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33" r:id="rId2"/>
    <p:sldId id="398" r:id="rId3"/>
    <p:sldId id="399" r:id="rId4"/>
    <p:sldId id="384" r:id="rId5"/>
    <p:sldId id="376" r:id="rId6"/>
    <p:sldId id="369" r:id="rId7"/>
    <p:sldId id="370" r:id="rId8"/>
    <p:sldId id="375" r:id="rId9"/>
    <p:sldId id="381" r:id="rId10"/>
    <p:sldId id="400" r:id="rId11"/>
    <p:sldId id="393" r:id="rId12"/>
    <p:sldId id="394" r:id="rId13"/>
    <p:sldId id="371" r:id="rId14"/>
    <p:sldId id="373" r:id="rId15"/>
    <p:sldId id="385" r:id="rId16"/>
    <p:sldId id="386" r:id="rId17"/>
    <p:sldId id="387" r:id="rId18"/>
    <p:sldId id="388" r:id="rId19"/>
    <p:sldId id="389" r:id="rId20"/>
    <p:sldId id="391" r:id="rId21"/>
    <p:sldId id="395" r:id="rId22"/>
    <p:sldId id="340" r:id="rId23"/>
    <p:sldId id="378" r:id="rId24"/>
    <p:sldId id="379" r:id="rId25"/>
    <p:sldId id="380" r:id="rId26"/>
    <p:sldId id="397" r:id="rId27"/>
    <p:sldId id="27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orient="horz" pos="3793" userDrawn="1">
          <p15:clr>
            <a:srgbClr val="A4A3A4"/>
          </p15:clr>
        </p15:guide>
        <p15:guide id="3" pos="960" userDrawn="1">
          <p15:clr>
            <a:srgbClr val="A4A3A4"/>
          </p15:clr>
        </p15:guide>
        <p15:guide id="4" orient="horz" pos="1616" userDrawn="1">
          <p15:clr>
            <a:srgbClr val="A4A3A4"/>
          </p15:clr>
        </p15:guide>
        <p15:guide id="5" orient="horz" pos="2092" userDrawn="1">
          <p15:clr>
            <a:srgbClr val="A4A3A4"/>
          </p15:clr>
        </p15:guide>
        <p15:guide id="6" pos="6769" userDrawn="1">
          <p15:clr>
            <a:srgbClr val="A4A3A4"/>
          </p15:clr>
        </p15:guide>
        <p15:guide id="7" pos="5564" userDrawn="1">
          <p15:clr>
            <a:srgbClr val="A4A3A4"/>
          </p15:clr>
        </p15:guide>
        <p15:guide id="8" pos="5813" userDrawn="1">
          <p15:clr>
            <a:srgbClr val="A4A3A4"/>
          </p15:clr>
        </p15:guide>
        <p15:guide id="9" pos="4384" userDrawn="1">
          <p15:clr>
            <a:srgbClr val="A4A3A4"/>
          </p15:clr>
        </p15:guide>
        <p15:guide id="10" orient="horz" pos="1412" userDrawn="1">
          <p15:clr>
            <a:srgbClr val="A4A3A4"/>
          </p15:clr>
        </p15:guide>
        <p15:guide id="11" orient="horz" pos="3339" userDrawn="1">
          <p15:clr>
            <a:srgbClr val="A4A3A4"/>
          </p15:clr>
        </p15:guide>
        <p15:guide id="12" pos="2751" userDrawn="1">
          <p15:clr>
            <a:srgbClr val="A4A3A4"/>
          </p15:clr>
        </p15:guide>
        <p15:guide id="13" pos="3364" userDrawn="1">
          <p15:clr>
            <a:srgbClr val="A4A3A4"/>
          </p15:clr>
        </p15:guide>
        <p15:guide id="14" orient="horz" pos="2591" userDrawn="1">
          <p15:clr>
            <a:srgbClr val="A4A3A4"/>
          </p15:clr>
        </p15:guide>
        <p15:guide id="15" orient="horz" pos="31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5931"/>
    <a:srgbClr val="68BBCB"/>
    <a:srgbClr val="87A1B2"/>
    <a:srgbClr val="FFFFFF"/>
    <a:srgbClr val="FFC072"/>
    <a:srgbClr val="F7593B"/>
    <a:srgbClr val="B3CFDE"/>
    <a:srgbClr val="B2C8EE"/>
    <a:srgbClr val="A9F161"/>
    <a:srgbClr val="E7C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7" autoAdjust="0"/>
    <p:restoredTop sz="96271"/>
  </p:normalViewPr>
  <p:slideViewPr>
    <p:cSldViewPr snapToGrid="0">
      <p:cViewPr>
        <p:scale>
          <a:sx n="98" d="100"/>
          <a:sy n="98" d="100"/>
        </p:scale>
        <p:origin x="1072" y="528"/>
      </p:cViewPr>
      <p:guideLst>
        <p:guide orient="horz" pos="709"/>
        <p:guide orient="horz" pos="3793"/>
        <p:guide pos="960"/>
        <p:guide orient="horz" pos="1616"/>
        <p:guide orient="horz" pos="2092"/>
        <p:guide pos="6769"/>
        <p:guide pos="5564"/>
        <p:guide pos="5813"/>
        <p:guide pos="4384"/>
        <p:guide orient="horz" pos="1412"/>
        <p:guide orient="horz" pos="3339"/>
        <p:guide pos="2751"/>
        <p:guide pos="3364"/>
        <p:guide orient="horz" pos="2591"/>
        <p:guide orient="horz" pos="31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_____Microsoft_Excel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isova.ai\Desktop\&#1086;&#1090;&#1095;&#1077;&#1090;&#1085;&#1086;&#1089;&#1090;&#1100;%20&#1087;&#1086;&#1083;&#1087;&#1077;&#1088;&#1076;&#1086;&#1074;%20&#1087;&#1086;%20&#1044;&#1050;\&#1057;&#1074;&#1086;&#1076;%20&#1087;&#1086;%20&#1047;&#1050;&#1056;%20&#1044;&#1050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0"/>
            <c:bubble3D val="0"/>
            <c:spPr>
              <a:solidFill>
                <a:srgbClr val="F7593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20.0</c:v>
                </c:pt>
                <c:pt idx="1">
                  <c:v>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>
                <a:latin typeface="+mj-lt"/>
              </a:defRPr>
            </a:pPr>
            <a:r>
              <a:rPr lang="ru-RU" dirty="0"/>
              <a:t>Покрытие РФ 3D картами</a:t>
            </a:r>
            <a:r>
              <a:rPr lang="ru-RU" dirty="0" smtClean="0"/>
              <a:t>,</a:t>
            </a:r>
          </a:p>
          <a:p>
            <a:pPr>
              <a:defRPr sz="1000" b="0">
                <a:latin typeface="+mj-lt"/>
              </a:defRPr>
            </a:pPr>
            <a:r>
              <a:rPr lang="ru-RU" dirty="0" smtClean="0"/>
              <a:t> </a:t>
            </a:r>
            <a:r>
              <a:rPr lang="ru-RU" dirty="0"/>
              <a:t>млн га</a:t>
            </a:r>
          </a:p>
        </c:rich>
      </c:tx>
      <c:layout>
        <c:manualLayout>
          <c:xMode val="edge"/>
          <c:yMode val="edge"/>
          <c:x val="0.178109879206761"/>
          <c:y val="0.139316531372307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Покрытие РФ 3D картами, млн га</c:v>
                </c:pt>
              </c:strCache>
            </c:strRef>
          </c:tx>
          <c:dLbls>
            <c:dLbl>
              <c:idx val="0"/>
              <c:layout>
                <c:manualLayout>
                  <c:x val="-0.137460979835071"/>
                  <c:y val="-0.0605496578636795"/>
                </c:manualLayout>
              </c:layout>
              <c:tx>
                <c:rich>
                  <a:bodyPr/>
                  <a:lstStyle/>
                  <a:p>
                    <a:pPr>
                      <a:defRPr sz="1200" b="0">
                        <a:solidFill>
                          <a:schemeClr val="tx1"/>
                        </a:solidFill>
                      </a:defRPr>
                    </a:pPr>
                    <a:r>
                      <a:rPr lang="en-US" sz="1200" b="0" dirty="0" smtClean="0"/>
                      <a:t>5</a:t>
                    </a:r>
                    <a:endParaRPr lang="en-US" sz="1200" b="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3.0</c:v>
                </c:pt>
                <c:pt idx="1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>
                <a:solidFill>
                  <a:schemeClr val="tx1"/>
                </a:solidFill>
                <a:latin typeface="+mj-lt"/>
              </a:defRPr>
            </a:pPr>
            <a:r>
              <a:rPr lang="ru-RU" sz="1000" b="0" dirty="0">
                <a:solidFill>
                  <a:schemeClr val="tx1"/>
                </a:solidFill>
              </a:rPr>
              <a:t>Объем привлеченных </a:t>
            </a:r>
            <a:endParaRPr lang="ru-RU" sz="1000" b="0" dirty="0" smtClean="0">
              <a:solidFill>
                <a:schemeClr val="tx1"/>
              </a:solidFill>
            </a:endParaRPr>
          </a:p>
          <a:p>
            <a:pPr>
              <a:defRPr sz="1000" b="0">
                <a:solidFill>
                  <a:schemeClr val="tx1"/>
                </a:solidFill>
                <a:latin typeface="+mj-lt"/>
              </a:defRPr>
            </a:pPr>
            <a:r>
              <a:rPr lang="ru-RU" sz="1000" b="0" dirty="0" smtClean="0">
                <a:solidFill>
                  <a:schemeClr val="tx1"/>
                </a:solidFill>
              </a:rPr>
              <a:t>частных </a:t>
            </a:r>
            <a:r>
              <a:rPr lang="ru-RU" sz="1000" b="0" dirty="0">
                <a:solidFill>
                  <a:schemeClr val="tx1"/>
                </a:solidFill>
              </a:rPr>
              <a:t>инвестиций, млн </a:t>
            </a:r>
            <a:r>
              <a:rPr lang="ru-RU" sz="1000" b="0" dirty="0" err="1">
                <a:solidFill>
                  <a:schemeClr val="tx1"/>
                </a:solidFill>
              </a:rPr>
              <a:t>руб</a:t>
            </a:r>
            <a:endParaRPr lang="ru-RU" sz="1000" b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83774767475968"/>
          <c:y val="0.132525500116356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привлеченных частных инвестиций, млн руб</c:v>
                </c:pt>
              </c:strCache>
            </c:strRef>
          </c:tx>
          <c:dLbls>
            <c:dLbl>
              <c:idx val="1"/>
              <c:layout>
                <c:manualLayout>
                  <c:x val="0.0027685334861426"/>
                  <c:y val="0.01445200993888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1">
                  <c:v>303.0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253924515166855"/>
          <c:y val="0.0598042854458116"/>
          <c:w val="0.848196763325811"/>
          <c:h val="0.8039960564275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Разработка</c:v>
                </c:pt>
                <c:pt idx="1">
                  <c:v>Услуги</c:v>
                </c:pt>
                <c:pt idx="2">
                  <c:v>3D-карты</c:v>
                </c:pt>
                <c:pt idx="3">
                  <c:v>Инвестиции</c:v>
                </c:pt>
                <c:pt idx="4">
                  <c:v>Экспорт</c:v>
                </c:pt>
                <c:pt idx="5">
                  <c:v>Произв-ть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90.0</c:v>
                </c:pt>
                <c:pt idx="1">
                  <c:v>100.0</c:v>
                </c:pt>
                <c:pt idx="2">
                  <c:v>50.0</c:v>
                </c:pt>
                <c:pt idx="3">
                  <c:v>300.0</c:v>
                </c:pt>
                <c:pt idx="4">
                  <c:v>259.0</c:v>
                </c:pt>
                <c:pt idx="5">
                  <c:v>55.0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Разработка</c:v>
                </c:pt>
                <c:pt idx="1">
                  <c:v>Услуги</c:v>
                </c:pt>
                <c:pt idx="2">
                  <c:v>3D-карты</c:v>
                </c:pt>
                <c:pt idx="3">
                  <c:v>Инвестиции</c:v>
                </c:pt>
                <c:pt idx="4">
                  <c:v>Экспорт</c:v>
                </c:pt>
                <c:pt idx="5">
                  <c:v>Произв-ть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95.0</c:v>
                </c:pt>
                <c:pt idx="1">
                  <c:v>250.0</c:v>
                </c:pt>
                <c:pt idx="2">
                  <c:v>300.0</c:v>
                </c:pt>
                <c:pt idx="3">
                  <c:v>500.0</c:v>
                </c:pt>
                <c:pt idx="4">
                  <c:v>500.0</c:v>
                </c:pt>
                <c:pt idx="5">
                  <c:v>65.0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4876592"/>
        <c:axId val="1014878912"/>
      </c:barChart>
      <c:catAx>
        <c:axId val="1014876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014878912"/>
        <c:crosses val="autoZero"/>
        <c:auto val="1"/>
        <c:lblAlgn val="ctr"/>
        <c:lblOffset val="100"/>
        <c:noMultiLvlLbl val="0"/>
      </c:catAx>
      <c:valAx>
        <c:axId val="101487891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0148765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09555751854582"/>
          <c:y val="0.280463817959107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Приоритетные проекты НТИ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Реализуются с использованием финансирования в рамках П317</c:v>
                </c:pt>
                <c:pt idx="1">
                  <c:v>В разработке (одобрены ПК)</c:v>
                </c:pt>
                <c:pt idx="2">
                  <c:v>Реализуются самостоятельно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19.0</c:v>
                </c:pt>
                <c:pt idx="1">
                  <c:v>16.0</c:v>
                </c:pt>
                <c:pt idx="2">
                  <c:v>22.0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70099461251554"/>
          <c:y val="0.451773438609804"/>
          <c:w val="0.406192620303685"/>
          <c:h val="0.41813052148535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6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14254603380002"/>
          <c:y val="0.0"/>
          <c:w val="0.866828034755682"/>
          <c:h val="0.98672325628858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1"/>
            <c:bubble3D val="0"/>
            <c:spPr>
              <a:ln w="28575" cap="rnd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501-40E6-9494-C6968DABBB0C}"/>
              </c:ext>
            </c:extLst>
          </c:dPt>
          <c:dPt>
            <c:idx val="2"/>
            <c:bubble3D val="0"/>
            <c:spPr>
              <a:ln w="28575" cap="rnd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501-40E6-9494-C6968DABBB0C}"/>
              </c:ext>
            </c:extLst>
          </c:dPt>
          <c:dPt>
            <c:idx val="3"/>
            <c:bubble3D val="0"/>
            <c:spPr>
              <a:ln w="28575" cap="rnd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501-40E6-9494-C6968DABBB0C}"/>
              </c:ext>
            </c:extLst>
          </c:dPt>
          <c:dLbls>
            <c:dLbl>
              <c:idx val="0"/>
              <c:layout>
                <c:manualLayout>
                  <c:x val="-0.0058998146436187"/>
                  <c:y val="-0.04638386711013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EA4-4F6E-8B9D-8A4A904E104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442486098271401"/>
                  <c:y val="-0.0472391946633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501-40E6-9494-C6968DABBB0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766975903670429"/>
                  <c:y val="-0.04284185797040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501-40E6-9494-C6968DABBB0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678478684016148"/>
                  <c:y val="-0.04787173356355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501-40E6-9494-C6968DABBB0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368738415226168"/>
                  <c:y val="-0.03928289184889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501-40E6-9494-C6968DABBB0C}"/>
                </c:ext>
                <c:ext xmlns:c15="http://schemas.microsoft.com/office/drawing/2012/chart" uri="{CE6537A1-D6FC-4f65-9D91-7224C49458BB}">
                  <c15:layout>
                    <c:manualLayout>
                      <c:w val="0.0386732849889204"/>
                      <c:h val="0.067839231812202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FF0000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2018.0</c:v>
                </c:pt>
                <c:pt idx="1">
                  <c:v>2020.0</c:v>
                </c:pt>
                <c:pt idx="2">
                  <c:v>2025.0</c:v>
                </c:pt>
                <c:pt idx="3">
                  <c:v>2030.0</c:v>
                </c:pt>
                <c:pt idx="4">
                  <c:v>2035.0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0.1</c:v>
                </c:pt>
                <c:pt idx="1">
                  <c:v>0.2</c:v>
                </c:pt>
                <c:pt idx="2">
                  <c:v>0.5</c:v>
                </c:pt>
                <c:pt idx="3">
                  <c:v>1.5</c:v>
                </c:pt>
                <c:pt idx="4">
                  <c:v>3.0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8501-40E6-9494-C6968DABB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6462272"/>
        <c:axId val="1036465024"/>
      </c:lineChart>
      <c:catAx>
        <c:axId val="1036462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6465024"/>
        <c:crosses val="autoZero"/>
        <c:auto val="1"/>
        <c:lblAlgn val="ctr"/>
        <c:lblOffset val="100"/>
        <c:noMultiLvlLbl val="0"/>
      </c:catAx>
      <c:valAx>
        <c:axId val="1036465024"/>
        <c:scaling>
          <c:orientation val="minMax"/>
          <c:max val="45.0"/>
        </c:scaling>
        <c:delete val="1"/>
        <c:axPos val="l"/>
        <c:numFmt formatCode="General" sourceLinked="1"/>
        <c:majorTickMark val="out"/>
        <c:minorTickMark val="none"/>
        <c:tickLblPos val="none"/>
        <c:crossAx val="103646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solidFill>
            <a:schemeClr val="tx1">
              <a:lumMod val="75000"/>
              <a:lumOff val="25000"/>
            </a:schemeClr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0"/>
            <c:bubble3D val="0"/>
            <c:spPr>
              <a:solidFill>
                <a:srgbClr val="F7593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12.0</c:v>
                </c:pt>
                <c:pt idx="1">
                  <c:v>88.0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0"/>
            <c:bubble3D val="0"/>
            <c:spPr>
              <a:solidFill>
                <a:srgbClr val="F7593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7.0</c:v>
                </c:pt>
                <c:pt idx="1">
                  <c:v>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0"/>
            <c:bubble3D val="0"/>
            <c:spPr>
              <a:solidFill>
                <a:srgbClr val="F7593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7.0</c:v>
                </c:pt>
                <c:pt idx="1">
                  <c:v>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14254603380002"/>
          <c:y val="0.0"/>
          <c:w val="0.866828034755682"/>
          <c:h val="0.859986516875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75931"/>
            </a:solidFill>
            <a:ln w="19050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noFill/>
              </a:ln>
            </c:spPr>
          </c:dPt>
          <c:dLbls>
            <c:dLbl>
              <c:idx val="1"/>
              <c:layout>
                <c:manualLayout>
                  <c:x val="0.0"/>
                  <c:y val="0.1143560046102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>
                      <a:solidFill>
                        <a:schemeClr val="bg1"/>
                      </a:solidFill>
                      <a:latin typeface="+mj-l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11215189377531E-17"/>
                  <c:y val="0.1392160056124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>
                      <a:solidFill>
                        <a:schemeClr val="bg1"/>
                      </a:solidFill>
                      <a:latin typeface="+mj-l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"/>
                  <c:y val="0.149160006013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>
                      <a:solidFill>
                        <a:schemeClr val="bg1"/>
                      </a:solidFill>
                      <a:latin typeface="+mj-l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"/>
                  <c:y val="0.1392160056124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>
                      <a:solidFill>
                        <a:schemeClr val="bg1"/>
                      </a:solidFill>
                      <a:latin typeface="+mj-lt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+mj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2015.0</c:v>
                </c:pt>
                <c:pt idx="1">
                  <c:v>2020.0</c:v>
                </c:pt>
                <c:pt idx="2">
                  <c:v>2025.0</c:v>
                </c:pt>
                <c:pt idx="3">
                  <c:v>2030.0</c:v>
                </c:pt>
                <c:pt idx="4">
                  <c:v>2035.0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0.05</c:v>
                </c:pt>
                <c:pt idx="1">
                  <c:v>5.0</c:v>
                </c:pt>
                <c:pt idx="2">
                  <c:v>10.0</c:v>
                </c:pt>
                <c:pt idx="3">
                  <c:v>20.0</c:v>
                </c:pt>
                <c:pt idx="4">
                  <c:v>37.0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9219744"/>
        <c:axId val="1099222064"/>
      </c:barChart>
      <c:catAx>
        <c:axId val="1099219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099222064"/>
        <c:crosses val="autoZero"/>
        <c:auto val="1"/>
        <c:lblAlgn val="ctr"/>
        <c:lblOffset val="100"/>
        <c:noMultiLvlLbl val="0"/>
      </c:catAx>
      <c:valAx>
        <c:axId val="1099222064"/>
        <c:scaling>
          <c:orientation val="minMax"/>
          <c:max val="45.0"/>
        </c:scaling>
        <c:delete val="1"/>
        <c:axPos val="l"/>
        <c:numFmt formatCode="General" sourceLinked="1"/>
        <c:majorTickMark val="out"/>
        <c:minorTickMark val="none"/>
        <c:tickLblPos val="none"/>
        <c:crossAx val="1099219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tx1">
              <a:lumMod val="75000"/>
              <a:lumOff val="25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3840138834362"/>
          <c:y val="0.112314008683398"/>
          <c:w val="0.226976746206152"/>
          <c:h val="0.521773392972267"/>
        </c:manualLayout>
      </c:layout>
      <c:doughnutChart>
        <c:varyColors val="1"/>
        <c:ser>
          <c:idx val="0"/>
          <c:order val="0"/>
          <c:tx>
            <c:strRef>
              <c:f>Sheet1!$A$8</c:f>
              <c:strCache>
                <c:ptCount val="1"/>
                <c:pt idx="0">
                  <c:v>Аэронет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Sheet1!$B$7:$E$7</c:f>
              <c:strCache>
                <c:ptCount val="4"/>
                <c:pt idx="0">
                  <c:v>реализованы</c:v>
                </c:pt>
                <c:pt idx="1">
                  <c:v>в процессе реализации</c:v>
                </c:pt>
                <c:pt idx="2">
                  <c:v>разработка (подготовка проектов)</c:v>
                </c:pt>
                <c:pt idx="3">
                  <c:v>не будут достигнуты в ближайшее время</c:v>
                </c:pt>
              </c:strCache>
            </c:strRef>
          </c:cat>
          <c:val>
            <c:numRef>
              <c:f>Sheet1!$B$8:$E$8</c:f>
              <c:numCache>
                <c:formatCode>General</c:formatCode>
                <c:ptCount val="4"/>
                <c:pt idx="0">
                  <c:v>2.0</c:v>
                </c:pt>
                <c:pt idx="1">
                  <c:v>10.0</c:v>
                </c:pt>
                <c:pt idx="2">
                  <c:v>5.0</c:v>
                </c:pt>
                <c:pt idx="3">
                  <c:v>14.0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64658477304854"/>
          <c:y val="0.113571660856815"/>
          <c:w val="0.405947990110599"/>
          <c:h val="0.54642936608910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>
                <a:latin typeface="+mj-lt"/>
              </a:defRPr>
            </a:pPr>
            <a:r>
              <a:rPr lang="ru-RU" sz="1000" b="0" dirty="0"/>
              <a:t>Занятые в сфере разработки </a:t>
            </a:r>
            <a:r>
              <a:rPr lang="ru-RU" sz="1000" b="0" dirty="0" smtClean="0"/>
              <a:t>БПЛА, чел.</a:t>
            </a:r>
            <a:endParaRPr lang="ru-RU" sz="1000" b="0" dirty="0"/>
          </a:p>
        </c:rich>
      </c:tx>
      <c:layout>
        <c:manualLayout>
          <c:xMode val="edge"/>
          <c:yMode val="edge"/>
          <c:x val="0.103117601455182"/>
          <c:y val="0.11104097517745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8288185775473"/>
          <c:y val="0.366188999155582"/>
          <c:w val="0.441619671166616"/>
          <c:h val="0.63381100084441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Занятые в сфере разработки БПЛА</c:v>
                </c:pt>
              </c:strCache>
            </c:strRef>
          </c:tx>
          <c:dLbls>
            <c:dLbl>
              <c:idx val="0"/>
              <c:layout>
                <c:manualLayout>
                  <c:x val="-0.0863128164823497"/>
                  <c:y val="-0.194662051629337"/>
                </c:manualLayout>
              </c:layout>
              <c:tx>
                <c:rich>
                  <a:bodyPr/>
                  <a:lstStyle/>
                  <a:p>
                    <a:pPr>
                      <a:defRPr sz="1200" b="0"/>
                    </a:pPr>
                    <a:r>
                      <a:rPr lang="is-IS" sz="1200" b="0" dirty="0" smtClean="0"/>
                      <a:t>900</a:t>
                    </a:r>
                    <a:endParaRPr lang="is-IS" sz="1200" b="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730.0</c:v>
                </c:pt>
                <c:pt idx="1">
                  <c:v>170.0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>
                <a:latin typeface="+mj-lt"/>
              </a:defRPr>
            </a:pPr>
            <a:r>
              <a:rPr lang="ru-RU" sz="1000" dirty="0"/>
              <a:t>Занятые в сфере услуг </a:t>
            </a:r>
            <a:endParaRPr lang="ru-RU" sz="1000" dirty="0" smtClean="0"/>
          </a:p>
          <a:p>
            <a:pPr>
              <a:defRPr sz="1000" b="0">
                <a:latin typeface="+mj-lt"/>
              </a:defRPr>
            </a:pPr>
            <a:r>
              <a:rPr lang="ru-RU" sz="1000" dirty="0" smtClean="0"/>
              <a:t>БПЛА, чел.</a:t>
            </a:r>
            <a:endParaRPr lang="ru-RU" sz="1000" dirty="0"/>
          </a:p>
        </c:rich>
      </c:tx>
      <c:layout>
        <c:manualLayout>
          <c:xMode val="edge"/>
          <c:yMode val="edge"/>
          <c:x val="0.292516959891609"/>
          <c:y val="0.138801000434604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Занятые в сфере услуг БПЛА</c:v>
                </c:pt>
              </c:strCache>
            </c:strRef>
          </c:tx>
          <c:dLbls>
            <c:dLbl>
              <c:idx val="0"/>
              <c:layout>
                <c:manualLayout>
                  <c:x val="-0.0046790550469531"/>
                  <c:y val="-0.184124949479405"/>
                </c:manualLayout>
              </c:layout>
              <c:spPr/>
              <c:txPr>
                <a:bodyPr/>
                <a:lstStyle/>
                <a:p>
                  <a:pPr>
                    <a:defRPr sz="1200" b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10000.0</c:v>
                </c:pt>
                <c:pt idx="1">
                  <c:v>97.0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>
                <a:solidFill>
                  <a:schemeClr val="tx1"/>
                </a:solidFill>
                <a:latin typeface="+mj-lt"/>
              </a:defRPr>
            </a:pPr>
            <a:r>
              <a:rPr lang="ru-RU" dirty="0"/>
              <a:t>Рост объема экспорта</a:t>
            </a:r>
            <a:r>
              <a:rPr lang="ru-RU" dirty="0" smtClean="0"/>
              <a:t>,</a:t>
            </a:r>
          </a:p>
          <a:p>
            <a:pPr>
              <a:defRPr sz="1000" b="0">
                <a:solidFill>
                  <a:schemeClr val="tx1"/>
                </a:solidFill>
                <a:latin typeface="+mj-lt"/>
              </a:defRPr>
            </a:pPr>
            <a:r>
              <a:rPr lang="ru-RU" dirty="0" smtClean="0"/>
              <a:t>млн </a:t>
            </a:r>
            <a:r>
              <a:rPr lang="ru-RU" dirty="0" err="1"/>
              <a:t>руб</a:t>
            </a:r>
            <a:endParaRPr lang="ru-RU" dirty="0"/>
          </a:p>
        </c:rich>
      </c:tx>
      <c:layout>
        <c:manualLayout>
          <c:xMode val="edge"/>
          <c:yMode val="edge"/>
          <c:x val="0.233368517107405"/>
          <c:y val="0.140971439177616"/>
        </c:manualLayout>
      </c:layout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Рост объема экспорта, млн руб</c:v>
                </c:pt>
              </c:strCache>
            </c:strRef>
          </c:tx>
          <c:dLbls>
            <c:dLbl>
              <c:idx val="0"/>
              <c:layout>
                <c:manualLayout>
                  <c:x val="0.0"/>
                  <c:y val="-0.184047609359785"/>
                </c:manualLayout>
              </c:layout>
              <c:spPr/>
              <c:txPr>
                <a:bodyPr/>
                <a:lstStyle/>
                <a:p>
                  <a:pPr>
                    <a:defRPr sz="1200" b="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sz="10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250.0</c:v>
                </c:pt>
                <c:pt idx="1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4D2F9E-56B7-48A7-8A9A-78C1EA65ED89}" type="doc">
      <dgm:prSet loTypeId="urn:microsoft.com/office/officeart/2005/8/layout/process4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FE541AB-4566-4311-95FB-5960D5B0B982}">
      <dgm:prSet phldrT="[Текст]" custT="1"/>
      <dgm:spPr/>
      <dgm:t>
        <a:bodyPr/>
        <a:lstStyle/>
        <a:p>
          <a:r>
            <a:rPr lang="ru-RU" sz="1050" dirty="0"/>
            <a:t>Получение ДДЗЗ</a:t>
          </a:r>
        </a:p>
      </dgm:t>
    </dgm:pt>
    <dgm:pt modelId="{8F64B05E-6CF8-41F8-973A-9A02EDC9C815}" type="parTrans" cxnId="{54DA9753-C74C-413E-A0BC-1C531CFF568A}">
      <dgm:prSet/>
      <dgm:spPr/>
      <dgm:t>
        <a:bodyPr/>
        <a:lstStyle/>
        <a:p>
          <a:endParaRPr lang="ru-RU" sz="1050"/>
        </a:p>
      </dgm:t>
    </dgm:pt>
    <dgm:pt modelId="{99FE81A3-06CB-4B15-B637-ADCA946B2EFC}" type="sibTrans" cxnId="{54DA9753-C74C-413E-A0BC-1C531CFF568A}">
      <dgm:prSet/>
      <dgm:spPr/>
      <dgm:t>
        <a:bodyPr/>
        <a:lstStyle/>
        <a:p>
          <a:endParaRPr lang="ru-RU" sz="1050"/>
        </a:p>
      </dgm:t>
    </dgm:pt>
    <dgm:pt modelId="{DB2DE0A8-366F-447C-B55C-DA88BC55E4A5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050" dirty="0"/>
            <a:t>БПЛА</a:t>
          </a:r>
        </a:p>
      </dgm:t>
    </dgm:pt>
    <dgm:pt modelId="{5E40A0B1-54B3-4A0A-ADA9-1C4BDB0F557A}" type="parTrans" cxnId="{0853AC90-26B2-404B-8404-3B298BBACE0B}">
      <dgm:prSet/>
      <dgm:spPr/>
      <dgm:t>
        <a:bodyPr/>
        <a:lstStyle/>
        <a:p>
          <a:endParaRPr lang="ru-RU" sz="1050"/>
        </a:p>
      </dgm:t>
    </dgm:pt>
    <dgm:pt modelId="{6106F9D0-D9C8-492C-A03D-1E55C2A06BEF}" type="sibTrans" cxnId="{0853AC90-26B2-404B-8404-3B298BBACE0B}">
      <dgm:prSet/>
      <dgm:spPr/>
      <dgm:t>
        <a:bodyPr/>
        <a:lstStyle/>
        <a:p>
          <a:endParaRPr lang="ru-RU" sz="1050"/>
        </a:p>
      </dgm:t>
    </dgm:pt>
    <dgm:pt modelId="{D2998C50-5F5C-4E3D-B74B-8D7491D9570F}">
      <dgm:prSet phldrT="[Текст]" custT="1"/>
      <dgm:spPr/>
      <dgm:t>
        <a:bodyPr/>
        <a:lstStyle/>
        <a:p>
          <a:r>
            <a:rPr lang="ru-RU" sz="1050" dirty="0"/>
            <a:t>ПЛА</a:t>
          </a:r>
        </a:p>
      </dgm:t>
    </dgm:pt>
    <dgm:pt modelId="{2F27C38A-91CB-44E1-8987-77D7061111F1}" type="parTrans" cxnId="{952EBF9C-F22C-4DA8-9A94-FBBE5EF77FD0}">
      <dgm:prSet/>
      <dgm:spPr/>
      <dgm:t>
        <a:bodyPr/>
        <a:lstStyle/>
        <a:p>
          <a:endParaRPr lang="ru-RU" sz="1050"/>
        </a:p>
      </dgm:t>
    </dgm:pt>
    <dgm:pt modelId="{29DFE028-A8BA-4975-97C6-E39A21558E6D}" type="sibTrans" cxnId="{952EBF9C-F22C-4DA8-9A94-FBBE5EF77FD0}">
      <dgm:prSet/>
      <dgm:spPr/>
      <dgm:t>
        <a:bodyPr/>
        <a:lstStyle/>
        <a:p>
          <a:endParaRPr lang="ru-RU" sz="1050"/>
        </a:p>
      </dgm:t>
    </dgm:pt>
    <dgm:pt modelId="{F2CE4D06-9816-4DCC-966E-8CFA5FB4C8BC}">
      <dgm:prSet phldrT="[Текст]" custT="1"/>
      <dgm:spPr/>
      <dgm:t>
        <a:bodyPr/>
        <a:lstStyle/>
        <a:p>
          <a:r>
            <a:rPr lang="ru-RU" sz="1050" dirty="0"/>
            <a:t>Фотограмметрическая обработка ДДЗЗ</a:t>
          </a:r>
        </a:p>
      </dgm:t>
    </dgm:pt>
    <dgm:pt modelId="{B33153FE-7D58-492F-8472-F95FFC8C4DC7}" type="parTrans" cxnId="{FA318E8C-B903-4C18-A8A0-1C02129CA722}">
      <dgm:prSet/>
      <dgm:spPr/>
      <dgm:t>
        <a:bodyPr/>
        <a:lstStyle/>
        <a:p>
          <a:endParaRPr lang="ru-RU" sz="1050"/>
        </a:p>
      </dgm:t>
    </dgm:pt>
    <dgm:pt modelId="{5DB2CBBA-7B7F-4AC8-A3C3-6706C230614A}" type="sibTrans" cxnId="{FA318E8C-B903-4C18-A8A0-1C02129CA722}">
      <dgm:prSet/>
      <dgm:spPr/>
      <dgm:t>
        <a:bodyPr/>
        <a:lstStyle/>
        <a:p>
          <a:endParaRPr lang="ru-RU" sz="1050"/>
        </a:p>
      </dgm:t>
    </dgm:pt>
    <dgm:pt modelId="{B28BECA7-BEB1-4AE2-B169-0BA5C86C39EC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050" dirty="0" err="1"/>
            <a:t>PhotoScan</a:t>
          </a:r>
          <a:endParaRPr lang="ru-RU" sz="1050" dirty="0"/>
        </a:p>
      </dgm:t>
    </dgm:pt>
    <dgm:pt modelId="{DA4DA5E5-59A5-4CAD-B4F0-56236C0CF595}" type="parTrans" cxnId="{64C404A6-0BED-4BED-A89D-CAF153BC2B41}">
      <dgm:prSet/>
      <dgm:spPr/>
      <dgm:t>
        <a:bodyPr/>
        <a:lstStyle/>
        <a:p>
          <a:endParaRPr lang="ru-RU" sz="1050"/>
        </a:p>
      </dgm:t>
    </dgm:pt>
    <dgm:pt modelId="{B5403DAD-3565-4FDF-A5E1-126BF9326BA9}" type="sibTrans" cxnId="{64C404A6-0BED-4BED-A89D-CAF153BC2B41}">
      <dgm:prSet/>
      <dgm:spPr/>
      <dgm:t>
        <a:bodyPr/>
        <a:lstStyle/>
        <a:p>
          <a:endParaRPr lang="ru-RU" sz="1050"/>
        </a:p>
      </dgm:t>
    </dgm:pt>
    <dgm:pt modelId="{3D65AE79-278F-433E-A101-A1D0B7A27189}">
      <dgm:prSet phldrT="[Текст]" custT="1"/>
      <dgm:spPr/>
      <dgm:t>
        <a:bodyPr/>
        <a:lstStyle/>
        <a:p>
          <a:r>
            <a:rPr lang="en-US" sz="1050" b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PHOTOMOD</a:t>
          </a:r>
          <a:r>
            <a:rPr lang="en-US" sz="1050" dirty="0"/>
            <a:t> </a:t>
          </a:r>
          <a:endParaRPr lang="ru-RU" sz="1050" dirty="0"/>
        </a:p>
      </dgm:t>
    </dgm:pt>
    <dgm:pt modelId="{CAFDF60D-E496-461C-9C37-723E7E908CA9}" type="parTrans" cxnId="{7990BF99-C365-4FE6-86B5-5E1D53F31BE0}">
      <dgm:prSet/>
      <dgm:spPr/>
      <dgm:t>
        <a:bodyPr/>
        <a:lstStyle/>
        <a:p>
          <a:endParaRPr lang="ru-RU" sz="1050"/>
        </a:p>
      </dgm:t>
    </dgm:pt>
    <dgm:pt modelId="{6ACDC5B7-4247-49B8-A571-C022F0FB8C68}" type="sibTrans" cxnId="{7990BF99-C365-4FE6-86B5-5E1D53F31BE0}">
      <dgm:prSet/>
      <dgm:spPr/>
      <dgm:t>
        <a:bodyPr/>
        <a:lstStyle/>
        <a:p>
          <a:endParaRPr lang="ru-RU" sz="1050"/>
        </a:p>
      </dgm:t>
    </dgm:pt>
    <dgm:pt modelId="{B8717C08-FD81-4C84-8EFF-74BA818CF473}">
      <dgm:prSet phldrT="[Текст]" custT="1"/>
      <dgm:spPr/>
      <dgm:t>
        <a:bodyPr/>
        <a:lstStyle/>
        <a:p>
          <a:r>
            <a:rPr lang="ru-RU" sz="1050" dirty="0"/>
            <a:t>Тематическая обработка ДДЗЗ</a:t>
          </a:r>
        </a:p>
      </dgm:t>
    </dgm:pt>
    <dgm:pt modelId="{D3E37A92-5A3D-4A2B-A3AE-EDEC1D87EC3D}" type="parTrans" cxnId="{85F6D882-EB52-43D8-91F2-75BAE070DC36}">
      <dgm:prSet/>
      <dgm:spPr/>
      <dgm:t>
        <a:bodyPr/>
        <a:lstStyle/>
        <a:p>
          <a:endParaRPr lang="ru-RU" sz="1050"/>
        </a:p>
      </dgm:t>
    </dgm:pt>
    <dgm:pt modelId="{17BBE893-0731-47A9-8D8E-5A169337106D}" type="sibTrans" cxnId="{85F6D882-EB52-43D8-91F2-75BAE070DC36}">
      <dgm:prSet/>
      <dgm:spPr/>
      <dgm:t>
        <a:bodyPr/>
        <a:lstStyle/>
        <a:p>
          <a:endParaRPr lang="ru-RU" sz="1050"/>
        </a:p>
      </dgm:t>
    </dgm:pt>
    <dgm:pt modelId="{2BE7198E-E771-4636-A56A-BEB04642241A}">
      <dgm:prSet phldrT="[Текст]" custT="1"/>
      <dgm:spPr/>
      <dgm:t>
        <a:bodyPr/>
        <a:lstStyle/>
        <a:p>
          <a:r>
            <a:rPr lang="ru-RU" sz="1050" dirty="0"/>
            <a:t>Прогнозирование и моделирование</a:t>
          </a:r>
        </a:p>
      </dgm:t>
    </dgm:pt>
    <dgm:pt modelId="{CC5D4AF5-5D94-419A-A41B-DE122F3776BC}" type="parTrans" cxnId="{F3EAA433-942A-42C8-BDC9-DC8ED78546D9}">
      <dgm:prSet/>
      <dgm:spPr/>
      <dgm:t>
        <a:bodyPr/>
        <a:lstStyle/>
        <a:p>
          <a:endParaRPr lang="ru-RU" sz="1050"/>
        </a:p>
      </dgm:t>
    </dgm:pt>
    <dgm:pt modelId="{F02C9AEF-1266-49E9-AA74-0B4983F6E802}" type="sibTrans" cxnId="{F3EAA433-942A-42C8-BDC9-DC8ED78546D9}">
      <dgm:prSet/>
      <dgm:spPr/>
      <dgm:t>
        <a:bodyPr/>
        <a:lstStyle/>
        <a:p>
          <a:endParaRPr lang="ru-RU" sz="1050"/>
        </a:p>
      </dgm:t>
    </dgm:pt>
    <dgm:pt modelId="{EF214C92-09F6-4B3F-8427-8B8C88BEABE5}">
      <dgm:prSet phldrT="[Текст]" custT="1"/>
      <dgm:spPr/>
      <dgm:t>
        <a:bodyPr/>
        <a:lstStyle/>
        <a:p>
          <a:r>
            <a:rPr lang="ru-RU" sz="1050" dirty="0"/>
            <a:t>Детектирование охранных зон</a:t>
          </a:r>
        </a:p>
      </dgm:t>
    </dgm:pt>
    <dgm:pt modelId="{FBAFBD02-F288-419E-88D6-9DA1F760B008}" type="parTrans" cxnId="{3116C912-9F82-485E-8090-896C31C90D03}">
      <dgm:prSet/>
      <dgm:spPr/>
      <dgm:t>
        <a:bodyPr/>
        <a:lstStyle/>
        <a:p>
          <a:endParaRPr lang="ru-RU" sz="1050"/>
        </a:p>
      </dgm:t>
    </dgm:pt>
    <dgm:pt modelId="{887C6FF3-7BFF-480C-86C1-D9A985A8B0BE}" type="sibTrans" cxnId="{3116C912-9F82-485E-8090-896C31C90D03}">
      <dgm:prSet/>
      <dgm:spPr/>
      <dgm:t>
        <a:bodyPr/>
        <a:lstStyle/>
        <a:p>
          <a:endParaRPr lang="ru-RU" sz="1050"/>
        </a:p>
      </dgm:t>
    </dgm:pt>
    <dgm:pt modelId="{8B4A36DF-D972-4CBF-90BB-73A8DCF9B9D3}">
      <dgm:prSet phldrT="[Текст]" custT="1"/>
      <dgm:spPr/>
      <dgm:t>
        <a:bodyPr/>
        <a:lstStyle/>
        <a:p>
          <a:r>
            <a:rPr lang="ru-RU" sz="1050" dirty="0"/>
            <a:t>КА</a:t>
          </a:r>
        </a:p>
      </dgm:t>
    </dgm:pt>
    <dgm:pt modelId="{E12EF8AD-8CB4-463D-B65E-A05DB5FE82E3}" type="parTrans" cxnId="{6E964953-DF6A-4EB8-B63F-05D70E761FCF}">
      <dgm:prSet/>
      <dgm:spPr/>
      <dgm:t>
        <a:bodyPr/>
        <a:lstStyle/>
        <a:p>
          <a:endParaRPr lang="ru-RU" sz="1050"/>
        </a:p>
      </dgm:t>
    </dgm:pt>
    <dgm:pt modelId="{F92CA198-9100-4117-A63F-04D78E13B5E7}" type="sibTrans" cxnId="{6E964953-DF6A-4EB8-B63F-05D70E761FCF}">
      <dgm:prSet/>
      <dgm:spPr/>
      <dgm:t>
        <a:bodyPr/>
        <a:lstStyle/>
        <a:p>
          <a:endParaRPr lang="ru-RU" sz="1050"/>
        </a:p>
      </dgm:t>
    </dgm:pt>
    <dgm:pt modelId="{060BEA7A-8D14-4E89-B4C1-0E9EB09A870B}">
      <dgm:prSet phldrT="[Текст]" custT="1"/>
      <dgm:spPr/>
      <dgm:t>
        <a:bodyPr/>
        <a:lstStyle/>
        <a:p>
          <a:r>
            <a:rPr lang="ru-RU" sz="1050" dirty="0"/>
            <a:t>Радиолокационная съемка</a:t>
          </a:r>
        </a:p>
      </dgm:t>
    </dgm:pt>
    <dgm:pt modelId="{9B7A2ACD-0430-4B6D-AD90-E77BDF979DA4}" type="parTrans" cxnId="{B8EEB282-44AB-4FE3-933C-F0CB1087CBC5}">
      <dgm:prSet/>
      <dgm:spPr/>
      <dgm:t>
        <a:bodyPr/>
        <a:lstStyle/>
        <a:p>
          <a:endParaRPr lang="ru-RU" sz="1050"/>
        </a:p>
      </dgm:t>
    </dgm:pt>
    <dgm:pt modelId="{29609C19-07D1-4F33-9FDF-0FF99E1F0C46}" type="sibTrans" cxnId="{B8EEB282-44AB-4FE3-933C-F0CB1087CBC5}">
      <dgm:prSet/>
      <dgm:spPr/>
      <dgm:t>
        <a:bodyPr/>
        <a:lstStyle/>
        <a:p>
          <a:endParaRPr lang="ru-RU" sz="1050"/>
        </a:p>
      </dgm:t>
    </dgm:pt>
    <dgm:pt modelId="{A27A12C4-E371-4772-BA59-C22878B1651A}">
      <dgm:prSet phldrT="[Текст]" custT="1"/>
      <dgm:spPr/>
      <dgm:t>
        <a:bodyPr/>
        <a:lstStyle/>
        <a:p>
          <a:r>
            <a:rPr lang="ru-RU" sz="1050" dirty="0"/>
            <a:t>Мультиспектральная съемка</a:t>
          </a:r>
        </a:p>
      </dgm:t>
    </dgm:pt>
    <dgm:pt modelId="{DF9679B9-B65F-4322-8783-B4ABFD3FBC2E}" type="parTrans" cxnId="{390E7E53-01BA-45A9-BC8D-ED0EAD2317F2}">
      <dgm:prSet/>
      <dgm:spPr/>
      <dgm:t>
        <a:bodyPr/>
        <a:lstStyle/>
        <a:p>
          <a:endParaRPr lang="ru-RU" sz="1050"/>
        </a:p>
      </dgm:t>
    </dgm:pt>
    <dgm:pt modelId="{B0DD4521-D25E-41E2-9BCF-A502C7118771}" type="sibTrans" cxnId="{390E7E53-01BA-45A9-BC8D-ED0EAD2317F2}">
      <dgm:prSet/>
      <dgm:spPr/>
      <dgm:t>
        <a:bodyPr/>
        <a:lstStyle/>
        <a:p>
          <a:endParaRPr lang="ru-RU" sz="1050"/>
        </a:p>
      </dgm:t>
    </dgm:pt>
    <dgm:pt modelId="{EC67168F-2B2E-43A8-B0D1-D825B1E77FD8}">
      <dgm:prSet phldrT="[Текст]" custT="1"/>
      <dgm:spPr/>
      <dgm:t>
        <a:bodyPr/>
        <a:lstStyle/>
        <a:p>
          <a:r>
            <a:rPr lang="ru-RU" sz="1050" dirty="0"/>
            <a:t>Потребители</a:t>
          </a:r>
        </a:p>
      </dgm:t>
    </dgm:pt>
    <dgm:pt modelId="{CC15265C-32AD-467C-9E60-3DDF7143F3E5}" type="parTrans" cxnId="{45874D19-1716-4C79-BCA5-B6C0D63AF2C3}">
      <dgm:prSet/>
      <dgm:spPr/>
      <dgm:t>
        <a:bodyPr/>
        <a:lstStyle/>
        <a:p>
          <a:endParaRPr lang="ru-RU" sz="1050"/>
        </a:p>
      </dgm:t>
    </dgm:pt>
    <dgm:pt modelId="{085C58B2-E811-4AE3-AD5D-0776CC0D28CF}" type="sibTrans" cxnId="{45874D19-1716-4C79-BCA5-B6C0D63AF2C3}">
      <dgm:prSet/>
      <dgm:spPr/>
      <dgm:t>
        <a:bodyPr/>
        <a:lstStyle/>
        <a:p>
          <a:endParaRPr lang="ru-RU" sz="1050"/>
        </a:p>
      </dgm:t>
    </dgm:pt>
    <dgm:pt modelId="{8CBF46E1-74F4-4469-A220-44471E0E1FAE}">
      <dgm:prSet phldrT="[Текст]" custT="1"/>
      <dgm:spPr/>
      <dgm:t>
        <a:bodyPr/>
        <a:lstStyle/>
        <a:p>
          <a:r>
            <a:rPr lang="en-US" sz="1050" dirty="0" err="1"/>
            <a:t>ScanEx</a:t>
          </a:r>
          <a:r>
            <a:rPr lang="en-US" sz="1050" dirty="0"/>
            <a:t> Image Processor</a:t>
          </a:r>
          <a:endParaRPr lang="ru-RU" sz="1050" dirty="0"/>
        </a:p>
      </dgm:t>
    </dgm:pt>
    <dgm:pt modelId="{F12B436E-E2E3-4F90-965F-5624C3B560DA}" type="parTrans" cxnId="{831D693E-5BA7-4679-8705-853131E52282}">
      <dgm:prSet/>
      <dgm:spPr/>
      <dgm:t>
        <a:bodyPr/>
        <a:lstStyle/>
        <a:p>
          <a:endParaRPr lang="ru-RU" sz="1050"/>
        </a:p>
      </dgm:t>
    </dgm:pt>
    <dgm:pt modelId="{A64B7ECD-A216-4545-8097-F9D3C9B6021A}" type="sibTrans" cxnId="{831D693E-5BA7-4679-8705-853131E52282}">
      <dgm:prSet/>
      <dgm:spPr/>
      <dgm:t>
        <a:bodyPr/>
        <a:lstStyle/>
        <a:p>
          <a:endParaRPr lang="ru-RU" sz="1050"/>
        </a:p>
      </dgm:t>
    </dgm:pt>
    <dgm:pt modelId="{E230787C-DA76-4796-BC96-2DD9554F408F}">
      <dgm:prSet phldrT="[Текст]" custT="1"/>
      <dgm:spPr/>
      <dgm:t>
        <a:bodyPr/>
        <a:lstStyle/>
        <a:p>
          <a:r>
            <a:rPr lang="ru-RU" sz="1050" dirty="0"/>
            <a:t>Мониторинг с/х земель</a:t>
          </a:r>
        </a:p>
      </dgm:t>
    </dgm:pt>
    <dgm:pt modelId="{0F9E4C3A-6851-4A55-A08C-192ADECC1AF2}" type="parTrans" cxnId="{33D2DC03-1C72-4B23-AB24-2AD42D11E9F7}">
      <dgm:prSet/>
      <dgm:spPr/>
      <dgm:t>
        <a:bodyPr/>
        <a:lstStyle/>
        <a:p>
          <a:endParaRPr lang="ru-RU" sz="1050"/>
        </a:p>
      </dgm:t>
    </dgm:pt>
    <dgm:pt modelId="{D0A51599-CA01-4143-9706-80F10A1465B2}" type="sibTrans" cxnId="{33D2DC03-1C72-4B23-AB24-2AD42D11E9F7}">
      <dgm:prSet/>
      <dgm:spPr/>
      <dgm:t>
        <a:bodyPr/>
        <a:lstStyle/>
        <a:p>
          <a:endParaRPr lang="ru-RU" sz="1050"/>
        </a:p>
      </dgm:t>
    </dgm:pt>
    <dgm:pt modelId="{B2D31422-10E1-4814-9754-267CFAC7B850}">
      <dgm:prSet phldrT="[Текст]" custT="1"/>
      <dgm:spPr/>
      <dgm:t>
        <a:bodyPr/>
        <a:lstStyle/>
        <a:p>
          <a:r>
            <a:rPr lang="ru-RU" sz="1050" dirty="0"/>
            <a:t>Мониторинг изменений</a:t>
          </a:r>
        </a:p>
      </dgm:t>
    </dgm:pt>
    <dgm:pt modelId="{5D2D35E2-7B38-4C22-98A8-5BDB0CC7F694}" type="parTrans" cxnId="{0D04746A-67A0-4638-9CB7-9DB21C3DC583}">
      <dgm:prSet/>
      <dgm:spPr/>
      <dgm:t>
        <a:bodyPr/>
        <a:lstStyle/>
        <a:p>
          <a:endParaRPr lang="ru-RU" sz="1050"/>
        </a:p>
      </dgm:t>
    </dgm:pt>
    <dgm:pt modelId="{8CE68215-50DE-4FE9-BAD1-516FD23676AD}" type="sibTrans" cxnId="{0D04746A-67A0-4638-9CB7-9DB21C3DC583}">
      <dgm:prSet/>
      <dgm:spPr/>
      <dgm:t>
        <a:bodyPr/>
        <a:lstStyle/>
        <a:p>
          <a:endParaRPr lang="ru-RU" sz="1050"/>
        </a:p>
      </dgm:t>
    </dgm:pt>
    <dgm:pt modelId="{DC15F8EC-3D88-4670-9E76-CE7250B5DBCC}">
      <dgm:prSet phldrT="[Текст]" custT="1"/>
      <dgm:spPr/>
      <dgm:t>
        <a:bodyPr/>
        <a:lstStyle/>
        <a:p>
          <a:r>
            <a:rPr lang="ru-RU" sz="1050" dirty="0"/>
            <a:t>Распознавание строений</a:t>
          </a:r>
        </a:p>
      </dgm:t>
    </dgm:pt>
    <dgm:pt modelId="{53BC2ADE-D640-417A-B8B0-50EF991ABF61}" type="parTrans" cxnId="{AD4FA833-15DE-4743-A688-2EDB343CDCFF}">
      <dgm:prSet/>
      <dgm:spPr/>
      <dgm:t>
        <a:bodyPr/>
        <a:lstStyle/>
        <a:p>
          <a:endParaRPr lang="ru-RU" sz="1050"/>
        </a:p>
      </dgm:t>
    </dgm:pt>
    <dgm:pt modelId="{BD2DAF78-B5F4-481F-8FD5-9B4A8BB6F109}" type="sibTrans" cxnId="{AD4FA833-15DE-4743-A688-2EDB343CDCFF}">
      <dgm:prSet/>
      <dgm:spPr/>
      <dgm:t>
        <a:bodyPr/>
        <a:lstStyle/>
        <a:p>
          <a:endParaRPr lang="ru-RU" sz="1050"/>
        </a:p>
      </dgm:t>
    </dgm:pt>
    <dgm:pt modelId="{EA8D128E-D75E-4BF1-BCEE-C832108FE8B7}">
      <dgm:prSet phldrT="[Текст]" custT="1"/>
      <dgm:spPr/>
      <dgm:t>
        <a:bodyPr/>
        <a:lstStyle/>
        <a:p>
          <a:r>
            <a:rPr lang="ru-RU" sz="1050" dirty="0"/>
            <a:t>Планирование логистики</a:t>
          </a:r>
        </a:p>
      </dgm:t>
    </dgm:pt>
    <dgm:pt modelId="{CCDF0581-29FF-42A8-8E9A-172210957B0A}" type="parTrans" cxnId="{CE69FA8D-DBF9-44B8-8A9C-3CDA5BEEB10D}">
      <dgm:prSet/>
      <dgm:spPr/>
      <dgm:t>
        <a:bodyPr/>
        <a:lstStyle/>
        <a:p>
          <a:endParaRPr lang="ru-RU" sz="1050"/>
        </a:p>
      </dgm:t>
    </dgm:pt>
    <dgm:pt modelId="{F6FFD4CC-6706-4301-B0A7-40BD1D23629E}" type="sibTrans" cxnId="{CE69FA8D-DBF9-44B8-8A9C-3CDA5BEEB10D}">
      <dgm:prSet/>
      <dgm:spPr/>
      <dgm:t>
        <a:bodyPr/>
        <a:lstStyle/>
        <a:p>
          <a:endParaRPr lang="ru-RU" sz="1050"/>
        </a:p>
      </dgm:t>
    </dgm:pt>
    <dgm:pt modelId="{42892BEB-45AB-49EE-B85A-88A0E7348E0E}">
      <dgm:prSet phldrT="[Текст]" custT="1"/>
      <dgm:spPr/>
      <dgm:t>
        <a:bodyPr/>
        <a:lstStyle/>
        <a:p>
          <a:r>
            <a:rPr lang="ru-RU" sz="1050" dirty="0"/>
            <a:t>Минсельхоз</a:t>
          </a:r>
        </a:p>
      </dgm:t>
    </dgm:pt>
    <dgm:pt modelId="{E3DCB81F-819C-4168-8C27-406DD77AEBAF}" type="parTrans" cxnId="{D8005A76-A52B-414A-951B-7330F3BFA729}">
      <dgm:prSet/>
      <dgm:spPr/>
      <dgm:t>
        <a:bodyPr/>
        <a:lstStyle/>
        <a:p>
          <a:endParaRPr lang="ru-RU" sz="1050"/>
        </a:p>
      </dgm:t>
    </dgm:pt>
    <dgm:pt modelId="{3D68C161-5D47-4F7E-B6CF-6EC4A095C9B7}" type="sibTrans" cxnId="{D8005A76-A52B-414A-951B-7330F3BFA729}">
      <dgm:prSet/>
      <dgm:spPr/>
      <dgm:t>
        <a:bodyPr/>
        <a:lstStyle/>
        <a:p>
          <a:endParaRPr lang="ru-RU" sz="1050"/>
        </a:p>
      </dgm:t>
    </dgm:pt>
    <dgm:pt modelId="{73CC41C5-E391-4BA9-B7E3-C8605612CCC2}">
      <dgm:prSet phldrT="[Текст]" custT="1"/>
      <dgm:spPr/>
      <dgm:t>
        <a:bodyPr/>
        <a:lstStyle/>
        <a:p>
          <a:r>
            <a:rPr lang="ru-RU" sz="1050" dirty="0"/>
            <a:t>Газпром</a:t>
          </a:r>
        </a:p>
      </dgm:t>
    </dgm:pt>
    <dgm:pt modelId="{2A0330AD-EF5F-4478-864F-B2A5778FBCCE}" type="parTrans" cxnId="{68E49834-DF92-4790-96D7-8045B2A71D32}">
      <dgm:prSet/>
      <dgm:spPr/>
      <dgm:t>
        <a:bodyPr/>
        <a:lstStyle/>
        <a:p>
          <a:endParaRPr lang="ru-RU" sz="1050"/>
        </a:p>
      </dgm:t>
    </dgm:pt>
    <dgm:pt modelId="{B6CD6C0F-5034-4601-AC15-9A6367E86153}" type="sibTrans" cxnId="{68E49834-DF92-4790-96D7-8045B2A71D32}">
      <dgm:prSet/>
      <dgm:spPr/>
      <dgm:t>
        <a:bodyPr/>
        <a:lstStyle/>
        <a:p>
          <a:endParaRPr lang="ru-RU" sz="1050"/>
        </a:p>
      </dgm:t>
    </dgm:pt>
    <dgm:pt modelId="{C809B17C-DAA8-4D6D-9720-84021F09BD53}">
      <dgm:prSet phldrT="[Текст]" custT="1"/>
      <dgm:spPr/>
      <dgm:t>
        <a:bodyPr/>
        <a:lstStyle/>
        <a:p>
          <a:r>
            <a:rPr lang="ru-RU" sz="1050" dirty="0"/>
            <a:t>РЖД</a:t>
          </a:r>
        </a:p>
      </dgm:t>
    </dgm:pt>
    <dgm:pt modelId="{FB339C2C-E172-4764-9182-4184496743AB}" type="parTrans" cxnId="{9B9A9390-348E-4C30-819F-67F9B59F3D67}">
      <dgm:prSet/>
      <dgm:spPr/>
      <dgm:t>
        <a:bodyPr/>
        <a:lstStyle/>
        <a:p>
          <a:endParaRPr lang="ru-RU" sz="1050"/>
        </a:p>
      </dgm:t>
    </dgm:pt>
    <dgm:pt modelId="{4CDD582F-D047-4300-BCE0-0A341DE0DF72}" type="sibTrans" cxnId="{9B9A9390-348E-4C30-819F-67F9B59F3D67}">
      <dgm:prSet/>
      <dgm:spPr/>
      <dgm:t>
        <a:bodyPr/>
        <a:lstStyle/>
        <a:p>
          <a:endParaRPr lang="ru-RU" sz="1050"/>
        </a:p>
      </dgm:t>
    </dgm:pt>
    <dgm:pt modelId="{02175E7A-F89C-4776-B157-88DB51A4F1EB}">
      <dgm:prSet phldrT="[Текст]" custT="1"/>
      <dgm:spPr/>
      <dgm:t>
        <a:bodyPr/>
        <a:lstStyle/>
        <a:p>
          <a:r>
            <a:rPr lang="ru-RU" sz="1050" dirty="0" err="1"/>
            <a:t>Россети</a:t>
          </a:r>
          <a:endParaRPr lang="ru-RU" sz="1050" dirty="0"/>
        </a:p>
      </dgm:t>
    </dgm:pt>
    <dgm:pt modelId="{C6802642-1325-4312-BDAC-95530EB0DF2A}" type="parTrans" cxnId="{51F37EC0-1589-4CD1-992C-C1EE9B7AD9E2}">
      <dgm:prSet/>
      <dgm:spPr/>
      <dgm:t>
        <a:bodyPr/>
        <a:lstStyle/>
        <a:p>
          <a:endParaRPr lang="ru-RU" sz="1050"/>
        </a:p>
      </dgm:t>
    </dgm:pt>
    <dgm:pt modelId="{EE8648A5-9116-4057-9F7E-57D05FADE420}" type="sibTrans" cxnId="{51F37EC0-1589-4CD1-992C-C1EE9B7AD9E2}">
      <dgm:prSet/>
      <dgm:spPr/>
      <dgm:t>
        <a:bodyPr/>
        <a:lstStyle/>
        <a:p>
          <a:endParaRPr lang="ru-RU" sz="1050"/>
        </a:p>
      </dgm:t>
    </dgm:pt>
    <dgm:pt modelId="{8E19FD52-586C-42A1-9253-98EA86F26996}">
      <dgm:prSet phldrT="[Текст]" custT="1"/>
      <dgm:spPr/>
      <dgm:t>
        <a:bodyPr/>
        <a:lstStyle/>
        <a:p>
          <a:r>
            <a:rPr lang="ru-RU" sz="1050" dirty="0"/>
            <a:t>Татнефть</a:t>
          </a:r>
        </a:p>
      </dgm:t>
    </dgm:pt>
    <dgm:pt modelId="{3A1F8697-3F6E-4E36-9178-AF3E66B88271}" type="parTrans" cxnId="{94B82ADD-E38A-4879-89B3-BCF6A642B3A1}">
      <dgm:prSet/>
      <dgm:spPr/>
      <dgm:t>
        <a:bodyPr/>
        <a:lstStyle/>
        <a:p>
          <a:endParaRPr lang="ru-RU" sz="1050"/>
        </a:p>
      </dgm:t>
    </dgm:pt>
    <dgm:pt modelId="{AD59B1D9-20A1-46C5-B041-749D574F0884}" type="sibTrans" cxnId="{94B82ADD-E38A-4879-89B3-BCF6A642B3A1}">
      <dgm:prSet/>
      <dgm:spPr/>
      <dgm:t>
        <a:bodyPr/>
        <a:lstStyle/>
        <a:p>
          <a:endParaRPr lang="ru-RU" sz="1050"/>
        </a:p>
      </dgm:t>
    </dgm:pt>
    <dgm:pt modelId="{DF4DAD5A-147C-482C-B27D-25AEA906130F}">
      <dgm:prSet phldrT="[Текст]" custT="1"/>
      <dgm:spPr/>
      <dgm:t>
        <a:bodyPr/>
        <a:lstStyle/>
        <a:p>
          <a:r>
            <a:rPr lang="ru-RU" sz="1050" dirty="0"/>
            <a:t>Сетевая компания</a:t>
          </a:r>
        </a:p>
      </dgm:t>
    </dgm:pt>
    <dgm:pt modelId="{0EFF0529-472F-4839-85EA-87A8CD4BBE63}" type="parTrans" cxnId="{4A2200A5-5196-497A-8472-5B7CEB23259C}">
      <dgm:prSet/>
      <dgm:spPr/>
      <dgm:t>
        <a:bodyPr/>
        <a:lstStyle/>
        <a:p>
          <a:endParaRPr lang="ru-RU" sz="1050"/>
        </a:p>
      </dgm:t>
    </dgm:pt>
    <dgm:pt modelId="{0B10503D-DBD2-4361-852D-C7F939EA67C8}" type="sibTrans" cxnId="{4A2200A5-5196-497A-8472-5B7CEB23259C}">
      <dgm:prSet/>
      <dgm:spPr/>
      <dgm:t>
        <a:bodyPr/>
        <a:lstStyle/>
        <a:p>
          <a:endParaRPr lang="ru-RU" sz="1050"/>
        </a:p>
      </dgm:t>
    </dgm:pt>
    <dgm:pt modelId="{38DFF956-63A9-4279-8154-2636B76674E8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050" dirty="0" err="1"/>
            <a:t>Минземимущество</a:t>
          </a:r>
          <a:endParaRPr lang="ru-RU" sz="1050" dirty="0"/>
        </a:p>
      </dgm:t>
    </dgm:pt>
    <dgm:pt modelId="{0B09F28C-4CC5-41EA-A541-A9C59760650A}" type="parTrans" cxnId="{4F6AED57-DC62-494B-B734-EF5A2A4AE2F2}">
      <dgm:prSet/>
      <dgm:spPr/>
      <dgm:t>
        <a:bodyPr/>
        <a:lstStyle/>
        <a:p>
          <a:endParaRPr lang="ru-RU"/>
        </a:p>
      </dgm:t>
    </dgm:pt>
    <dgm:pt modelId="{3FB68878-844C-44E7-A780-AC6F9015EA81}" type="sibTrans" cxnId="{4F6AED57-DC62-494B-B734-EF5A2A4AE2F2}">
      <dgm:prSet/>
      <dgm:spPr/>
      <dgm:t>
        <a:bodyPr/>
        <a:lstStyle/>
        <a:p>
          <a:endParaRPr lang="ru-RU"/>
        </a:p>
      </dgm:t>
    </dgm:pt>
    <dgm:pt modelId="{749B610B-CB22-4622-86CD-B1A1E74FDAAD}">
      <dgm:prSet phldrT="[Текст]" custT="1"/>
      <dgm:spPr/>
      <dgm:t>
        <a:bodyPr/>
        <a:lstStyle/>
        <a:p>
          <a:r>
            <a:rPr lang="ru-RU" sz="1050"/>
            <a:t>Другие сервисы</a:t>
          </a:r>
          <a:endParaRPr lang="ru-RU" sz="1050" dirty="0"/>
        </a:p>
      </dgm:t>
    </dgm:pt>
    <dgm:pt modelId="{893831EB-BAC5-4820-950B-3DA1A9C20483}" type="parTrans" cxnId="{24F2B958-2F50-4163-9F48-ABD784F5F59F}">
      <dgm:prSet/>
      <dgm:spPr/>
      <dgm:t>
        <a:bodyPr/>
        <a:lstStyle/>
        <a:p>
          <a:endParaRPr lang="ru-RU"/>
        </a:p>
      </dgm:t>
    </dgm:pt>
    <dgm:pt modelId="{744F0BBD-8938-4EDF-BB36-32A6BA1FCF34}" type="sibTrans" cxnId="{24F2B958-2F50-4163-9F48-ABD784F5F59F}">
      <dgm:prSet/>
      <dgm:spPr/>
      <dgm:t>
        <a:bodyPr/>
        <a:lstStyle/>
        <a:p>
          <a:endParaRPr lang="ru-RU"/>
        </a:p>
      </dgm:t>
    </dgm:pt>
    <dgm:pt modelId="{76FFFA3C-4D8C-427D-9460-574E947CF876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050" dirty="0"/>
            <a:t>Другие</a:t>
          </a:r>
          <a:r>
            <a:rPr lang="ru-RU" sz="1500" dirty="0"/>
            <a:t> </a:t>
          </a:r>
          <a:r>
            <a:rPr lang="ru-RU" sz="1050" dirty="0"/>
            <a:t>потребители</a:t>
          </a:r>
        </a:p>
      </dgm:t>
    </dgm:pt>
    <dgm:pt modelId="{532D4EB0-7070-408D-993D-153A9C357D00}" type="parTrans" cxnId="{4DF07B6A-104A-44BC-92C4-64D53043375D}">
      <dgm:prSet/>
      <dgm:spPr/>
      <dgm:t>
        <a:bodyPr/>
        <a:lstStyle/>
        <a:p>
          <a:endParaRPr lang="ru-RU"/>
        </a:p>
      </dgm:t>
    </dgm:pt>
    <dgm:pt modelId="{730EABDB-6B71-4405-B679-CAA9C3F3F080}" type="sibTrans" cxnId="{4DF07B6A-104A-44BC-92C4-64D53043375D}">
      <dgm:prSet/>
      <dgm:spPr/>
      <dgm:t>
        <a:bodyPr/>
        <a:lstStyle/>
        <a:p>
          <a:endParaRPr lang="ru-RU"/>
        </a:p>
      </dgm:t>
    </dgm:pt>
    <dgm:pt modelId="{C2BBE475-2167-4CB9-8E89-159F0A54E15D}" type="pres">
      <dgm:prSet presAssocID="{CD4D2F9E-56B7-48A7-8A9A-78C1EA65ED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9B446E-5657-47BD-88F8-BE33CD790230}" type="pres">
      <dgm:prSet presAssocID="{EC67168F-2B2E-43A8-B0D1-D825B1E77FD8}" presName="boxAndChildren" presStyleCnt="0"/>
      <dgm:spPr/>
    </dgm:pt>
    <dgm:pt modelId="{15128ECF-5540-45AF-AE6E-AC2712483B3D}" type="pres">
      <dgm:prSet presAssocID="{EC67168F-2B2E-43A8-B0D1-D825B1E77FD8}" presName="parentTextBox" presStyleLbl="node1" presStyleIdx="0" presStyleCnt="4"/>
      <dgm:spPr/>
      <dgm:t>
        <a:bodyPr/>
        <a:lstStyle/>
        <a:p>
          <a:endParaRPr lang="ru-RU"/>
        </a:p>
      </dgm:t>
    </dgm:pt>
    <dgm:pt modelId="{9EC9AB25-603E-487A-838F-52ECF10974F8}" type="pres">
      <dgm:prSet presAssocID="{EC67168F-2B2E-43A8-B0D1-D825B1E77FD8}" presName="entireBox" presStyleLbl="node1" presStyleIdx="0" presStyleCnt="4"/>
      <dgm:spPr/>
      <dgm:t>
        <a:bodyPr/>
        <a:lstStyle/>
        <a:p>
          <a:endParaRPr lang="ru-RU"/>
        </a:p>
      </dgm:t>
    </dgm:pt>
    <dgm:pt modelId="{28E1003F-506A-41D2-B230-62426F29FC06}" type="pres">
      <dgm:prSet presAssocID="{EC67168F-2B2E-43A8-B0D1-D825B1E77FD8}" presName="descendantBox" presStyleCnt="0"/>
      <dgm:spPr/>
    </dgm:pt>
    <dgm:pt modelId="{31CE9F10-A0E6-416C-9899-760A810278BB}" type="pres">
      <dgm:prSet presAssocID="{38DFF956-63A9-4279-8154-2636B76674E8}" presName="childTextBox" presStyleLbl="fgAccFollowNode1" presStyleIdx="0" presStyleCnt="23" custScaleX="151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64D6A-F146-4CA7-A41D-622F97FEBF9F}" type="pres">
      <dgm:prSet presAssocID="{42892BEB-45AB-49EE-B85A-88A0E7348E0E}" presName="childTextBox" presStyleLbl="fgAccFollowNode1" presStyleIdx="1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ADBEA-D481-4504-8C2B-66F3A3AC5F78}" type="pres">
      <dgm:prSet presAssocID="{73CC41C5-E391-4BA9-B7E3-C8605612CCC2}" presName="childTextBox" presStyleLbl="fgAccFollowNode1" presStyleIdx="2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7FF439-AD00-4B4E-87AB-B0F48E72B071}" type="pres">
      <dgm:prSet presAssocID="{C809B17C-DAA8-4D6D-9720-84021F09BD53}" presName="childTextBox" presStyleLbl="fgAccFollowNode1" presStyleIdx="3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6C9771-817C-4F99-A939-F9D77EC99C43}" type="pres">
      <dgm:prSet presAssocID="{02175E7A-F89C-4776-B157-88DB51A4F1EB}" presName="childTextBox" presStyleLbl="fgAccFollowNode1" presStyleIdx="4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811A1-2337-4751-AB5E-9FC4ACF26D52}" type="pres">
      <dgm:prSet presAssocID="{8E19FD52-586C-42A1-9253-98EA86F26996}" presName="childTextBox" presStyleLbl="fgAccFollowNode1" presStyleIdx="5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C4C2C-F205-4AC5-A237-4FC66DACF6B5}" type="pres">
      <dgm:prSet presAssocID="{DF4DAD5A-147C-482C-B27D-25AEA906130F}" presName="childTextBox" presStyleLbl="fgAccFollowNode1" presStyleIdx="6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33FF9-8F79-4359-A942-3229826C7196}" type="pres">
      <dgm:prSet presAssocID="{76FFFA3C-4D8C-427D-9460-574E947CF876}" presName="childTextBox" presStyleLbl="fgAccFollowNode1" presStyleIdx="7" presStyleCnt="23" custScaleX="180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0F16C-D61D-44DA-8341-3FB84BC46139}" type="pres">
      <dgm:prSet presAssocID="{17BBE893-0731-47A9-8D8E-5A169337106D}" presName="sp" presStyleCnt="0"/>
      <dgm:spPr/>
    </dgm:pt>
    <dgm:pt modelId="{35A2575F-6AA8-4CD7-964C-2CA88AD1063E}" type="pres">
      <dgm:prSet presAssocID="{B8717C08-FD81-4C84-8EFF-74BA818CF473}" presName="arrowAndChildren" presStyleCnt="0"/>
      <dgm:spPr/>
    </dgm:pt>
    <dgm:pt modelId="{4323FE1A-31D2-4277-AF1D-FB44E27352F0}" type="pres">
      <dgm:prSet presAssocID="{B8717C08-FD81-4C84-8EFF-74BA818CF473}" presName="parentTextArrow" presStyleLbl="node1" presStyleIdx="0" presStyleCnt="4"/>
      <dgm:spPr/>
      <dgm:t>
        <a:bodyPr/>
        <a:lstStyle/>
        <a:p>
          <a:endParaRPr lang="ru-RU"/>
        </a:p>
      </dgm:t>
    </dgm:pt>
    <dgm:pt modelId="{B7A89A1D-BF5B-4E6D-A07C-1F5BCCA80533}" type="pres">
      <dgm:prSet presAssocID="{B8717C08-FD81-4C84-8EFF-74BA818CF473}" presName="arrow" presStyleLbl="node1" presStyleIdx="1" presStyleCnt="4"/>
      <dgm:spPr/>
      <dgm:t>
        <a:bodyPr/>
        <a:lstStyle/>
        <a:p>
          <a:endParaRPr lang="ru-RU"/>
        </a:p>
      </dgm:t>
    </dgm:pt>
    <dgm:pt modelId="{B663F9B1-2C7B-45B6-99BB-C4419F923612}" type="pres">
      <dgm:prSet presAssocID="{B8717C08-FD81-4C84-8EFF-74BA818CF473}" presName="descendantArrow" presStyleCnt="0"/>
      <dgm:spPr/>
    </dgm:pt>
    <dgm:pt modelId="{F5270679-7381-4758-A93F-EE6886E5B4D1}" type="pres">
      <dgm:prSet presAssocID="{DC15F8EC-3D88-4670-9E76-CE7250B5DBCC}" presName="childTextArrow" presStyleLbl="fgAccFollowNode1" presStyleIdx="8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4E2804-3C2C-4514-BFE6-D5029C2C6EB6}" type="pres">
      <dgm:prSet presAssocID="{B2D31422-10E1-4814-9754-267CFAC7B850}" presName="childTextArrow" presStyleLbl="fgAccFollowNode1" presStyleIdx="9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8224D2-F56C-4FC2-A5F5-55CCB3F18443}" type="pres">
      <dgm:prSet presAssocID="{2BE7198E-E771-4636-A56A-BEB04642241A}" presName="childTextArrow" presStyleLbl="fgAccFollowNode1" presStyleIdx="10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80BFD-69E3-4A38-92AB-DA6CAFB9DC93}" type="pres">
      <dgm:prSet presAssocID="{EA8D128E-D75E-4BF1-BCEE-C832108FE8B7}" presName="childTextArrow" presStyleLbl="fgAccFollowNode1" presStyleIdx="11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961091-D53E-4AAB-A0F3-023B38E988F4}" type="pres">
      <dgm:prSet presAssocID="{E230787C-DA76-4796-BC96-2DD9554F408F}" presName="childTextArrow" presStyleLbl="fgAccFollowNode1" presStyleIdx="12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1DB6B7-F4A2-4688-9E83-10DC0E7C1A9D}" type="pres">
      <dgm:prSet presAssocID="{EF214C92-09F6-4B3F-8427-8B8C88BEABE5}" presName="childTextArrow" presStyleLbl="fgAccFollowNode1" presStyleIdx="13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CA86E-DBD1-4C98-8565-C639652629C1}" type="pres">
      <dgm:prSet presAssocID="{749B610B-CB22-4622-86CD-B1A1E74FDAAD}" presName="childTextArrow" presStyleLbl="fgAccFollowNode1" presStyleIdx="14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8E607-64AE-4415-B6FC-DDC44E6F27D5}" type="pres">
      <dgm:prSet presAssocID="{5DB2CBBA-7B7F-4AC8-A3C3-6706C230614A}" presName="sp" presStyleCnt="0"/>
      <dgm:spPr/>
    </dgm:pt>
    <dgm:pt modelId="{38EE4765-9AD6-4746-A5B8-E71CC5288B41}" type="pres">
      <dgm:prSet presAssocID="{F2CE4D06-9816-4DCC-966E-8CFA5FB4C8BC}" presName="arrowAndChildren" presStyleCnt="0"/>
      <dgm:spPr/>
    </dgm:pt>
    <dgm:pt modelId="{D463DC7F-48E9-4E4D-93F2-23158AA17E2E}" type="pres">
      <dgm:prSet presAssocID="{F2CE4D06-9816-4DCC-966E-8CFA5FB4C8BC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D59E7E7B-1B87-4249-ADB5-4B73E44C6253}" type="pres">
      <dgm:prSet presAssocID="{F2CE4D06-9816-4DCC-966E-8CFA5FB4C8BC}" presName="arrow" presStyleLbl="node1" presStyleIdx="2" presStyleCnt="4"/>
      <dgm:spPr/>
      <dgm:t>
        <a:bodyPr/>
        <a:lstStyle/>
        <a:p>
          <a:endParaRPr lang="ru-RU"/>
        </a:p>
      </dgm:t>
    </dgm:pt>
    <dgm:pt modelId="{1BBB30F1-B691-48B7-A9B4-934696918FD3}" type="pres">
      <dgm:prSet presAssocID="{F2CE4D06-9816-4DCC-966E-8CFA5FB4C8BC}" presName="descendantArrow" presStyleCnt="0"/>
      <dgm:spPr/>
    </dgm:pt>
    <dgm:pt modelId="{6F43A9F2-D79C-4389-BC6F-CCE457F5FE4E}" type="pres">
      <dgm:prSet presAssocID="{B28BECA7-BEB1-4AE2-B169-0BA5C86C39EC}" presName="childTextArrow" presStyleLbl="fgAccFollowNode1" presStyleIdx="15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C6B18F-30F8-4774-A0BE-112BBF1A4808}" type="pres">
      <dgm:prSet presAssocID="{3D65AE79-278F-433E-A101-A1D0B7A27189}" presName="childTextArrow" presStyleLbl="fgAccFollowNode1" presStyleIdx="16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BB0F40-AF92-4B6A-BE14-5B0824B1F8CB}" type="pres">
      <dgm:prSet presAssocID="{8CBF46E1-74F4-4469-A220-44471E0E1FAE}" presName="childTextArrow" presStyleLbl="fgAccFollowNode1" presStyleIdx="17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2D277-FF68-431F-8046-F3AA2FD35781}" type="pres">
      <dgm:prSet presAssocID="{99FE81A3-06CB-4B15-B637-ADCA946B2EFC}" presName="sp" presStyleCnt="0"/>
      <dgm:spPr/>
    </dgm:pt>
    <dgm:pt modelId="{AC0382B2-1E95-4D09-BDFD-0A8A068ED157}" type="pres">
      <dgm:prSet presAssocID="{CFE541AB-4566-4311-95FB-5960D5B0B982}" presName="arrowAndChildren" presStyleCnt="0"/>
      <dgm:spPr/>
    </dgm:pt>
    <dgm:pt modelId="{18BF94A5-6139-48C7-9AEF-DC369DB1254F}" type="pres">
      <dgm:prSet presAssocID="{CFE541AB-4566-4311-95FB-5960D5B0B982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84AE1110-E520-4D71-B71A-8FFA9A24CFC2}" type="pres">
      <dgm:prSet presAssocID="{CFE541AB-4566-4311-95FB-5960D5B0B982}" presName="arrow" presStyleLbl="node1" presStyleIdx="3" presStyleCnt="4"/>
      <dgm:spPr/>
      <dgm:t>
        <a:bodyPr/>
        <a:lstStyle/>
        <a:p>
          <a:endParaRPr lang="ru-RU"/>
        </a:p>
      </dgm:t>
    </dgm:pt>
    <dgm:pt modelId="{F9363BFA-06ED-4D6E-8793-E6C1BD1F8B74}" type="pres">
      <dgm:prSet presAssocID="{CFE541AB-4566-4311-95FB-5960D5B0B982}" presName="descendantArrow" presStyleCnt="0"/>
      <dgm:spPr/>
    </dgm:pt>
    <dgm:pt modelId="{8D3C0E03-69C9-4CA3-AD68-7BF5FA690471}" type="pres">
      <dgm:prSet presAssocID="{DB2DE0A8-366F-447C-B55C-DA88BC55E4A5}" presName="childTextArrow" presStyleLbl="fgAccFollowNode1" presStyleIdx="18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04BDE-1372-4610-8B9B-73C63CA86321}" type="pres">
      <dgm:prSet presAssocID="{D2998C50-5F5C-4E3D-B74B-8D7491D9570F}" presName="childTextArrow" presStyleLbl="fgAccFollowNode1" presStyleIdx="19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1579B9-361A-45C3-9BFA-550BEDE2282F}" type="pres">
      <dgm:prSet presAssocID="{8B4A36DF-D972-4CBF-90BB-73A8DCF9B9D3}" presName="childTextArrow" presStyleLbl="fgAccFollowNode1" presStyleIdx="20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CD1A3-6EB4-4E48-8DF1-20D15A94E385}" type="pres">
      <dgm:prSet presAssocID="{060BEA7A-8D14-4E89-B4C1-0E9EB09A870B}" presName="childTextArrow" presStyleLbl="fgAccFollowNode1" presStyleIdx="21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9DA03-3DC8-49C8-A607-176C350FFC89}" type="pres">
      <dgm:prSet presAssocID="{A27A12C4-E371-4772-BA59-C22878B1651A}" presName="childTextArrow" presStyleLbl="fgAccFollowNode1" presStyleIdx="22" presStyleCnt="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65C68A-1F8F-E649-A014-B70FD532B470}" type="presOf" srcId="{DB2DE0A8-366F-447C-B55C-DA88BC55E4A5}" destId="{8D3C0E03-69C9-4CA3-AD68-7BF5FA690471}" srcOrd="0" destOrd="0" presId="urn:microsoft.com/office/officeart/2005/8/layout/process4"/>
    <dgm:cxn modelId="{40E7B3E8-BF50-D441-B26B-533301345DCB}" type="presOf" srcId="{E230787C-DA76-4796-BC96-2DD9554F408F}" destId="{F4961091-D53E-4AAB-A0F3-023B38E988F4}" srcOrd="0" destOrd="0" presId="urn:microsoft.com/office/officeart/2005/8/layout/process4"/>
    <dgm:cxn modelId="{7576F8EE-3F6D-D342-B866-06C85434EFE8}" type="presOf" srcId="{D2998C50-5F5C-4E3D-B74B-8D7491D9570F}" destId="{87F04BDE-1372-4610-8B9B-73C63CA86321}" srcOrd="0" destOrd="0" presId="urn:microsoft.com/office/officeart/2005/8/layout/process4"/>
    <dgm:cxn modelId="{952EBF9C-F22C-4DA8-9A94-FBBE5EF77FD0}" srcId="{CFE541AB-4566-4311-95FB-5960D5B0B982}" destId="{D2998C50-5F5C-4E3D-B74B-8D7491D9570F}" srcOrd="1" destOrd="0" parTransId="{2F27C38A-91CB-44E1-8987-77D7061111F1}" sibTransId="{29DFE028-A8BA-4975-97C6-E39A21558E6D}"/>
    <dgm:cxn modelId="{5BAA3296-869C-1247-A368-BD4E0DA0B6B5}" type="presOf" srcId="{B2D31422-10E1-4814-9754-267CFAC7B850}" destId="{1E4E2804-3C2C-4514-BFE6-D5029C2C6EB6}" srcOrd="0" destOrd="0" presId="urn:microsoft.com/office/officeart/2005/8/layout/process4"/>
    <dgm:cxn modelId="{8AC26A34-41DC-384C-AC24-F90F30F6D378}" type="presOf" srcId="{749B610B-CB22-4622-86CD-B1A1E74FDAAD}" destId="{138CA86E-DBD1-4C98-8565-C639652629C1}" srcOrd="0" destOrd="0" presId="urn:microsoft.com/office/officeart/2005/8/layout/process4"/>
    <dgm:cxn modelId="{7990BF99-C365-4FE6-86B5-5E1D53F31BE0}" srcId="{F2CE4D06-9816-4DCC-966E-8CFA5FB4C8BC}" destId="{3D65AE79-278F-433E-A101-A1D0B7A27189}" srcOrd="1" destOrd="0" parTransId="{CAFDF60D-E496-461C-9C37-723E7E908CA9}" sibTransId="{6ACDC5B7-4247-49B8-A571-C022F0FB8C68}"/>
    <dgm:cxn modelId="{CE69FA8D-DBF9-44B8-8A9C-3CDA5BEEB10D}" srcId="{B8717C08-FD81-4C84-8EFF-74BA818CF473}" destId="{EA8D128E-D75E-4BF1-BCEE-C832108FE8B7}" srcOrd="3" destOrd="0" parTransId="{CCDF0581-29FF-42A8-8E9A-172210957B0A}" sibTransId="{F6FFD4CC-6706-4301-B0A7-40BD1D23629E}"/>
    <dgm:cxn modelId="{3A8C2C72-7722-5D47-B7A0-596460AEF9BF}" type="presOf" srcId="{CFE541AB-4566-4311-95FB-5960D5B0B982}" destId="{18BF94A5-6139-48C7-9AEF-DC369DB1254F}" srcOrd="0" destOrd="0" presId="urn:microsoft.com/office/officeart/2005/8/layout/process4"/>
    <dgm:cxn modelId="{0F41B605-22ED-EC42-9C24-B512C9FA5F54}" type="presOf" srcId="{8B4A36DF-D972-4CBF-90BB-73A8DCF9B9D3}" destId="{151579B9-361A-45C3-9BFA-550BEDE2282F}" srcOrd="0" destOrd="0" presId="urn:microsoft.com/office/officeart/2005/8/layout/process4"/>
    <dgm:cxn modelId="{85F6D882-EB52-43D8-91F2-75BAE070DC36}" srcId="{CD4D2F9E-56B7-48A7-8A9A-78C1EA65ED89}" destId="{B8717C08-FD81-4C84-8EFF-74BA818CF473}" srcOrd="2" destOrd="0" parTransId="{D3E37A92-5A3D-4A2B-A3AE-EDEC1D87EC3D}" sibTransId="{17BBE893-0731-47A9-8D8E-5A169337106D}"/>
    <dgm:cxn modelId="{06C226AA-A68A-0443-B629-AEDEC132953A}" type="presOf" srcId="{02175E7A-F89C-4776-B157-88DB51A4F1EB}" destId="{BC6C9771-817C-4F99-A939-F9D77EC99C43}" srcOrd="0" destOrd="0" presId="urn:microsoft.com/office/officeart/2005/8/layout/process4"/>
    <dgm:cxn modelId="{D8005A76-A52B-414A-951B-7330F3BFA729}" srcId="{EC67168F-2B2E-43A8-B0D1-D825B1E77FD8}" destId="{42892BEB-45AB-49EE-B85A-88A0E7348E0E}" srcOrd="1" destOrd="0" parTransId="{E3DCB81F-819C-4168-8C27-406DD77AEBAF}" sibTransId="{3D68C161-5D47-4F7E-B6CF-6EC4A095C9B7}"/>
    <dgm:cxn modelId="{695B52B3-ED8E-AB4A-A5FE-4F60E26B27B0}" type="presOf" srcId="{EC67168F-2B2E-43A8-B0D1-D825B1E77FD8}" destId="{15128ECF-5540-45AF-AE6E-AC2712483B3D}" srcOrd="0" destOrd="0" presId="urn:microsoft.com/office/officeart/2005/8/layout/process4"/>
    <dgm:cxn modelId="{FFA2A7E5-8B7F-E54B-9A48-454C04FDE635}" type="presOf" srcId="{B8717C08-FD81-4C84-8EFF-74BA818CF473}" destId="{4323FE1A-31D2-4277-AF1D-FB44E27352F0}" srcOrd="0" destOrd="0" presId="urn:microsoft.com/office/officeart/2005/8/layout/process4"/>
    <dgm:cxn modelId="{177CB5A3-9ADC-4A49-BDEB-7BEBD400EC39}" type="presOf" srcId="{C809B17C-DAA8-4D6D-9720-84021F09BD53}" destId="{1D7FF439-AD00-4B4E-87AB-B0F48E72B071}" srcOrd="0" destOrd="0" presId="urn:microsoft.com/office/officeart/2005/8/layout/process4"/>
    <dgm:cxn modelId="{70C44639-8534-7D43-8F89-648B55F437AC}" type="presOf" srcId="{B28BECA7-BEB1-4AE2-B169-0BA5C86C39EC}" destId="{6F43A9F2-D79C-4389-BC6F-CCE457F5FE4E}" srcOrd="0" destOrd="0" presId="urn:microsoft.com/office/officeart/2005/8/layout/process4"/>
    <dgm:cxn modelId="{A920E3EA-819E-7F4D-A1C8-1305A98F1D74}" type="presOf" srcId="{8E19FD52-586C-42A1-9253-98EA86F26996}" destId="{7F8811A1-2337-4751-AB5E-9FC4ACF26D52}" srcOrd="0" destOrd="0" presId="urn:microsoft.com/office/officeart/2005/8/layout/process4"/>
    <dgm:cxn modelId="{65A699DF-DE6E-4945-BE6F-9A9BEBFDCEBD}" type="presOf" srcId="{42892BEB-45AB-49EE-B85A-88A0E7348E0E}" destId="{13B64D6A-F146-4CA7-A41D-622F97FEBF9F}" srcOrd="0" destOrd="0" presId="urn:microsoft.com/office/officeart/2005/8/layout/process4"/>
    <dgm:cxn modelId="{A7D7B223-B3FD-814A-A1A2-9C9FC91D3A2F}" type="presOf" srcId="{38DFF956-63A9-4279-8154-2636B76674E8}" destId="{31CE9F10-A0E6-416C-9899-760A810278BB}" srcOrd="0" destOrd="0" presId="urn:microsoft.com/office/officeart/2005/8/layout/process4"/>
    <dgm:cxn modelId="{3BC9604F-B400-5C45-B8D1-888373728B8B}" type="presOf" srcId="{CFE541AB-4566-4311-95FB-5960D5B0B982}" destId="{84AE1110-E520-4D71-B71A-8FFA9A24CFC2}" srcOrd="1" destOrd="0" presId="urn:microsoft.com/office/officeart/2005/8/layout/process4"/>
    <dgm:cxn modelId="{D50CE287-9DED-9B4D-8ACD-E04FC26CE227}" type="presOf" srcId="{CD4D2F9E-56B7-48A7-8A9A-78C1EA65ED89}" destId="{C2BBE475-2167-4CB9-8E89-159F0A54E15D}" srcOrd="0" destOrd="0" presId="urn:microsoft.com/office/officeart/2005/8/layout/process4"/>
    <dgm:cxn modelId="{E90E1751-0FC8-3445-8936-1BD54C180CB1}" type="presOf" srcId="{F2CE4D06-9816-4DCC-966E-8CFA5FB4C8BC}" destId="{D59E7E7B-1B87-4249-ADB5-4B73E44C6253}" srcOrd="1" destOrd="0" presId="urn:microsoft.com/office/officeart/2005/8/layout/process4"/>
    <dgm:cxn modelId="{B8EEB282-44AB-4FE3-933C-F0CB1087CBC5}" srcId="{CFE541AB-4566-4311-95FB-5960D5B0B982}" destId="{060BEA7A-8D14-4E89-B4C1-0E9EB09A870B}" srcOrd="3" destOrd="0" parTransId="{9B7A2ACD-0430-4B6D-AD90-E77BDF979DA4}" sibTransId="{29609C19-07D1-4F33-9FDF-0FF99E1F0C46}"/>
    <dgm:cxn modelId="{33D2DC03-1C72-4B23-AB24-2AD42D11E9F7}" srcId="{B8717C08-FD81-4C84-8EFF-74BA818CF473}" destId="{E230787C-DA76-4796-BC96-2DD9554F408F}" srcOrd="4" destOrd="0" parTransId="{0F9E4C3A-6851-4A55-A08C-192ADECC1AF2}" sibTransId="{D0A51599-CA01-4143-9706-80F10A1465B2}"/>
    <dgm:cxn modelId="{C8419DD3-FD23-3943-B327-5484DCFF2FA1}" type="presOf" srcId="{060BEA7A-8D14-4E89-B4C1-0E9EB09A870B}" destId="{3FBCD1A3-6EB4-4E48-8DF1-20D15A94E385}" srcOrd="0" destOrd="0" presId="urn:microsoft.com/office/officeart/2005/8/layout/process4"/>
    <dgm:cxn modelId="{45874D19-1716-4C79-BCA5-B6C0D63AF2C3}" srcId="{CD4D2F9E-56B7-48A7-8A9A-78C1EA65ED89}" destId="{EC67168F-2B2E-43A8-B0D1-D825B1E77FD8}" srcOrd="3" destOrd="0" parTransId="{CC15265C-32AD-467C-9E60-3DDF7143F3E5}" sibTransId="{085C58B2-E811-4AE3-AD5D-0776CC0D28CF}"/>
    <dgm:cxn modelId="{9691FC95-0821-384D-B738-DF80705E8B28}" type="presOf" srcId="{EF214C92-09F6-4B3F-8427-8B8C88BEABE5}" destId="{0C1DB6B7-F4A2-4688-9E83-10DC0E7C1A9D}" srcOrd="0" destOrd="0" presId="urn:microsoft.com/office/officeart/2005/8/layout/process4"/>
    <dgm:cxn modelId="{A5E4E1A0-453B-5F4B-9285-C27F1797ED88}" type="presOf" srcId="{2BE7198E-E771-4636-A56A-BEB04642241A}" destId="{7B8224D2-F56C-4FC2-A5F5-55CCB3F18443}" srcOrd="0" destOrd="0" presId="urn:microsoft.com/office/officeart/2005/8/layout/process4"/>
    <dgm:cxn modelId="{390E7E53-01BA-45A9-BC8D-ED0EAD2317F2}" srcId="{CFE541AB-4566-4311-95FB-5960D5B0B982}" destId="{A27A12C4-E371-4772-BA59-C22878B1651A}" srcOrd="4" destOrd="0" parTransId="{DF9679B9-B65F-4322-8783-B4ABFD3FBC2E}" sibTransId="{B0DD4521-D25E-41E2-9BCF-A502C7118771}"/>
    <dgm:cxn modelId="{0853AC90-26B2-404B-8404-3B298BBACE0B}" srcId="{CFE541AB-4566-4311-95FB-5960D5B0B982}" destId="{DB2DE0A8-366F-447C-B55C-DA88BC55E4A5}" srcOrd="0" destOrd="0" parTransId="{5E40A0B1-54B3-4A0A-ADA9-1C4BDB0F557A}" sibTransId="{6106F9D0-D9C8-492C-A03D-1E55C2A06BEF}"/>
    <dgm:cxn modelId="{4A2200A5-5196-497A-8472-5B7CEB23259C}" srcId="{EC67168F-2B2E-43A8-B0D1-D825B1E77FD8}" destId="{DF4DAD5A-147C-482C-B27D-25AEA906130F}" srcOrd="6" destOrd="0" parTransId="{0EFF0529-472F-4839-85EA-87A8CD4BBE63}" sibTransId="{0B10503D-DBD2-4361-852D-C7F939EA67C8}"/>
    <dgm:cxn modelId="{64C404A6-0BED-4BED-A89D-CAF153BC2B41}" srcId="{F2CE4D06-9816-4DCC-966E-8CFA5FB4C8BC}" destId="{B28BECA7-BEB1-4AE2-B169-0BA5C86C39EC}" srcOrd="0" destOrd="0" parTransId="{DA4DA5E5-59A5-4CAD-B4F0-56236C0CF595}" sibTransId="{B5403DAD-3565-4FDF-A5E1-126BF9326BA9}"/>
    <dgm:cxn modelId="{F3EAA433-942A-42C8-BDC9-DC8ED78546D9}" srcId="{B8717C08-FD81-4C84-8EFF-74BA818CF473}" destId="{2BE7198E-E771-4636-A56A-BEB04642241A}" srcOrd="2" destOrd="0" parTransId="{CC5D4AF5-5D94-419A-A41B-DE122F3776BC}" sibTransId="{F02C9AEF-1266-49E9-AA74-0B4983F6E802}"/>
    <dgm:cxn modelId="{91BBF12C-4399-804C-95CE-7088DB587A68}" type="presOf" srcId="{EC67168F-2B2E-43A8-B0D1-D825B1E77FD8}" destId="{9EC9AB25-603E-487A-838F-52ECF10974F8}" srcOrd="1" destOrd="0" presId="urn:microsoft.com/office/officeart/2005/8/layout/process4"/>
    <dgm:cxn modelId="{54DA9753-C74C-413E-A0BC-1C531CFF568A}" srcId="{CD4D2F9E-56B7-48A7-8A9A-78C1EA65ED89}" destId="{CFE541AB-4566-4311-95FB-5960D5B0B982}" srcOrd="0" destOrd="0" parTransId="{8F64B05E-6CF8-41F8-973A-9A02EDC9C815}" sibTransId="{99FE81A3-06CB-4B15-B637-ADCA946B2EFC}"/>
    <dgm:cxn modelId="{6E964953-DF6A-4EB8-B63F-05D70E761FCF}" srcId="{CFE541AB-4566-4311-95FB-5960D5B0B982}" destId="{8B4A36DF-D972-4CBF-90BB-73A8DCF9B9D3}" srcOrd="2" destOrd="0" parTransId="{E12EF8AD-8CB4-463D-B65E-A05DB5FE82E3}" sibTransId="{F92CA198-9100-4117-A63F-04D78E13B5E7}"/>
    <dgm:cxn modelId="{4DF07B6A-104A-44BC-92C4-64D53043375D}" srcId="{EC67168F-2B2E-43A8-B0D1-D825B1E77FD8}" destId="{76FFFA3C-4D8C-427D-9460-574E947CF876}" srcOrd="7" destOrd="0" parTransId="{532D4EB0-7070-408D-993D-153A9C357D00}" sibTransId="{730EABDB-6B71-4405-B679-CAA9C3F3F080}"/>
    <dgm:cxn modelId="{70DD616F-D3D1-654F-99BF-36961DA6F19C}" type="presOf" srcId="{DF4DAD5A-147C-482C-B27D-25AEA906130F}" destId="{9DFC4C2C-F205-4AC5-A237-4FC66DACF6B5}" srcOrd="0" destOrd="0" presId="urn:microsoft.com/office/officeart/2005/8/layout/process4"/>
    <dgm:cxn modelId="{75CD4701-BE0D-E142-B13C-005B829B5FDC}" type="presOf" srcId="{76FFFA3C-4D8C-427D-9460-574E947CF876}" destId="{31B33FF9-8F79-4359-A942-3229826C7196}" srcOrd="0" destOrd="0" presId="urn:microsoft.com/office/officeart/2005/8/layout/process4"/>
    <dgm:cxn modelId="{02BA6DAD-E5A5-8C42-B663-28B2D8B40B92}" type="presOf" srcId="{F2CE4D06-9816-4DCC-966E-8CFA5FB4C8BC}" destId="{D463DC7F-48E9-4E4D-93F2-23158AA17E2E}" srcOrd="0" destOrd="0" presId="urn:microsoft.com/office/officeart/2005/8/layout/process4"/>
    <dgm:cxn modelId="{AE6DE944-D93A-D24C-8B13-D24F8B1233B2}" type="presOf" srcId="{3D65AE79-278F-433E-A101-A1D0B7A27189}" destId="{24C6B18F-30F8-4774-A0BE-112BBF1A4808}" srcOrd="0" destOrd="0" presId="urn:microsoft.com/office/officeart/2005/8/layout/process4"/>
    <dgm:cxn modelId="{9B9A9390-348E-4C30-819F-67F9B59F3D67}" srcId="{EC67168F-2B2E-43A8-B0D1-D825B1E77FD8}" destId="{C809B17C-DAA8-4D6D-9720-84021F09BD53}" srcOrd="3" destOrd="0" parTransId="{FB339C2C-E172-4764-9182-4184496743AB}" sibTransId="{4CDD582F-D047-4300-BCE0-0A341DE0DF72}"/>
    <dgm:cxn modelId="{51F37EC0-1589-4CD1-992C-C1EE9B7AD9E2}" srcId="{EC67168F-2B2E-43A8-B0D1-D825B1E77FD8}" destId="{02175E7A-F89C-4776-B157-88DB51A4F1EB}" srcOrd="4" destOrd="0" parTransId="{C6802642-1325-4312-BDAC-95530EB0DF2A}" sibTransId="{EE8648A5-9116-4057-9F7E-57D05FADE420}"/>
    <dgm:cxn modelId="{FA318E8C-B903-4C18-A8A0-1C02129CA722}" srcId="{CD4D2F9E-56B7-48A7-8A9A-78C1EA65ED89}" destId="{F2CE4D06-9816-4DCC-966E-8CFA5FB4C8BC}" srcOrd="1" destOrd="0" parTransId="{B33153FE-7D58-492F-8472-F95FFC8C4DC7}" sibTransId="{5DB2CBBA-7B7F-4AC8-A3C3-6706C230614A}"/>
    <dgm:cxn modelId="{E51DBD85-85C7-434C-944B-A3030A0B9702}" type="presOf" srcId="{8CBF46E1-74F4-4469-A220-44471E0E1FAE}" destId="{33BB0F40-AF92-4B6A-BE14-5B0824B1F8CB}" srcOrd="0" destOrd="0" presId="urn:microsoft.com/office/officeart/2005/8/layout/process4"/>
    <dgm:cxn modelId="{3700568E-57C9-314E-BB88-CFA7EBB84528}" type="presOf" srcId="{73CC41C5-E391-4BA9-B7E3-C8605612CCC2}" destId="{3D5ADBEA-D481-4504-8C2B-66F3A3AC5F78}" srcOrd="0" destOrd="0" presId="urn:microsoft.com/office/officeart/2005/8/layout/process4"/>
    <dgm:cxn modelId="{68E49834-DF92-4790-96D7-8045B2A71D32}" srcId="{EC67168F-2B2E-43A8-B0D1-D825B1E77FD8}" destId="{73CC41C5-E391-4BA9-B7E3-C8605612CCC2}" srcOrd="2" destOrd="0" parTransId="{2A0330AD-EF5F-4478-864F-B2A5778FBCCE}" sibTransId="{B6CD6C0F-5034-4601-AC15-9A6367E86153}"/>
    <dgm:cxn modelId="{9AAB22D2-DF88-7E4B-9EE4-9D8484DD01B3}" type="presOf" srcId="{A27A12C4-E371-4772-BA59-C22878B1651A}" destId="{2219DA03-3DC8-49C8-A607-176C350FFC89}" srcOrd="0" destOrd="0" presId="urn:microsoft.com/office/officeart/2005/8/layout/process4"/>
    <dgm:cxn modelId="{831D693E-5BA7-4679-8705-853131E52282}" srcId="{F2CE4D06-9816-4DCC-966E-8CFA5FB4C8BC}" destId="{8CBF46E1-74F4-4469-A220-44471E0E1FAE}" srcOrd="2" destOrd="0" parTransId="{F12B436E-E2E3-4F90-965F-5624C3B560DA}" sibTransId="{A64B7ECD-A216-4545-8097-F9D3C9B6021A}"/>
    <dgm:cxn modelId="{D0862E0A-1FBC-0945-8B98-4ADC9866DFE6}" type="presOf" srcId="{B8717C08-FD81-4C84-8EFF-74BA818CF473}" destId="{B7A89A1D-BF5B-4E6D-A07C-1F5BCCA80533}" srcOrd="1" destOrd="0" presId="urn:microsoft.com/office/officeart/2005/8/layout/process4"/>
    <dgm:cxn modelId="{0D04746A-67A0-4638-9CB7-9DB21C3DC583}" srcId="{B8717C08-FD81-4C84-8EFF-74BA818CF473}" destId="{B2D31422-10E1-4814-9754-267CFAC7B850}" srcOrd="1" destOrd="0" parTransId="{5D2D35E2-7B38-4C22-98A8-5BDB0CC7F694}" sibTransId="{8CE68215-50DE-4FE9-BAD1-516FD23676AD}"/>
    <dgm:cxn modelId="{94B82ADD-E38A-4879-89B3-BCF6A642B3A1}" srcId="{EC67168F-2B2E-43A8-B0D1-D825B1E77FD8}" destId="{8E19FD52-586C-42A1-9253-98EA86F26996}" srcOrd="5" destOrd="0" parTransId="{3A1F8697-3F6E-4E36-9178-AF3E66B88271}" sibTransId="{AD59B1D9-20A1-46C5-B041-749D574F0884}"/>
    <dgm:cxn modelId="{4F6AED57-DC62-494B-B734-EF5A2A4AE2F2}" srcId="{EC67168F-2B2E-43A8-B0D1-D825B1E77FD8}" destId="{38DFF956-63A9-4279-8154-2636B76674E8}" srcOrd="0" destOrd="0" parTransId="{0B09F28C-4CC5-41EA-A541-A9C59760650A}" sibTransId="{3FB68878-844C-44E7-A780-AC6F9015EA81}"/>
    <dgm:cxn modelId="{24F2B958-2F50-4163-9F48-ABD784F5F59F}" srcId="{B8717C08-FD81-4C84-8EFF-74BA818CF473}" destId="{749B610B-CB22-4622-86CD-B1A1E74FDAAD}" srcOrd="6" destOrd="0" parTransId="{893831EB-BAC5-4820-950B-3DA1A9C20483}" sibTransId="{744F0BBD-8938-4EDF-BB36-32A6BA1FCF34}"/>
    <dgm:cxn modelId="{9210A1C7-6B18-0842-887E-EF2D6ABE7B4A}" type="presOf" srcId="{EA8D128E-D75E-4BF1-BCEE-C832108FE8B7}" destId="{A8D80BFD-69E3-4A38-92AB-DA6CAFB9DC93}" srcOrd="0" destOrd="0" presId="urn:microsoft.com/office/officeart/2005/8/layout/process4"/>
    <dgm:cxn modelId="{3116C912-9F82-485E-8090-896C31C90D03}" srcId="{B8717C08-FD81-4C84-8EFF-74BA818CF473}" destId="{EF214C92-09F6-4B3F-8427-8B8C88BEABE5}" srcOrd="5" destOrd="0" parTransId="{FBAFBD02-F288-419E-88D6-9DA1F760B008}" sibTransId="{887C6FF3-7BFF-480C-86C1-D9A985A8B0BE}"/>
    <dgm:cxn modelId="{AD4FA833-15DE-4743-A688-2EDB343CDCFF}" srcId="{B8717C08-FD81-4C84-8EFF-74BA818CF473}" destId="{DC15F8EC-3D88-4670-9E76-CE7250B5DBCC}" srcOrd="0" destOrd="0" parTransId="{53BC2ADE-D640-417A-B8B0-50EF991ABF61}" sibTransId="{BD2DAF78-B5F4-481F-8FD5-9B4A8BB6F109}"/>
    <dgm:cxn modelId="{73D59C63-CCAE-5B4E-9C8D-E722B9AEB50F}" type="presOf" srcId="{DC15F8EC-3D88-4670-9E76-CE7250B5DBCC}" destId="{F5270679-7381-4758-A93F-EE6886E5B4D1}" srcOrd="0" destOrd="0" presId="urn:microsoft.com/office/officeart/2005/8/layout/process4"/>
    <dgm:cxn modelId="{6027E7CD-5606-2047-99F5-410BFBBA6804}" type="presParOf" srcId="{C2BBE475-2167-4CB9-8E89-159F0A54E15D}" destId="{3F9B446E-5657-47BD-88F8-BE33CD790230}" srcOrd="0" destOrd="0" presId="urn:microsoft.com/office/officeart/2005/8/layout/process4"/>
    <dgm:cxn modelId="{038969DF-7680-0943-BE33-F815B3BC67E7}" type="presParOf" srcId="{3F9B446E-5657-47BD-88F8-BE33CD790230}" destId="{15128ECF-5540-45AF-AE6E-AC2712483B3D}" srcOrd="0" destOrd="0" presId="urn:microsoft.com/office/officeart/2005/8/layout/process4"/>
    <dgm:cxn modelId="{BD4FE61B-A764-BE4B-9724-4E756F3B8112}" type="presParOf" srcId="{3F9B446E-5657-47BD-88F8-BE33CD790230}" destId="{9EC9AB25-603E-487A-838F-52ECF10974F8}" srcOrd="1" destOrd="0" presId="urn:microsoft.com/office/officeart/2005/8/layout/process4"/>
    <dgm:cxn modelId="{C67D7397-E838-4548-ACA0-99A90916AFB7}" type="presParOf" srcId="{3F9B446E-5657-47BD-88F8-BE33CD790230}" destId="{28E1003F-506A-41D2-B230-62426F29FC06}" srcOrd="2" destOrd="0" presId="urn:microsoft.com/office/officeart/2005/8/layout/process4"/>
    <dgm:cxn modelId="{A75F5D24-FACF-1341-BF84-02AEB2AA3AB3}" type="presParOf" srcId="{28E1003F-506A-41D2-B230-62426F29FC06}" destId="{31CE9F10-A0E6-416C-9899-760A810278BB}" srcOrd="0" destOrd="0" presId="urn:microsoft.com/office/officeart/2005/8/layout/process4"/>
    <dgm:cxn modelId="{0B8DDDC2-A26E-1645-8761-D4833C6398E0}" type="presParOf" srcId="{28E1003F-506A-41D2-B230-62426F29FC06}" destId="{13B64D6A-F146-4CA7-A41D-622F97FEBF9F}" srcOrd="1" destOrd="0" presId="urn:microsoft.com/office/officeart/2005/8/layout/process4"/>
    <dgm:cxn modelId="{0B3038D0-47AE-CC4D-BCBF-FCFAC4CA2E82}" type="presParOf" srcId="{28E1003F-506A-41D2-B230-62426F29FC06}" destId="{3D5ADBEA-D481-4504-8C2B-66F3A3AC5F78}" srcOrd="2" destOrd="0" presId="urn:microsoft.com/office/officeart/2005/8/layout/process4"/>
    <dgm:cxn modelId="{FB7D2D40-BBD0-E646-B6E0-12EF7891EE51}" type="presParOf" srcId="{28E1003F-506A-41D2-B230-62426F29FC06}" destId="{1D7FF439-AD00-4B4E-87AB-B0F48E72B071}" srcOrd="3" destOrd="0" presId="urn:microsoft.com/office/officeart/2005/8/layout/process4"/>
    <dgm:cxn modelId="{12A4D7A6-8598-024C-A5AB-B81C7FF2D895}" type="presParOf" srcId="{28E1003F-506A-41D2-B230-62426F29FC06}" destId="{BC6C9771-817C-4F99-A939-F9D77EC99C43}" srcOrd="4" destOrd="0" presId="urn:microsoft.com/office/officeart/2005/8/layout/process4"/>
    <dgm:cxn modelId="{A591F694-A1FC-3C4D-BC06-A667FAB7E28B}" type="presParOf" srcId="{28E1003F-506A-41D2-B230-62426F29FC06}" destId="{7F8811A1-2337-4751-AB5E-9FC4ACF26D52}" srcOrd="5" destOrd="0" presId="urn:microsoft.com/office/officeart/2005/8/layout/process4"/>
    <dgm:cxn modelId="{917966BA-05C0-D146-9951-22C50EE6932B}" type="presParOf" srcId="{28E1003F-506A-41D2-B230-62426F29FC06}" destId="{9DFC4C2C-F205-4AC5-A237-4FC66DACF6B5}" srcOrd="6" destOrd="0" presId="urn:microsoft.com/office/officeart/2005/8/layout/process4"/>
    <dgm:cxn modelId="{7B0506D0-D2AB-B348-8EB0-97E835A79423}" type="presParOf" srcId="{28E1003F-506A-41D2-B230-62426F29FC06}" destId="{31B33FF9-8F79-4359-A942-3229826C7196}" srcOrd="7" destOrd="0" presId="urn:microsoft.com/office/officeart/2005/8/layout/process4"/>
    <dgm:cxn modelId="{FE3C7C53-2DB7-6A49-B97F-023E59175BB3}" type="presParOf" srcId="{C2BBE475-2167-4CB9-8E89-159F0A54E15D}" destId="{D550F16C-D61D-44DA-8341-3FB84BC46139}" srcOrd="1" destOrd="0" presId="urn:microsoft.com/office/officeart/2005/8/layout/process4"/>
    <dgm:cxn modelId="{0AE17150-4396-914D-AB08-C85385ED47CB}" type="presParOf" srcId="{C2BBE475-2167-4CB9-8E89-159F0A54E15D}" destId="{35A2575F-6AA8-4CD7-964C-2CA88AD1063E}" srcOrd="2" destOrd="0" presId="urn:microsoft.com/office/officeart/2005/8/layout/process4"/>
    <dgm:cxn modelId="{BD72DCCB-6E4D-614B-BE99-97566D967CDC}" type="presParOf" srcId="{35A2575F-6AA8-4CD7-964C-2CA88AD1063E}" destId="{4323FE1A-31D2-4277-AF1D-FB44E27352F0}" srcOrd="0" destOrd="0" presId="urn:microsoft.com/office/officeart/2005/8/layout/process4"/>
    <dgm:cxn modelId="{C3DABBDB-DBEB-D74F-915B-9FB26F7CB9D8}" type="presParOf" srcId="{35A2575F-6AA8-4CD7-964C-2CA88AD1063E}" destId="{B7A89A1D-BF5B-4E6D-A07C-1F5BCCA80533}" srcOrd="1" destOrd="0" presId="urn:microsoft.com/office/officeart/2005/8/layout/process4"/>
    <dgm:cxn modelId="{05B38C9B-FD39-BB4A-8DAD-A7EE5A265FEC}" type="presParOf" srcId="{35A2575F-6AA8-4CD7-964C-2CA88AD1063E}" destId="{B663F9B1-2C7B-45B6-99BB-C4419F923612}" srcOrd="2" destOrd="0" presId="urn:microsoft.com/office/officeart/2005/8/layout/process4"/>
    <dgm:cxn modelId="{F5F18AAC-592C-4C45-9456-241D78CAFD5E}" type="presParOf" srcId="{B663F9B1-2C7B-45B6-99BB-C4419F923612}" destId="{F5270679-7381-4758-A93F-EE6886E5B4D1}" srcOrd="0" destOrd="0" presId="urn:microsoft.com/office/officeart/2005/8/layout/process4"/>
    <dgm:cxn modelId="{995A8355-4D50-6848-9B07-484E616980E2}" type="presParOf" srcId="{B663F9B1-2C7B-45B6-99BB-C4419F923612}" destId="{1E4E2804-3C2C-4514-BFE6-D5029C2C6EB6}" srcOrd="1" destOrd="0" presId="urn:microsoft.com/office/officeart/2005/8/layout/process4"/>
    <dgm:cxn modelId="{0AC22D55-2B3E-304D-A609-6FD474058006}" type="presParOf" srcId="{B663F9B1-2C7B-45B6-99BB-C4419F923612}" destId="{7B8224D2-F56C-4FC2-A5F5-55CCB3F18443}" srcOrd="2" destOrd="0" presId="urn:microsoft.com/office/officeart/2005/8/layout/process4"/>
    <dgm:cxn modelId="{CABC984D-10C3-7C48-B2AA-24EDCA87E858}" type="presParOf" srcId="{B663F9B1-2C7B-45B6-99BB-C4419F923612}" destId="{A8D80BFD-69E3-4A38-92AB-DA6CAFB9DC93}" srcOrd="3" destOrd="0" presId="urn:microsoft.com/office/officeart/2005/8/layout/process4"/>
    <dgm:cxn modelId="{3FAC91A2-EA5E-1848-A9C7-550B31198CBB}" type="presParOf" srcId="{B663F9B1-2C7B-45B6-99BB-C4419F923612}" destId="{F4961091-D53E-4AAB-A0F3-023B38E988F4}" srcOrd="4" destOrd="0" presId="urn:microsoft.com/office/officeart/2005/8/layout/process4"/>
    <dgm:cxn modelId="{A95135E2-0462-8048-B965-D4F0B07A5ACD}" type="presParOf" srcId="{B663F9B1-2C7B-45B6-99BB-C4419F923612}" destId="{0C1DB6B7-F4A2-4688-9E83-10DC0E7C1A9D}" srcOrd="5" destOrd="0" presId="urn:microsoft.com/office/officeart/2005/8/layout/process4"/>
    <dgm:cxn modelId="{3CC77909-9BB8-7F4F-9F9B-C4CB46AE8337}" type="presParOf" srcId="{B663F9B1-2C7B-45B6-99BB-C4419F923612}" destId="{138CA86E-DBD1-4C98-8565-C639652629C1}" srcOrd="6" destOrd="0" presId="urn:microsoft.com/office/officeart/2005/8/layout/process4"/>
    <dgm:cxn modelId="{77031AE3-F34E-3E4D-A7E5-CE11346DDBCC}" type="presParOf" srcId="{C2BBE475-2167-4CB9-8E89-159F0A54E15D}" destId="{28F8E607-64AE-4415-B6FC-DDC44E6F27D5}" srcOrd="3" destOrd="0" presId="urn:microsoft.com/office/officeart/2005/8/layout/process4"/>
    <dgm:cxn modelId="{D041AC42-230E-B245-B0D1-6A2CF3846BE4}" type="presParOf" srcId="{C2BBE475-2167-4CB9-8E89-159F0A54E15D}" destId="{38EE4765-9AD6-4746-A5B8-E71CC5288B41}" srcOrd="4" destOrd="0" presId="urn:microsoft.com/office/officeart/2005/8/layout/process4"/>
    <dgm:cxn modelId="{70C17D27-C463-6242-A16F-1F74B72FEC4E}" type="presParOf" srcId="{38EE4765-9AD6-4746-A5B8-E71CC5288B41}" destId="{D463DC7F-48E9-4E4D-93F2-23158AA17E2E}" srcOrd="0" destOrd="0" presId="urn:microsoft.com/office/officeart/2005/8/layout/process4"/>
    <dgm:cxn modelId="{68A5CC06-3643-9548-8921-687829D80D93}" type="presParOf" srcId="{38EE4765-9AD6-4746-A5B8-E71CC5288B41}" destId="{D59E7E7B-1B87-4249-ADB5-4B73E44C6253}" srcOrd="1" destOrd="0" presId="urn:microsoft.com/office/officeart/2005/8/layout/process4"/>
    <dgm:cxn modelId="{A8F652DE-9542-AB4C-AC4B-AE785D66288A}" type="presParOf" srcId="{38EE4765-9AD6-4746-A5B8-E71CC5288B41}" destId="{1BBB30F1-B691-48B7-A9B4-934696918FD3}" srcOrd="2" destOrd="0" presId="urn:microsoft.com/office/officeart/2005/8/layout/process4"/>
    <dgm:cxn modelId="{AF8A6C9A-5440-BB43-887D-D4501DAFF1C7}" type="presParOf" srcId="{1BBB30F1-B691-48B7-A9B4-934696918FD3}" destId="{6F43A9F2-D79C-4389-BC6F-CCE457F5FE4E}" srcOrd="0" destOrd="0" presId="urn:microsoft.com/office/officeart/2005/8/layout/process4"/>
    <dgm:cxn modelId="{121D89D2-842B-3A40-ADFE-142150113E97}" type="presParOf" srcId="{1BBB30F1-B691-48B7-A9B4-934696918FD3}" destId="{24C6B18F-30F8-4774-A0BE-112BBF1A4808}" srcOrd="1" destOrd="0" presId="urn:microsoft.com/office/officeart/2005/8/layout/process4"/>
    <dgm:cxn modelId="{61321E66-6775-8141-8BD2-88FC900ED55A}" type="presParOf" srcId="{1BBB30F1-B691-48B7-A9B4-934696918FD3}" destId="{33BB0F40-AF92-4B6A-BE14-5B0824B1F8CB}" srcOrd="2" destOrd="0" presId="urn:microsoft.com/office/officeart/2005/8/layout/process4"/>
    <dgm:cxn modelId="{2ACB5D41-D8F7-F14D-9921-978535CE6F08}" type="presParOf" srcId="{C2BBE475-2167-4CB9-8E89-159F0A54E15D}" destId="{1FB2D277-FF68-431F-8046-F3AA2FD35781}" srcOrd="5" destOrd="0" presId="urn:microsoft.com/office/officeart/2005/8/layout/process4"/>
    <dgm:cxn modelId="{71AF6F1D-F35E-5248-9C3D-6CDF7A8B6F62}" type="presParOf" srcId="{C2BBE475-2167-4CB9-8E89-159F0A54E15D}" destId="{AC0382B2-1E95-4D09-BDFD-0A8A068ED157}" srcOrd="6" destOrd="0" presId="urn:microsoft.com/office/officeart/2005/8/layout/process4"/>
    <dgm:cxn modelId="{660641E7-EE68-AB4D-B032-A030459F1E76}" type="presParOf" srcId="{AC0382B2-1E95-4D09-BDFD-0A8A068ED157}" destId="{18BF94A5-6139-48C7-9AEF-DC369DB1254F}" srcOrd="0" destOrd="0" presId="urn:microsoft.com/office/officeart/2005/8/layout/process4"/>
    <dgm:cxn modelId="{962B737D-03CB-A346-9861-F59B09DE8AA2}" type="presParOf" srcId="{AC0382B2-1E95-4D09-BDFD-0A8A068ED157}" destId="{84AE1110-E520-4D71-B71A-8FFA9A24CFC2}" srcOrd="1" destOrd="0" presId="urn:microsoft.com/office/officeart/2005/8/layout/process4"/>
    <dgm:cxn modelId="{EDD4B203-43F3-5E43-9336-9F8B18151C4A}" type="presParOf" srcId="{AC0382B2-1E95-4D09-BDFD-0A8A068ED157}" destId="{F9363BFA-06ED-4D6E-8793-E6C1BD1F8B74}" srcOrd="2" destOrd="0" presId="urn:microsoft.com/office/officeart/2005/8/layout/process4"/>
    <dgm:cxn modelId="{432A81D1-8960-1C49-B743-545D1F80272D}" type="presParOf" srcId="{F9363BFA-06ED-4D6E-8793-E6C1BD1F8B74}" destId="{8D3C0E03-69C9-4CA3-AD68-7BF5FA690471}" srcOrd="0" destOrd="0" presId="urn:microsoft.com/office/officeart/2005/8/layout/process4"/>
    <dgm:cxn modelId="{A2C92771-8F89-2448-9AB9-440B55C9B1A1}" type="presParOf" srcId="{F9363BFA-06ED-4D6E-8793-E6C1BD1F8B74}" destId="{87F04BDE-1372-4610-8B9B-73C63CA86321}" srcOrd="1" destOrd="0" presId="urn:microsoft.com/office/officeart/2005/8/layout/process4"/>
    <dgm:cxn modelId="{E5B72A78-E2A7-2D40-8222-DD336600D697}" type="presParOf" srcId="{F9363BFA-06ED-4D6E-8793-E6C1BD1F8B74}" destId="{151579B9-361A-45C3-9BFA-550BEDE2282F}" srcOrd="2" destOrd="0" presId="urn:microsoft.com/office/officeart/2005/8/layout/process4"/>
    <dgm:cxn modelId="{98550A41-B7EB-D242-B2D4-3E2245CDC3ED}" type="presParOf" srcId="{F9363BFA-06ED-4D6E-8793-E6C1BD1F8B74}" destId="{3FBCD1A3-6EB4-4E48-8DF1-20D15A94E385}" srcOrd="3" destOrd="0" presId="urn:microsoft.com/office/officeart/2005/8/layout/process4"/>
    <dgm:cxn modelId="{5F399CA6-EFB0-1543-A96E-D5C7BBE80E8F}" type="presParOf" srcId="{F9363BFA-06ED-4D6E-8793-E6C1BD1F8B74}" destId="{2219DA03-3DC8-49C8-A607-176C350FFC89}" srcOrd="4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9AB25-603E-487A-838F-52ECF10974F8}">
      <dsp:nvSpPr>
        <dsp:cNvPr id="0" name=""/>
        <dsp:cNvSpPr/>
      </dsp:nvSpPr>
      <dsp:spPr>
        <a:xfrm>
          <a:off x="0" y="4144445"/>
          <a:ext cx="10023129" cy="9067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Потребители</a:t>
          </a:r>
        </a:p>
      </dsp:txBody>
      <dsp:txXfrm>
        <a:off x="0" y="4144445"/>
        <a:ext cx="10023129" cy="489619"/>
      </dsp:txXfrm>
    </dsp:sp>
    <dsp:sp modelId="{31CE9F10-A0E6-416C-9899-760A810278BB}">
      <dsp:nvSpPr>
        <dsp:cNvPr id="0" name=""/>
        <dsp:cNvSpPr/>
      </dsp:nvSpPr>
      <dsp:spPr>
        <a:xfrm>
          <a:off x="1893" y="4615931"/>
          <a:ext cx="1630978" cy="417083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err="1"/>
            <a:t>Минземимущество</a:t>
          </a:r>
          <a:endParaRPr lang="ru-RU" sz="1050" kern="1200" dirty="0"/>
        </a:p>
      </dsp:txBody>
      <dsp:txXfrm>
        <a:off x="1893" y="4615931"/>
        <a:ext cx="1630978" cy="417083"/>
      </dsp:txXfrm>
    </dsp:sp>
    <dsp:sp modelId="{13B64D6A-F146-4CA7-A41D-622F97FEBF9F}">
      <dsp:nvSpPr>
        <dsp:cNvPr id="0" name=""/>
        <dsp:cNvSpPr/>
      </dsp:nvSpPr>
      <dsp:spPr>
        <a:xfrm>
          <a:off x="1632872" y="4615931"/>
          <a:ext cx="1074256" cy="417083"/>
        </a:xfrm>
        <a:prstGeom prst="rect">
          <a:avLst/>
        </a:prstGeom>
        <a:solidFill>
          <a:schemeClr val="accent5">
            <a:tint val="40000"/>
            <a:alpha val="90000"/>
            <a:hueOff val="-75378"/>
            <a:satOff val="-4545"/>
            <a:lumOff val="11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Минсельхоз</a:t>
          </a:r>
        </a:p>
      </dsp:txBody>
      <dsp:txXfrm>
        <a:off x="1632872" y="4615931"/>
        <a:ext cx="1074256" cy="417083"/>
      </dsp:txXfrm>
    </dsp:sp>
    <dsp:sp modelId="{3D5ADBEA-D481-4504-8C2B-66F3A3AC5F78}">
      <dsp:nvSpPr>
        <dsp:cNvPr id="0" name=""/>
        <dsp:cNvSpPr/>
      </dsp:nvSpPr>
      <dsp:spPr>
        <a:xfrm>
          <a:off x="2707129" y="4615931"/>
          <a:ext cx="1074256" cy="417083"/>
        </a:xfrm>
        <a:prstGeom prst="rect">
          <a:avLst/>
        </a:prstGeom>
        <a:solidFill>
          <a:schemeClr val="accent5">
            <a:tint val="40000"/>
            <a:alpha val="90000"/>
            <a:hueOff val="-150757"/>
            <a:satOff val="-9091"/>
            <a:lumOff val="23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Газпром</a:t>
          </a:r>
        </a:p>
      </dsp:txBody>
      <dsp:txXfrm>
        <a:off x="2707129" y="4615931"/>
        <a:ext cx="1074256" cy="417083"/>
      </dsp:txXfrm>
    </dsp:sp>
    <dsp:sp modelId="{1D7FF439-AD00-4B4E-87AB-B0F48E72B071}">
      <dsp:nvSpPr>
        <dsp:cNvPr id="0" name=""/>
        <dsp:cNvSpPr/>
      </dsp:nvSpPr>
      <dsp:spPr>
        <a:xfrm>
          <a:off x="3781385" y="4615931"/>
          <a:ext cx="1074256" cy="417083"/>
        </a:xfrm>
        <a:prstGeom prst="rect">
          <a:avLst/>
        </a:prstGeom>
        <a:solidFill>
          <a:schemeClr val="accent5">
            <a:tint val="40000"/>
            <a:alpha val="90000"/>
            <a:hueOff val="-226135"/>
            <a:satOff val="-13636"/>
            <a:lumOff val="3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РЖД</a:t>
          </a:r>
        </a:p>
      </dsp:txBody>
      <dsp:txXfrm>
        <a:off x="3781385" y="4615931"/>
        <a:ext cx="1074256" cy="417083"/>
      </dsp:txXfrm>
    </dsp:sp>
    <dsp:sp modelId="{BC6C9771-817C-4F99-A939-F9D77EC99C43}">
      <dsp:nvSpPr>
        <dsp:cNvPr id="0" name=""/>
        <dsp:cNvSpPr/>
      </dsp:nvSpPr>
      <dsp:spPr>
        <a:xfrm>
          <a:off x="4855641" y="4615931"/>
          <a:ext cx="1074256" cy="417083"/>
        </a:xfrm>
        <a:prstGeom prst="rect">
          <a:avLst/>
        </a:prstGeom>
        <a:solidFill>
          <a:schemeClr val="accent5">
            <a:tint val="40000"/>
            <a:alpha val="90000"/>
            <a:hueOff val="-301514"/>
            <a:satOff val="-18182"/>
            <a:lumOff val="4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err="1"/>
            <a:t>Россети</a:t>
          </a:r>
          <a:endParaRPr lang="ru-RU" sz="1050" kern="1200" dirty="0"/>
        </a:p>
      </dsp:txBody>
      <dsp:txXfrm>
        <a:off x="4855641" y="4615931"/>
        <a:ext cx="1074256" cy="417083"/>
      </dsp:txXfrm>
    </dsp:sp>
    <dsp:sp modelId="{7F8811A1-2337-4751-AB5E-9FC4ACF26D52}">
      <dsp:nvSpPr>
        <dsp:cNvPr id="0" name=""/>
        <dsp:cNvSpPr/>
      </dsp:nvSpPr>
      <dsp:spPr>
        <a:xfrm>
          <a:off x="5929897" y="4615931"/>
          <a:ext cx="1074256" cy="417083"/>
        </a:xfrm>
        <a:prstGeom prst="rect">
          <a:avLst/>
        </a:prstGeom>
        <a:solidFill>
          <a:schemeClr val="accent5">
            <a:tint val="40000"/>
            <a:alpha val="90000"/>
            <a:hueOff val="-376893"/>
            <a:satOff val="-22727"/>
            <a:lumOff val="59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Татнефть</a:t>
          </a:r>
        </a:p>
      </dsp:txBody>
      <dsp:txXfrm>
        <a:off x="5929897" y="4615931"/>
        <a:ext cx="1074256" cy="417083"/>
      </dsp:txXfrm>
    </dsp:sp>
    <dsp:sp modelId="{9DFC4C2C-F205-4AC5-A237-4FC66DACF6B5}">
      <dsp:nvSpPr>
        <dsp:cNvPr id="0" name=""/>
        <dsp:cNvSpPr/>
      </dsp:nvSpPr>
      <dsp:spPr>
        <a:xfrm>
          <a:off x="7004154" y="4615931"/>
          <a:ext cx="1074256" cy="417083"/>
        </a:xfrm>
        <a:prstGeom prst="rect">
          <a:avLst/>
        </a:prstGeom>
        <a:solidFill>
          <a:schemeClr val="accent5">
            <a:tint val="40000"/>
            <a:alpha val="90000"/>
            <a:hueOff val="-452271"/>
            <a:satOff val="-27273"/>
            <a:lumOff val="7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Сетевая компания</a:t>
          </a:r>
        </a:p>
      </dsp:txBody>
      <dsp:txXfrm>
        <a:off x="7004154" y="4615931"/>
        <a:ext cx="1074256" cy="417083"/>
      </dsp:txXfrm>
    </dsp:sp>
    <dsp:sp modelId="{31B33FF9-8F79-4359-A942-3229826C7196}">
      <dsp:nvSpPr>
        <dsp:cNvPr id="0" name=""/>
        <dsp:cNvSpPr/>
      </dsp:nvSpPr>
      <dsp:spPr>
        <a:xfrm>
          <a:off x="8078410" y="4615931"/>
          <a:ext cx="1942824" cy="417083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Другие</a:t>
          </a:r>
          <a:r>
            <a:rPr lang="ru-RU" sz="1500" kern="1200" dirty="0"/>
            <a:t> </a:t>
          </a:r>
          <a:r>
            <a:rPr lang="ru-RU" sz="1050" kern="1200" dirty="0"/>
            <a:t>потребители</a:t>
          </a:r>
        </a:p>
      </dsp:txBody>
      <dsp:txXfrm>
        <a:off x="8078410" y="4615931"/>
        <a:ext cx="1942824" cy="417083"/>
      </dsp:txXfrm>
    </dsp:sp>
    <dsp:sp modelId="{B7A89A1D-BF5B-4E6D-A07C-1F5BCCA80533}">
      <dsp:nvSpPr>
        <dsp:cNvPr id="0" name=""/>
        <dsp:cNvSpPr/>
      </dsp:nvSpPr>
      <dsp:spPr>
        <a:xfrm rot="10800000">
          <a:off x="0" y="2763536"/>
          <a:ext cx="10023129" cy="1394509"/>
        </a:xfrm>
        <a:prstGeom prst="upArrowCallout">
          <a:avLst/>
        </a:prstGeom>
        <a:solidFill>
          <a:schemeClr val="accent5">
            <a:hueOff val="-663836"/>
            <a:satOff val="-33333"/>
            <a:lumOff val="424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Тематическая обработка ДДЗЗ</a:t>
          </a:r>
        </a:p>
      </dsp:txBody>
      <dsp:txXfrm rot="-10800000">
        <a:off x="0" y="2763536"/>
        <a:ext cx="10023129" cy="489472"/>
      </dsp:txXfrm>
    </dsp:sp>
    <dsp:sp modelId="{F5270679-7381-4758-A93F-EE6886E5B4D1}">
      <dsp:nvSpPr>
        <dsp:cNvPr id="0" name=""/>
        <dsp:cNvSpPr/>
      </dsp:nvSpPr>
      <dsp:spPr>
        <a:xfrm>
          <a:off x="1223" y="3253009"/>
          <a:ext cx="1431525" cy="416958"/>
        </a:xfrm>
        <a:prstGeom prst="rect">
          <a:avLst/>
        </a:prstGeom>
        <a:solidFill>
          <a:schemeClr val="accent5">
            <a:tint val="40000"/>
            <a:alpha val="90000"/>
            <a:hueOff val="-603028"/>
            <a:satOff val="-36364"/>
            <a:lumOff val="9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Распознавание строений</a:t>
          </a:r>
        </a:p>
      </dsp:txBody>
      <dsp:txXfrm>
        <a:off x="1223" y="3253009"/>
        <a:ext cx="1431525" cy="416958"/>
      </dsp:txXfrm>
    </dsp:sp>
    <dsp:sp modelId="{1E4E2804-3C2C-4514-BFE6-D5029C2C6EB6}">
      <dsp:nvSpPr>
        <dsp:cNvPr id="0" name=""/>
        <dsp:cNvSpPr/>
      </dsp:nvSpPr>
      <dsp:spPr>
        <a:xfrm>
          <a:off x="1432749" y="3253009"/>
          <a:ext cx="1431525" cy="416958"/>
        </a:xfrm>
        <a:prstGeom prst="rect">
          <a:avLst/>
        </a:prstGeom>
        <a:solidFill>
          <a:schemeClr val="accent5">
            <a:tint val="40000"/>
            <a:alpha val="90000"/>
            <a:hueOff val="-678406"/>
            <a:satOff val="-40909"/>
            <a:lumOff val="10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Мониторинг изменений</a:t>
          </a:r>
        </a:p>
      </dsp:txBody>
      <dsp:txXfrm>
        <a:off x="1432749" y="3253009"/>
        <a:ext cx="1431525" cy="416958"/>
      </dsp:txXfrm>
    </dsp:sp>
    <dsp:sp modelId="{7B8224D2-F56C-4FC2-A5F5-55CCB3F18443}">
      <dsp:nvSpPr>
        <dsp:cNvPr id="0" name=""/>
        <dsp:cNvSpPr/>
      </dsp:nvSpPr>
      <dsp:spPr>
        <a:xfrm>
          <a:off x="2864275" y="3253009"/>
          <a:ext cx="1431525" cy="416958"/>
        </a:xfrm>
        <a:prstGeom prst="rect">
          <a:avLst/>
        </a:prstGeom>
        <a:solidFill>
          <a:schemeClr val="accent5">
            <a:tint val="40000"/>
            <a:alpha val="90000"/>
            <a:hueOff val="-753785"/>
            <a:satOff val="-45455"/>
            <a:lumOff val="117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Прогнозирование и моделирование</a:t>
          </a:r>
        </a:p>
      </dsp:txBody>
      <dsp:txXfrm>
        <a:off x="2864275" y="3253009"/>
        <a:ext cx="1431525" cy="416958"/>
      </dsp:txXfrm>
    </dsp:sp>
    <dsp:sp modelId="{A8D80BFD-69E3-4A38-92AB-DA6CAFB9DC93}">
      <dsp:nvSpPr>
        <dsp:cNvPr id="0" name=""/>
        <dsp:cNvSpPr/>
      </dsp:nvSpPr>
      <dsp:spPr>
        <a:xfrm>
          <a:off x="4295801" y="3253009"/>
          <a:ext cx="1431525" cy="416958"/>
        </a:xfrm>
        <a:prstGeom prst="rect">
          <a:avLst/>
        </a:prstGeom>
        <a:solidFill>
          <a:schemeClr val="accent5">
            <a:tint val="40000"/>
            <a:alpha val="90000"/>
            <a:hueOff val="-829163"/>
            <a:satOff val="-50000"/>
            <a:lumOff val="129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Планирование логистики</a:t>
          </a:r>
        </a:p>
      </dsp:txBody>
      <dsp:txXfrm>
        <a:off x="4295801" y="3253009"/>
        <a:ext cx="1431525" cy="416958"/>
      </dsp:txXfrm>
    </dsp:sp>
    <dsp:sp modelId="{F4961091-D53E-4AAB-A0F3-023B38E988F4}">
      <dsp:nvSpPr>
        <dsp:cNvPr id="0" name=""/>
        <dsp:cNvSpPr/>
      </dsp:nvSpPr>
      <dsp:spPr>
        <a:xfrm>
          <a:off x="5727327" y="3253009"/>
          <a:ext cx="1431525" cy="416958"/>
        </a:xfrm>
        <a:prstGeom prst="rect">
          <a:avLst/>
        </a:prstGeom>
        <a:solidFill>
          <a:schemeClr val="accent5">
            <a:tint val="40000"/>
            <a:alpha val="90000"/>
            <a:hueOff val="-904542"/>
            <a:satOff val="-54545"/>
            <a:lumOff val="14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Мониторинг с/х земель</a:t>
          </a:r>
        </a:p>
      </dsp:txBody>
      <dsp:txXfrm>
        <a:off x="5727327" y="3253009"/>
        <a:ext cx="1431525" cy="416958"/>
      </dsp:txXfrm>
    </dsp:sp>
    <dsp:sp modelId="{0C1DB6B7-F4A2-4688-9E83-10DC0E7C1A9D}">
      <dsp:nvSpPr>
        <dsp:cNvPr id="0" name=""/>
        <dsp:cNvSpPr/>
      </dsp:nvSpPr>
      <dsp:spPr>
        <a:xfrm>
          <a:off x="7158853" y="3253009"/>
          <a:ext cx="1431525" cy="416958"/>
        </a:xfrm>
        <a:prstGeom prst="rect">
          <a:avLst/>
        </a:prstGeom>
        <a:solidFill>
          <a:schemeClr val="accent5">
            <a:tint val="40000"/>
            <a:alpha val="90000"/>
            <a:hueOff val="-979920"/>
            <a:satOff val="-59091"/>
            <a:lumOff val="153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Детектирование охранных зон</a:t>
          </a:r>
        </a:p>
      </dsp:txBody>
      <dsp:txXfrm>
        <a:off x="7158853" y="3253009"/>
        <a:ext cx="1431525" cy="416958"/>
      </dsp:txXfrm>
    </dsp:sp>
    <dsp:sp modelId="{138CA86E-DBD1-4C98-8565-C639652629C1}">
      <dsp:nvSpPr>
        <dsp:cNvPr id="0" name=""/>
        <dsp:cNvSpPr/>
      </dsp:nvSpPr>
      <dsp:spPr>
        <a:xfrm>
          <a:off x="8590379" y="3253009"/>
          <a:ext cx="1431525" cy="416958"/>
        </a:xfrm>
        <a:prstGeom prst="rect">
          <a:avLst/>
        </a:prstGeom>
        <a:solidFill>
          <a:schemeClr val="accent5">
            <a:tint val="40000"/>
            <a:alpha val="90000"/>
            <a:hueOff val="-1055299"/>
            <a:satOff val="-63636"/>
            <a:lumOff val="16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/>
            <a:t>Другие сервисы</a:t>
          </a:r>
          <a:endParaRPr lang="ru-RU" sz="1050" kern="1200" dirty="0"/>
        </a:p>
      </dsp:txBody>
      <dsp:txXfrm>
        <a:off x="8590379" y="3253009"/>
        <a:ext cx="1431525" cy="416958"/>
      </dsp:txXfrm>
    </dsp:sp>
    <dsp:sp modelId="{D59E7E7B-1B87-4249-ADB5-4B73E44C6253}">
      <dsp:nvSpPr>
        <dsp:cNvPr id="0" name=""/>
        <dsp:cNvSpPr/>
      </dsp:nvSpPr>
      <dsp:spPr>
        <a:xfrm rot="10800000">
          <a:off x="0" y="1382627"/>
          <a:ext cx="10023129" cy="1394509"/>
        </a:xfrm>
        <a:prstGeom prst="upArrowCallout">
          <a:avLst/>
        </a:prstGeom>
        <a:solidFill>
          <a:schemeClr val="accent5">
            <a:hueOff val="-1327671"/>
            <a:satOff val="-66667"/>
            <a:lumOff val="849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Фотограмметрическая обработка ДДЗЗ</a:t>
          </a:r>
        </a:p>
      </dsp:txBody>
      <dsp:txXfrm rot="-10800000">
        <a:off x="0" y="1382627"/>
        <a:ext cx="10023129" cy="489472"/>
      </dsp:txXfrm>
    </dsp:sp>
    <dsp:sp modelId="{6F43A9F2-D79C-4389-BC6F-CCE457F5FE4E}">
      <dsp:nvSpPr>
        <dsp:cNvPr id="0" name=""/>
        <dsp:cNvSpPr/>
      </dsp:nvSpPr>
      <dsp:spPr>
        <a:xfrm>
          <a:off x="4894" y="1872100"/>
          <a:ext cx="3337780" cy="416958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err="1"/>
            <a:t>PhotoScan</a:t>
          </a:r>
          <a:endParaRPr lang="ru-RU" sz="1050" kern="1200" dirty="0"/>
        </a:p>
      </dsp:txBody>
      <dsp:txXfrm>
        <a:off x="4894" y="1872100"/>
        <a:ext cx="3337780" cy="416958"/>
      </dsp:txXfrm>
    </dsp:sp>
    <dsp:sp modelId="{24C6B18F-30F8-4774-A0BE-112BBF1A4808}">
      <dsp:nvSpPr>
        <dsp:cNvPr id="0" name=""/>
        <dsp:cNvSpPr/>
      </dsp:nvSpPr>
      <dsp:spPr>
        <a:xfrm>
          <a:off x="3342674" y="1872100"/>
          <a:ext cx="3337780" cy="416958"/>
        </a:xfrm>
        <a:prstGeom prst="rect">
          <a:avLst/>
        </a:prstGeom>
        <a:solidFill>
          <a:schemeClr val="accent5">
            <a:tint val="40000"/>
            <a:alpha val="90000"/>
            <a:hueOff val="-1206056"/>
            <a:satOff val="-72727"/>
            <a:lumOff val="188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PHOTOMOD</a:t>
          </a:r>
          <a:r>
            <a:rPr lang="en-US" sz="1050" kern="1200" dirty="0"/>
            <a:t> </a:t>
          </a:r>
          <a:endParaRPr lang="ru-RU" sz="1050" kern="1200" dirty="0"/>
        </a:p>
      </dsp:txBody>
      <dsp:txXfrm>
        <a:off x="3342674" y="1872100"/>
        <a:ext cx="3337780" cy="416958"/>
      </dsp:txXfrm>
    </dsp:sp>
    <dsp:sp modelId="{33BB0F40-AF92-4B6A-BE14-5B0824B1F8CB}">
      <dsp:nvSpPr>
        <dsp:cNvPr id="0" name=""/>
        <dsp:cNvSpPr/>
      </dsp:nvSpPr>
      <dsp:spPr>
        <a:xfrm>
          <a:off x="6680454" y="1872100"/>
          <a:ext cx="3337780" cy="416958"/>
        </a:xfrm>
        <a:prstGeom prst="rect">
          <a:avLst/>
        </a:prstGeom>
        <a:solidFill>
          <a:schemeClr val="accent5">
            <a:tint val="40000"/>
            <a:alpha val="90000"/>
            <a:hueOff val="-1281434"/>
            <a:satOff val="-77273"/>
            <a:lumOff val="20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err="1"/>
            <a:t>ScanEx</a:t>
          </a:r>
          <a:r>
            <a:rPr lang="en-US" sz="1050" kern="1200" dirty="0"/>
            <a:t> Image Processor</a:t>
          </a:r>
          <a:endParaRPr lang="ru-RU" sz="1050" kern="1200" dirty="0"/>
        </a:p>
      </dsp:txBody>
      <dsp:txXfrm>
        <a:off x="6680454" y="1872100"/>
        <a:ext cx="3337780" cy="416958"/>
      </dsp:txXfrm>
    </dsp:sp>
    <dsp:sp modelId="{84AE1110-E520-4D71-B71A-8FFA9A24CFC2}">
      <dsp:nvSpPr>
        <dsp:cNvPr id="0" name=""/>
        <dsp:cNvSpPr/>
      </dsp:nvSpPr>
      <dsp:spPr>
        <a:xfrm rot="10800000">
          <a:off x="0" y="1717"/>
          <a:ext cx="10023129" cy="1394509"/>
        </a:xfrm>
        <a:prstGeom prst="upArrowCallout">
          <a:avLst/>
        </a:prstGeom>
        <a:solidFill>
          <a:schemeClr val="accent5">
            <a:hueOff val="-1991507"/>
            <a:satOff val="-100000"/>
            <a:lumOff val="1274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Получение ДДЗЗ</a:t>
          </a:r>
        </a:p>
      </dsp:txBody>
      <dsp:txXfrm rot="-10800000">
        <a:off x="0" y="1717"/>
        <a:ext cx="10023129" cy="489472"/>
      </dsp:txXfrm>
    </dsp:sp>
    <dsp:sp modelId="{8D3C0E03-69C9-4CA3-AD68-7BF5FA690471}">
      <dsp:nvSpPr>
        <dsp:cNvPr id="0" name=""/>
        <dsp:cNvSpPr/>
      </dsp:nvSpPr>
      <dsp:spPr>
        <a:xfrm>
          <a:off x="1223" y="491190"/>
          <a:ext cx="2004136" cy="416958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БПЛА</a:t>
          </a:r>
        </a:p>
      </dsp:txBody>
      <dsp:txXfrm>
        <a:off x="1223" y="491190"/>
        <a:ext cx="2004136" cy="416958"/>
      </dsp:txXfrm>
    </dsp:sp>
    <dsp:sp modelId="{87F04BDE-1372-4610-8B9B-73C63CA86321}">
      <dsp:nvSpPr>
        <dsp:cNvPr id="0" name=""/>
        <dsp:cNvSpPr/>
      </dsp:nvSpPr>
      <dsp:spPr>
        <a:xfrm>
          <a:off x="2005359" y="491190"/>
          <a:ext cx="2004136" cy="416958"/>
        </a:xfrm>
        <a:prstGeom prst="rect">
          <a:avLst/>
        </a:prstGeom>
        <a:solidFill>
          <a:schemeClr val="accent5">
            <a:tint val="40000"/>
            <a:alpha val="90000"/>
            <a:hueOff val="-1432191"/>
            <a:satOff val="-86364"/>
            <a:lumOff val="224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ПЛА</a:t>
          </a:r>
        </a:p>
      </dsp:txBody>
      <dsp:txXfrm>
        <a:off x="2005359" y="491190"/>
        <a:ext cx="2004136" cy="416958"/>
      </dsp:txXfrm>
    </dsp:sp>
    <dsp:sp modelId="{151579B9-361A-45C3-9BFA-550BEDE2282F}">
      <dsp:nvSpPr>
        <dsp:cNvPr id="0" name=""/>
        <dsp:cNvSpPr/>
      </dsp:nvSpPr>
      <dsp:spPr>
        <a:xfrm>
          <a:off x="4009496" y="491190"/>
          <a:ext cx="2004136" cy="416958"/>
        </a:xfrm>
        <a:prstGeom prst="rect">
          <a:avLst/>
        </a:prstGeom>
        <a:solidFill>
          <a:schemeClr val="accent5">
            <a:tint val="40000"/>
            <a:alpha val="90000"/>
            <a:hueOff val="-1507570"/>
            <a:satOff val="-90909"/>
            <a:lumOff val="235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КА</a:t>
          </a:r>
        </a:p>
      </dsp:txBody>
      <dsp:txXfrm>
        <a:off x="4009496" y="491190"/>
        <a:ext cx="2004136" cy="416958"/>
      </dsp:txXfrm>
    </dsp:sp>
    <dsp:sp modelId="{3FBCD1A3-6EB4-4E48-8DF1-20D15A94E385}">
      <dsp:nvSpPr>
        <dsp:cNvPr id="0" name=""/>
        <dsp:cNvSpPr/>
      </dsp:nvSpPr>
      <dsp:spPr>
        <a:xfrm>
          <a:off x="6013632" y="491190"/>
          <a:ext cx="2004136" cy="416958"/>
        </a:xfrm>
        <a:prstGeom prst="rect">
          <a:avLst/>
        </a:prstGeom>
        <a:solidFill>
          <a:schemeClr val="accent5">
            <a:tint val="40000"/>
            <a:alpha val="90000"/>
            <a:hueOff val="-1582948"/>
            <a:satOff val="-95455"/>
            <a:lumOff val="24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Радиолокационная съемка</a:t>
          </a:r>
        </a:p>
      </dsp:txBody>
      <dsp:txXfrm>
        <a:off x="6013632" y="491190"/>
        <a:ext cx="2004136" cy="416958"/>
      </dsp:txXfrm>
    </dsp:sp>
    <dsp:sp modelId="{2219DA03-3DC8-49C8-A607-176C350FFC89}">
      <dsp:nvSpPr>
        <dsp:cNvPr id="0" name=""/>
        <dsp:cNvSpPr/>
      </dsp:nvSpPr>
      <dsp:spPr>
        <a:xfrm>
          <a:off x="8017769" y="491190"/>
          <a:ext cx="2004136" cy="416958"/>
        </a:xfrm>
        <a:prstGeom prst="rect">
          <a:avLst/>
        </a:prstGeom>
        <a:solidFill>
          <a:schemeClr val="accent5">
            <a:tint val="40000"/>
            <a:alpha val="90000"/>
            <a:hueOff val="-1658327"/>
            <a:satOff val="-100000"/>
            <a:lumOff val="259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/>
            <a:t>Мультиспектральная съемка</a:t>
          </a:r>
        </a:p>
      </dsp:txBody>
      <dsp:txXfrm>
        <a:off x="8017769" y="491190"/>
        <a:ext cx="2004136" cy="416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BA728-D73C-E140-8099-AC13A4281303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2A862-1F40-B349-91D5-3B9B128B79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99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2A862-1F40-B349-91D5-3B9B128B79E4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277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C575A-FA3C-4170-BDE2-E20A3839939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9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2A862-1F40-B349-91D5-3B9B128B79E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32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C575A-FA3C-4170-BDE2-E20A3839939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08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2A862-1F40-B349-91D5-3B9B128B79E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9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2A862-1F40-B349-91D5-3B9B128B79E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03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w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266" y="2847059"/>
            <a:ext cx="7120934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4266" y="4429134"/>
            <a:ext cx="7120934" cy="1314450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>
                    <a:lumMod val="65000"/>
                  </a:schemeClr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05841" y="6416675"/>
            <a:ext cx="4540286" cy="365125"/>
          </a:xfrm>
        </p:spPr>
        <p:txBody>
          <a:bodyPr/>
          <a:lstStyle>
            <a:lvl1pPr algn="l">
              <a:defRPr b="0" i="0">
                <a:solidFill>
                  <a:schemeClr val="bg1">
                    <a:lumMod val="65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ru-RU" smtClean="0">
                <a:solidFill>
                  <a:srgbClr val="FFFFFF">
                    <a:lumMod val="65000"/>
                  </a:srgbClr>
                </a:solidFill>
              </a:rPr>
              <a:t>2016 © Национальная технологическая инициатива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288813" y="6416675"/>
            <a:ext cx="3334254" cy="8"/>
            <a:chOff x="658813" y="800103"/>
            <a:chExt cx="3334254" cy="8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658814" y="800110"/>
              <a:ext cx="3334253" cy="1"/>
            </a:xfrm>
            <a:prstGeom prst="line">
              <a:avLst/>
            </a:prstGeom>
            <a:ln>
              <a:solidFill>
                <a:schemeClr val="bg1">
                  <a:lumMod val="75000"/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658813" y="800103"/>
              <a:ext cx="64820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/>
          <p:cNvGrpSpPr/>
          <p:nvPr userDrawn="1"/>
        </p:nvGrpSpPr>
        <p:grpSpPr>
          <a:xfrm>
            <a:off x="298441" y="4303832"/>
            <a:ext cx="3334254" cy="8"/>
            <a:chOff x="658813" y="800103"/>
            <a:chExt cx="3334254" cy="8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658814" y="800110"/>
              <a:ext cx="3334253" cy="1"/>
            </a:xfrm>
            <a:prstGeom prst="line">
              <a:avLst/>
            </a:prstGeom>
            <a:ln>
              <a:solidFill>
                <a:srgbClr val="FFFFFF">
                  <a:alpha val="29804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658813" y="800103"/>
              <a:ext cx="648204" cy="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Группа 91"/>
          <p:cNvGrpSpPr/>
          <p:nvPr userDrawn="1"/>
        </p:nvGrpSpPr>
        <p:grpSpPr>
          <a:xfrm>
            <a:off x="276225" y="415925"/>
            <a:ext cx="2984500" cy="862013"/>
            <a:chOff x="276225" y="415925"/>
            <a:chExt cx="2984500" cy="862013"/>
          </a:xfrm>
        </p:grpSpPr>
        <p:cxnSp>
          <p:nvCxnSpPr>
            <p:cNvPr id="10" name="Прямая соединительная линия 9"/>
            <p:cNvCxnSpPr/>
            <p:nvPr userDrawn="1"/>
          </p:nvCxnSpPr>
          <p:spPr>
            <a:xfrm>
              <a:off x="286864" y="1064871"/>
              <a:ext cx="355530" cy="0"/>
            </a:xfrm>
            <a:prstGeom prst="line">
              <a:avLst/>
            </a:prstGeom>
            <a:ln w="9525">
              <a:solidFill>
                <a:srgbClr val="F759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 userDrawn="1"/>
          </p:nvCxnSpPr>
          <p:spPr>
            <a:xfrm>
              <a:off x="639815" y="1064871"/>
              <a:ext cx="461172" cy="0"/>
            </a:xfrm>
            <a:prstGeom prst="line">
              <a:avLst/>
            </a:prstGeom>
            <a:ln w="9525">
              <a:solidFill>
                <a:schemeClr val="accent4">
                  <a:lumMod val="60000"/>
                  <a:lumOff val="40000"/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4"/>
            <p:cNvGrpSpPr>
              <a:grpSpLocks noChangeAspect="1"/>
            </p:cNvGrpSpPr>
            <p:nvPr userDrawn="1"/>
          </p:nvGrpSpPr>
          <p:grpSpPr bwMode="auto">
            <a:xfrm>
              <a:off x="276225" y="415925"/>
              <a:ext cx="2984500" cy="498475"/>
              <a:chOff x="174" y="262"/>
              <a:chExt cx="1880" cy="314"/>
            </a:xfrm>
            <a:solidFill>
              <a:srgbClr val="F75931"/>
            </a:solidFill>
          </p:grpSpPr>
          <p:sp>
            <p:nvSpPr>
              <p:cNvPr id="8" name="Freeform 5"/>
              <p:cNvSpPr>
                <a:spLocks/>
              </p:cNvSpPr>
              <p:nvPr userDrawn="1"/>
            </p:nvSpPr>
            <p:spPr bwMode="auto">
              <a:xfrm>
                <a:off x="186" y="262"/>
                <a:ext cx="75" cy="109"/>
              </a:xfrm>
              <a:custGeom>
                <a:avLst/>
                <a:gdLst>
                  <a:gd name="T0" fmla="*/ 42 w 51"/>
                  <a:gd name="T1" fmla="*/ 4 h 74"/>
                  <a:gd name="T2" fmla="*/ 47 w 51"/>
                  <a:gd name="T3" fmla="*/ 0 h 74"/>
                  <a:gd name="T4" fmla="*/ 51 w 51"/>
                  <a:gd name="T5" fmla="*/ 4 h 74"/>
                  <a:gd name="T6" fmla="*/ 51 w 51"/>
                  <a:gd name="T7" fmla="*/ 70 h 74"/>
                  <a:gd name="T8" fmla="*/ 47 w 51"/>
                  <a:gd name="T9" fmla="*/ 74 h 74"/>
                  <a:gd name="T10" fmla="*/ 42 w 51"/>
                  <a:gd name="T11" fmla="*/ 70 h 74"/>
                  <a:gd name="T12" fmla="*/ 42 w 51"/>
                  <a:gd name="T13" fmla="*/ 42 h 74"/>
                  <a:gd name="T14" fmla="*/ 9 w 51"/>
                  <a:gd name="T15" fmla="*/ 42 h 74"/>
                  <a:gd name="T16" fmla="*/ 9 w 51"/>
                  <a:gd name="T17" fmla="*/ 70 h 74"/>
                  <a:gd name="T18" fmla="*/ 4 w 51"/>
                  <a:gd name="T19" fmla="*/ 74 h 74"/>
                  <a:gd name="T20" fmla="*/ 0 w 51"/>
                  <a:gd name="T21" fmla="*/ 70 h 74"/>
                  <a:gd name="T22" fmla="*/ 0 w 51"/>
                  <a:gd name="T23" fmla="*/ 4 h 74"/>
                  <a:gd name="T24" fmla="*/ 4 w 51"/>
                  <a:gd name="T25" fmla="*/ 0 h 74"/>
                  <a:gd name="T26" fmla="*/ 9 w 51"/>
                  <a:gd name="T27" fmla="*/ 4 h 74"/>
                  <a:gd name="T28" fmla="*/ 9 w 51"/>
                  <a:gd name="T29" fmla="*/ 34 h 74"/>
                  <a:gd name="T30" fmla="*/ 42 w 51"/>
                  <a:gd name="T31" fmla="*/ 34 h 74"/>
                  <a:gd name="T32" fmla="*/ 42 w 51"/>
                  <a:gd name="T33" fmla="*/ 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74">
                    <a:moveTo>
                      <a:pt x="42" y="4"/>
                    </a:moveTo>
                    <a:cubicBezTo>
                      <a:pt x="42" y="2"/>
                      <a:pt x="44" y="0"/>
                      <a:pt x="47" y="0"/>
                    </a:cubicBezTo>
                    <a:cubicBezTo>
                      <a:pt x="49" y="0"/>
                      <a:pt x="51" y="2"/>
                      <a:pt x="51" y="4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51" y="72"/>
                      <a:pt x="49" y="74"/>
                      <a:pt x="47" y="74"/>
                    </a:cubicBezTo>
                    <a:cubicBezTo>
                      <a:pt x="44" y="74"/>
                      <a:pt x="42" y="72"/>
                      <a:pt x="42" y="70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9" y="72"/>
                      <a:pt x="7" y="74"/>
                      <a:pt x="4" y="74"/>
                    </a:cubicBezTo>
                    <a:cubicBezTo>
                      <a:pt x="2" y="74"/>
                      <a:pt x="0" y="72"/>
                      <a:pt x="0" y="7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42" y="34"/>
                      <a:pt x="42" y="34"/>
                      <a:pt x="42" y="34"/>
                    </a:cubicBezTo>
                    <a:lnTo>
                      <a:pt x="4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9" name="Freeform 6"/>
              <p:cNvSpPr>
                <a:spLocks noEditPoints="1"/>
              </p:cNvSpPr>
              <p:nvPr userDrawn="1"/>
            </p:nvSpPr>
            <p:spPr bwMode="auto">
              <a:xfrm>
                <a:off x="280" y="294"/>
                <a:ext cx="63" cy="77"/>
              </a:xfrm>
              <a:custGeom>
                <a:avLst/>
                <a:gdLst>
                  <a:gd name="T0" fmla="*/ 38 w 43"/>
                  <a:gd name="T1" fmla="*/ 52 h 52"/>
                  <a:gd name="T2" fmla="*/ 33 w 43"/>
                  <a:gd name="T3" fmla="*/ 50 h 52"/>
                  <a:gd name="T4" fmla="*/ 31 w 43"/>
                  <a:gd name="T5" fmla="*/ 47 h 52"/>
                  <a:gd name="T6" fmla="*/ 17 w 43"/>
                  <a:gd name="T7" fmla="*/ 52 h 52"/>
                  <a:gd name="T8" fmla="*/ 0 w 43"/>
                  <a:gd name="T9" fmla="*/ 37 h 52"/>
                  <a:gd name="T10" fmla="*/ 0 w 43"/>
                  <a:gd name="T11" fmla="*/ 37 h 52"/>
                  <a:gd name="T12" fmla="*/ 18 w 43"/>
                  <a:gd name="T13" fmla="*/ 22 h 52"/>
                  <a:gd name="T14" fmla="*/ 29 w 43"/>
                  <a:gd name="T15" fmla="*/ 22 h 52"/>
                  <a:gd name="T16" fmla="*/ 29 w 43"/>
                  <a:gd name="T17" fmla="*/ 20 h 52"/>
                  <a:gd name="T18" fmla="*/ 19 w 43"/>
                  <a:gd name="T19" fmla="*/ 8 h 52"/>
                  <a:gd name="T20" fmla="*/ 9 w 43"/>
                  <a:gd name="T21" fmla="*/ 10 h 52"/>
                  <a:gd name="T22" fmla="*/ 7 w 43"/>
                  <a:gd name="T23" fmla="*/ 11 h 52"/>
                  <a:gd name="T24" fmla="*/ 3 w 43"/>
                  <a:gd name="T25" fmla="*/ 7 h 52"/>
                  <a:gd name="T26" fmla="*/ 5 w 43"/>
                  <a:gd name="T27" fmla="*/ 4 h 52"/>
                  <a:gd name="T28" fmla="*/ 20 w 43"/>
                  <a:gd name="T29" fmla="*/ 0 h 52"/>
                  <a:gd name="T30" fmla="*/ 38 w 43"/>
                  <a:gd name="T31" fmla="*/ 21 h 52"/>
                  <a:gd name="T32" fmla="*/ 38 w 43"/>
                  <a:gd name="T33" fmla="*/ 39 h 52"/>
                  <a:gd name="T34" fmla="*/ 41 w 43"/>
                  <a:gd name="T35" fmla="*/ 45 h 52"/>
                  <a:gd name="T36" fmla="*/ 43 w 43"/>
                  <a:gd name="T37" fmla="*/ 48 h 52"/>
                  <a:gd name="T38" fmla="*/ 38 w 43"/>
                  <a:gd name="T39" fmla="*/ 52 h 52"/>
                  <a:gd name="T40" fmla="*/ 29 w 43"/>
                  <a:gd name="T41" fmla="*/ 29 h 52"/>
                  <a:gd name="T42" fmla="*/ 19 w 43"/>
                  <a:gd name="T43" fmla="*/ 29 h 52"/>
                  <a:gd name="T44" fmla="*/ 8 w 43"/>
                  <a:gd name="T45" fmla="*/ 37 h 52"/>
                  <a:gd name="T46" fmla="*/ 8 w 43"/>
                  <a:gd name="T47" fmla="*/ 38 h 52"/>
                  <a:gd name="T48" fmla="*/ 19 w 43"/>
                  <a:gd name="T49" fmla="*/ 45 h 52"/>
                  <a:gd name="T50" fmla="*/ 29 w 43"/>
                  <a:gd name="T51" fmla="*/ 35 h 52"/>
                  <a:gd name="T52" fmla="*/ 29 w 43"/>
                  <a:gd name="T5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52">
                    <a:moveTo>
                      <a:pt x="38" y="52"/>
                    </a:moveTo>
                    <a:cubicBezTo>
                      <a:pt x="36" y="52"/>
                      <a:pt x="34" y="51"/>
                      <a:pt x="33" y="50"/>
                    </a:cubicBezTo>
                    <a:cubicBezTo>
                      <a:pt x="32" y="49"/>
                      <a:pt x="32" y="48"/>
                      <a:pt x="31" y="47"/>
                    </a:cubicBezTo>
                    <a:cubicBezTo>
                      <a:pt x="27" y="51"/>
                      <a:pt x="22" y="52"/>
                      <a:pt x="17" y="52"/>
                    </a:cubicBezTo>
                    <a:cubicBezTo>
                      <a:pt x="5" y="52"/>
                      <a:pt x="0" y="46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8"/>
                      <a:pt x="5" y="22"/>
                      <a:pt x="18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2"/>
                      <a:pt x="28" y="8"/>
                      <a:pt x="19" y="8"/>
                    </a:cubicBezTo>
                    <a:cubicBezTo>
                      <a:pt x="14" y="8"/>
                      <a:pt x="11" y="9"/>
                      <a:pt x="9" y="10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6"/>
                      <a:pt x="4" y="5"/>
                      <a:pt x="5" y="4"/>
                    </a:cubicBezTo>
                    <a:cubicBezTo>
                      <a:pt x="9" y="1"/>
                      <a:pt x="14" y="0"/>
                      <a:pt x="20" y="0"/>
                    </a:cubicBezTo>
                    <a:cubicBezTo>
                      <a:pt x="34" y="0"/>
                      <a:pt x="38" y="7"/>
                      <a:pt x="38" y="21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43"/>
                      <a:pt x="39" y="44"/>
                      <a:pt x="41" y="45"/>
                    </a:cubicBezTo>
                    <a:cubicBezTo>
                      <a:pt x="42" y="46"/>
                      <a:pt x="43" y="47"/>
                      <a:pt x="43" y="48"/>
                    </a:cubicBezTo>
                    <a:cubicBezTo>
                      <a:pt x="43" y="51"/>
                      <a:pt x="41" y="52"/>
                      <a:pt x="38" y="52"/>
                    </a:cubicBezTo>
                    <a:close/>
                    <a:moveTo>
                      <a:pt x="29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11" y="29"/>
                      <a:pt x="8" y="33"/>
                      <a:pt x="8" y="37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42"/>
                      <a:pt x="11" y="45"/>
                      <a:pt x="19" y="45"/>
                    </a:cubicBezTo>
                    <a:cubicBezTo>
                      <a:pt x="25" y="45"/>
                      <a:pt x="29" y="42"/>
                      <a:pt x="29" y="35"/>
                    </a:cubicBezTo>
                    <a:lnTo>
                      <a:pt x="29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 userDrawn="1"/>
            </p:nvSpPr>
            <p:spPr bwMode="auto">
              <a:xfrm>
                <a:off x="359" y="296"/>
                <a:ext cx="70" cy="99"/>
              </a:xfrm>
              <a:custGeom>
                <a:avLst/>
                <a:gdLst>
                  <a:gd name="T0" fmla="*/ 40 w 48"/>
                  <a:gd name="T1" fmla="*/ 51 h 67"/>
                  <a:gd name="T2" fmla="*/ 4 w 48"/>
                  <a:gd name="T3" fmla="*/ 51 h 67"/>
                  <a:gd name="T4" fmla="*/ 0 w 48"/>
                  <a:gd name="T5" fmla="*/ 47 h 67"/>
                  <a:gd name="T6" fmla="*/ 0 w 48"/>
                  <a:gd name="T7" fmla="*/ 4 h 67"/>
                  <a:gd name="T8" fmla="*/ 5 w 48"/>
                  <a:gd name="T9" fmla="*/ 0 h 67"/>
                  <a:gd name="T10" fmla="*/ 9 w 48"/>
                  <a:gd name="T11" fmla="*/ 4 h 67"/>
                  <a:gd name="T12" fmla="*/ 9 w 48"/>
                  <a:gd name="T13" fmla="*/ 43 h 67"/>
                  <a:gd name="T14" fmla="*/ 30 w 48"/>
                  <a:gd name="T15" fmla="*/ 43 h 67"/>
                  <a:gd name="T16" fmla="*/ 30 w 48"/>
                  <a:gd name="T17" fmla="*/ 4 h 67"/>
                  <a:gd name="T18" fmla="*/ 35 w 48"/>
                  <a:gd name="T19" fmla="*/ 0 h 67"/>
                  <a:gd name="T20" fmla="*/ 39 w 48"/>
                  <a:gd name="T21" fmla="*/ 4 h 67"/>
                  <a:gd name="T22" fmla="*/ 39 w 48"/>
                  <a:gd name="T23" fmla="*/ 43 h 67"/>
                  <a:gd name="T24" fmla="*/ 44 w 48"/>
                  <a:gd name="T25" fmla="*/ 43 h 67"/>
                  <a:gd name="T26" fmla="*/ 48 w 48"/>
                  <a:gd name="T27" fmla="*/ 46 h 67"/>
                  <a:gd name="T28" fmla="*/ 48 w 48"/>
                  <a:gd name="T29" fmla="*/ 63 h 67"/>
                  <a:gd name="T30" fmla="*/ 44 w 48"/>
                  <a:gd name="T31" fmla="*/ 67 h 67"/>
                  <a:gd name="T32" fmla="*/ 40 w 48"/>
                  <a:gd name="T33" fmla="*/ 63 h 67"/>
                  <a:gd name="T34" fmla="*/ 40 w 48"/>
                  <a:gd name="T35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8" h="67">
                    <a:moveTo>
                      <a:pt x="40" y="51"/>
                    </a:moveTo>
                    <a:cubicBezTo>
                      <a:pt x="4" y="51"/>
                      <a:pt x="4" y="51"/>
                      <a:pt x="4" y="51"/>
                    </a:cubicBezTo>
                    <a:cubicBezTo>
                      <a:pt x="2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1"/>
                      <a:pt x="32" y="0"/>
                      <a:pt x="35" y="0"/>
                    </a:cubicBezTo>
                    <a:cubicBezTo>
                      <a:pt x="37" y="0"/>
                      <a:pt x="39" y="1"/>
                      <a:pt x="39" y="4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6" y="43"/>
                      <a:pt x="48" y="44"/>
                      <a:pt x="48" y="46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48" y="65"/>
                      <a:pt x="46" y="67"/>
                      <a:pt x="44" y="67"/>
                    </a:cubicBezTo>
                    <a:cubicBezTo>
                      <a:pt x="42" y="67"/>
                      <a:pt x="40" y="65"/>
                      <a:pt x="40" y="63"/>
                    </a:cubicBezTo>
                    <a:lnTo>
                      <a:pt x="40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 userDrawn="1"/>
            </p:nvSpPr>
            <p:spPr bwMode="auto">
              <a:xfrm>
                <a:off x="442" y="296"/>
                <a:ext cx="59" cy="75"/>
              </a:xfrm>
              <a:custGeom>
                <a:avLst/>
                <a:gdLst>
                  <a:gd name="T0" fmla="*/ 9 w 40"/>
                  <a:gd name="T1" fmla="*/ 47 h 51"/>
                  <a:gd name="T2" fmla="*/ 4 w 40"/>
                  <a:gd name="T3" fmla="*/ 51 h 51"/>
                  <a:gd name="T4" fmla="*/ 0 w 40"/>
                  <a:gd name="T5" fmla="*/ 47 h 51"/>
                  <a:gd name="T6" fmla="*/ 0 w 40"/>
                  <a:gd name="T7" fmla="*/ 4 h 51"/>
                  <a:gd name="T8" fmla="*/ 4 w 40"/>
                  <a:gd name="T9" fmla="*/ 0 h 51"/>
                  <a:gd name="T10" fmla="*/ 9 w 40"/>
                  <a:gd name="T11" fmla="*/ 4 h 51"/>
                  <a:gd name="T12" fmla="*/ 9 w 40"/>
                  <a:gd name="T13" fmla="*/ 32 h 51"/>
                  <a:gd name="T14" fmla="*/ 31 w 40"/>
                  <a:gd name="T15" fmla="*/ 7 h 51"/>
                  <a:gd name="T16" fmla="*/ 31 w 40"/>
                  <a:gd name="T17" fmla="*/ 4 h 51"/>
                  <a:gd name="T18" fmla="*/ 36 w 40"/>
                  <a:gd name="T19" fmla="*/ 0 h 51"/>
                  <a:gd name="T20" fmla="*/ 40 w 40"/>
                  <a:gd name="T21" fmla="*/ 4 h 51"/>
                  <a:gd name="T22" fmla="*/ 40 w 40"/>
                  <a:gd name="T23" fmla="*/ 47 h 51"/>
                  <a:gd name="T24" fmla="*/ 36 w 40"/>
                  <a:gd name="T25" fmla="*/ 51 h 51"/>
                  <a:gd name="T26" fmla="*/ 31 w 40"/>
                  <a:gd name="T27" fmla="*/ 47 h 51"/>
                  <a:gd name="T28" fmla="*/ 31 w 40"/>
                  <a:gd name="T29" fmla="*/ 19 h 51"/>
                  <a:gd name="T30" fmla="*/ 9 w 40"/>
                  <a:gd name="T31" fmla="*/ 44 h 51"/>
                  <a:gd name="T32" fmla="*/ 9 w 40"/>
                  <a:gd name="T33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51">
                    <a:moveTo>
                      <a:pt x="9" y="47"/>
                    </a:moveTo>
                    <a:cubicBezTo>
                      <a:pt x="9" y="49"/>
                      <a:pt x="7" y="51"/>
                      <a:pt x="4" y="51"/>
                    </a:cubicBezTo>
                    <a:cubicBezTo>
                      <a:pt x="1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1"/>
                      <a:pt x="33" y="0"/>
                      <a:pt x="36" y="0"/>
                    </a:cubicBezTo>
                    <a:cubicBezTo>
                      <a:pt x="38" y="0"/>
                      <a:pt x="40" y="1"/>
                      <a:pt x="40" y="4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0" y="49"/>
                      <a:pt x="38" y="51"/>
                      <a:pt x="36" y="51"/>
                    </a:cubicBezTo>
                    <a:cubicBezTo>
                      <a:pt x="33" y="51"/>
                      <a:pt x="31" y="49"/>
                      <a:pt x="31" y="47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9" y="44"/>
                      <a:pt x="9" y="44"/>
                      <a:pt x="9" y="44"/>
                    </a:cubicBezTo>
                    <a:lnTo>
                      <a:pt x="9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14" name="Freeform 9"/>
              <p:cNvSpPr>
                <a:spLocks noEditPoints="1"/>
              </p:cNvSpPr>
              <p:nvPr userDrawn="1"/>
            </p:nvSpPr>
            <p:spPr bwMode="auto">
              <a:xfrm>
                <a:off x="520" y="294"/>
                <a:ext cx="60" cy="77"/>
              </a:xfrm>
              <a:custGeom>
                <a:avLst/>
                <a:gdLst>
                  <a:gd name="T0" fmla="*/ 21 w 41"/>
                  <a:gd name="T1" fmla="*/ 52 h 52"/>
                  <a:gd name="T2" fmla="*/ 0 w 41"/>
                  <a:gd name="T3" fmla="*/ 31 h 52"/>
                  <a:gd name="T4" fmla="*/ 0 w 41"/>
                  <a:gd name="T5" fmla="*/ 21 h 52"/>
                  <a:gd name="T6" fmla="*/ 21 w 41"/>
                  <a:gd name="T7" fmla="*/ 0 h 52"/>
                  <a:gd name="T8" fmla="*/ 41 w 41"/>
                  <a:gd name="T9" fmla="*/ 21 h 52"/>
                  <a:gd name="T10" fmla="*/ 41 w 41"/>
                  <a:gd name="T11" fmla="*/ 31 h 52"/>
                  <a:gd name="T12" fmla="*/ 21 w 41"/>
                  <a:gd name="T13" fmla="*/ 52 h 52"/>
                  <a:gd name="T14" fmla="*/ 32 w 41"/>
                  <a:gd name="T15" fmla="*/ 21 h 52"/>
                  <a:gd name="T16" fmla="*/ 21 w 41"/>
                  <a:gd name="T17" fmla="*/ 8 h 52"/>
                  <a:gd name="T18" fmla="*/ 9 w 41"/>
                  <a:gd name="T19" fmla="*/ 21 h 52"/>
                  <a:gd name="T20" fmla="*/ 9 w 41"/>
                  <a:gd name="T21" fmla="*/ 31 h 52"/>
                  <a:gd name="T22" fmla="*/ 21 w 41"/>
                  <a:gd name="T23" fmla="*/ 44 h 52"/>
                  <a:gd name="T24" fmla="*/ 32 w 41"/>
                  <a:gd name="T25" fmla="*/ 31 h 52"/>
                  <a:gd name="T26" fmla="*/ 32 w 41"/>
                  <a:gd name="T27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52">
                    <a:moveTo>
                      <a:pt x="21" y="52"/>
                    </a:moveTo>
                    <a:cubicBezTo>
                      <a:pt x="6" y="52"/>
                      <a:pt x="0" y="43"/>
                      <a:pt x="0" y="3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6" y="0"/>
                      <a:pt x="21" y="0"/>
                    </a:cubicBezTo>
                    <a:cubicBezTo>
                      <a:pt x="35" y="0"/>
                      <a:pt x="41" y="10"/>
                      <a:pt x="41" y="2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43"/>
                      <a:pt x="35" y="52"/>
                      <a:pt x="21" y="52"/>
                    </a:cubicBezTo>
                    <a:close/>
                    <a:moveTo>
                      <a:pt x="32" y="21"/>
                    </a:moveTo>
                    <a:cubicBezTo>
                      <a:pt x="32" y="13"/>
                      <a:pt x="29" y="8"/>
                      <a:pt x="21" y="8"/>
                    </a:cubicBezTo>
                    <a:cubicBezTo>
                      <a:pt x="13" y="8"/>
                      <a:pt x="9" y="13"/>
                      <a:pt x="9" y="2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9"/>
                      <a:pt x="13" y="44"/>
                      <a:pt x="21" y="44"/>
                    </a:cubicBezTo>
                    <a:cubicBezTo>
                      <a:pt x="29" y="44"/>
                      <a:pt x="32" y="39"/>
                      <a:pt x="32" y="31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15" name="Freeform 10"/>
              <p:cNvSpPr>
                <a:spLocks/>
              </p:cNvSpPr>
              <p:nvPr userDrawn="1"/>
            </p:nvSpPr>
            <p:spPr bwMode="auto">
              <a:xfrm>
                <a:off x="599" y="294"/>
                <a:ext cx="56" cy="77"/>
              </a:xfrm>
              <a:custGeom>
                <a:avLst/>
                <a:gdLst>
                  <a:gd name="T0" fmla="*/ 38 w 38"/>
                  <a:gd name="T1" fmla="*/ 48 h 52"/>
                  <a:gd name="T2" fmla="*/ 33 w 38"/>
                  <a:gd name="T3" fmla="*/ 52 h 52"/>
                  <a:gd name="T4" fmla="*/ 29 w 38"/>
                  <a:gd name="T5" fmla="*/ 48 h 52"/>
                  <a:gd name="T6" fmla="*/ 29 w 38"/>
                  <a:gd name="T7" fmla="*/ 29 h 52"/>
                  <a:gd name="T8" fmla="*/ 9 w 38"/>
                  <a:gd name="T9" fmla="*/ 29 h 52"/>
                  <a:gd name="T10" fmla="*/ 9 w 38"/>
                  <a:gd name="T11" fmla="*/ 48 h 52"/>
                  <a:gd name="T12" fmla="*/ 4 w 38"/>
                  <a:gd name="T13" fmla="*/ 52 h 52"/>
                  <a:gd name="T14" fmla="*/ 0 w 38"/>
                  <a:gd name="T15" fmla="*/ 48 h 52"/>
                  <a:gd name="T16" fmla="*/ 0 w 38"/>
                  <a:gd name="T17" fmla="*/ 5 h 52"/>
                  <a:gd name="T18" fmla="*/ 4 w 38"/>
                  <a:gd name="T19" fmla="*/ 0 h 52"/>
                  <a:gd name="T20" fmla="*/ 9 w 38"/>
                  <a:gd name="T21" fmla="*/ 5 h 52"/>
                  <a:gd name="T22" fmla="*/ 9 w 38"/>
                  <a:gd name="T23" fmla="*/ 21 h 52"/>
                  <a:gd name="T24" fmla="*/ 29 w 38"/>
                  <a:gd name="T25" fmla="*/ 21 h 52"/>
                  <a:gd name="T26" fmla="*/ 29 w 38"/>
                  <a:gd name="T27" fmla="*/ 5 h 52"/>
                  <a:gd name="T28" fmla="*/ 33 w 38"/>
                  <a:gd name="T29" fmla="*/ 0 h 52"/>
                  <a:gd name="T30" fmla="*/ 38 w 38"/>
                  <a:gd name="T31" fmla="*/ 5 h 52"/>
                  <a:gd name="T32" fmla="*/ 38 w 38"/>
                  <a:gd name="T33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52">
                    <a:moveTo>
                      <a:pt x="38" y="48"/>
                    </a:moveTo>
                    <a:cubicBezTo>
                      <a:pt x="38" y="50"/>
                      <a:pt x="36" y="52"/>
                      <a:pt x="33" y="52"/>
                    </a:cubicBezTo>
                    <a:cubicBezTo>
                      <a:pt x="31" y="52"/>
                      <a:pt x="29" y="50"/>
                      <a:pt x="29" y="48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0"/>
                      <a:pt x="7" y="52"/>
                      <a:pt x="4" y="52"/>
                    </a:cubicBezTo>
                    <a:cubicBezTo>
                      <a:pt x="2" y="52"/>
                      <a:pt x="0" y="50"/>
                      <a:pt x="0" y="4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2"/>
                      <a:pt x="31" y="0"/>
                      <a:pt x="33" y="0"/>
                    </a:cubicBezTo>
                    <a:cubicBezTo>
                      <a:pt x="36" y="0"/>
                      <a:pt x="38" y="2"/>
                      <a:pt x="38" y="5"/>
                    </a:cubicBezTo>
                    <a:lnTo>
                      <a:pt x="38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21" name="Freeform 11"/>
              <p:cNvSpPr>
                <a:spLocks noEditPoints="1"/>
              </p:cNvSpPr>
              <p:nvPr userDrawn="1"/>
            </p:nvSpPr>
            <p:spPr bwMode="auto">
              <a:xfrm>
                <a:off x="671" y="294"/>
                <a:ext cx="63" cy="77"/>
              </a:xfrm>
              <a:custGeom>
                <a:avLst/>
                <a:gdLst>
                  <a:gd name="T0" fmla="*/ 39 w 43"/>
                  <a:gd name="T1" fmla="*/ 52 h 52"/>
                  <a:gd name="T2" fmla="*/ 34 w 43"/>
                  <a:gd name="T3" fmla="*/ 50 h 52"/>
                  <a:gd name="T4" fmla="*/ 32 w 43"/>
                  <a:gd name="T5" fmla="*/ 47 h 52"/>
                  <a:gd name="T6" fmla="*/ 17 w 43"/>
                  <a:gd name="T7" fmla="*/ 52 h 52"/>
                  <a:gd name="T8" fmla="*/ 0 w 43"/>
                  <a:gd name="T9" fmla="*/ 37 h 52"/>
                  <a:gd name="T10" fmla="*/ 0 w 43"/>
                  <a:gd name="T11" fmla="*/ 37 h 52"/>
                  <a:gd name="T12" fmla="*/ 18 w 43"/>
                  <a:gd name="T13" fmla="*/ 22 h 52"/>
                  <a:gd name="T14" fmla="*/ 30 w 43"/>
                  <a:gd name="T15" fmla="*/ 22 h 52"/>
                  <a:gd name="T16" fmla="*/ 30 w 43"/>
                  <a:gd name="T17" fmla="*/ 20 h 52"/>
                  <a:gd name="T18" fmla="*/ 19 w 43"/>
                  <a:gd name="T19" fmla="*/ 8 h 52"/>
                  <a:gd name="T20" fmla="*/ 9 w 43"/>
                  <a:gd name="T21" fmla="*/ 10 h 52"/>
                  <a:gd name="T22" fmla="*/ 7 w 43"/>
                  <a:gd name="T23" fmla="*/ 11 h 52"/>
                  <a:gd name="T24" fmla="*/ 3 w 43"/>
                  <a:gd name="T25" fmla="*/ 7 h 52"/>
                  <a:gd name="T26" fmla="*/ 5 w 43"/>
                  <a:gd name="T27" fmla="*/ 4 h 52"/>
                  <a:gd name="T28" fmla="*/ 20 w 43"/>
                  <a:gd name="T29" fmla="*/ 0 h 52"/>
                  <a:gd name="T30" fmla="*/ 39 w 43"/>
                  <a:gd name="T31" fmla="*/ 21 h 52"/>
                  <a:gd name="T32" fmla="*/ 39 w 43"/>
                  <a:gd name="T33" fmla="*/ 39 h 52"/>
                  <a:gd name="T34" fmla="*/ 41 w 43"/>
                  <a:gd name="T35" fmla="*/ 45 h 52"/>
                  <a:gd name="T36" fmla="*/ 43 w 43"/>
                  <a:gd name="T37" fmla="*/ 48 h 52"/>
                  <a:gd name="T38" fmla="*/ 39 w 43"/>
                  <a:gd name="T39" fmla="*/ 52 h 52"/>
                  <a:gd name="T40" fmla="*/ 30 w 43"/>
                  <a:gd name="T41" fmla="*/ 29 h 52"/>
                  <a:gd name="T42" fmla="*/ 19 w 43"/>
                  <a:gd name="T43" fmla="*/ 29 h 52"/>
                  <a:gd name="T44" fmla="*/ 9 w 43"/>
                  <a:gd name="T45" fmla="*/ 37 h 52"/>
                  <a:gd name="T46" fmla="*/ 9 w 43"/>
                  <a:gd name="T47" fmla="*/ 38 h 52"/>
                  <a:gd name="T48" fmla="*/ 19 w 43"/>
                  <a:gd name="T49" fmla="*/ 45 h 52"/>
                  <a:gd name="T50" fmla="*/ 30 w 43"/>
                  <a:gd name="T51" fmla="*/ 35 h 52"/>
                  <a:gd name="T52" fmla="*/ 30 w 43"/>
                  <a:gd name="T5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52">
                    <a:moveTo>
                      <a:pt x="39" y="52"/>
                    </a:moveTo>
                    <a:cubicBezTo>
                      <a:pt x="37" y="52"/>
                      <a:pt x="35" y="51"/>
                      <a:pt x="34" y="50"/>
                    </a:cubicBezTo>
                    <a:cubicBezTo>
                      <a:pt x="33" y="49"/>
                      <a:pt x="32" y="48"/>
                      <a:pt x="32" y="47"/>
                    </a:cubicBezTo>
                    <a:cubicBezTo>
                      <a:pt x="28" y="51"/>
                      <a:pt x="22" y="52"/>
                      <a:pt x="17" y="52"/>
                    </a:cubicBezTo>
                    <a:cubicBezTo>
                      <a:pt x="5" y="52"/>
                      <a:pt x="0" y="46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8"/>
                      <a:pt x="6" y="22"/>
                      <a:pt x="18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2"/>
                      <a:pt x="28" y="8"/>
                      <a:pt x="19" y="8"/>
                    </a:cubicBezTo>
                    <a:cubicBezTo>
                      <a:pt x="15" y="8"/>
                      <a:pt x="12" y="9"/>
                      <a:pt x="9" y="10"/>
                    </a:cubicBezTo>
                    <a:cubicBezTo>
                      <a:pt x="9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6"/>
                      <a:pt x="4" y="5"/>
                      <a:pt x="5" y="4"/>
                    </a:cubicBezTo>
                    <a:cubicBezTo>
                      <a:pt x="9" y="1"/>
                      <a:pt x="14" y="0"/>
                      <a:pt x="20" y="0"/>
                    </a:cubicBezTo>
                    <a:cubicBezTo>
                      <a:pt x="34" y="0"/>
                      <a:pt x="39" y="7"/>
                      <a:pt x="39" y="21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43"/>
                      <a:pt x="39" y="44"/>
                      <a:pt x="41" y="45"/>
                    </a:cubicBezTo>
                    <a:cubicBezTo>
                      <a:pt x="42" y="46"/>
                      <a:pt x="43" y="47"/>
                      <a:pt x="43" y="48"/>
                    </a:cubicBezTo>
                    <a:cubicBezTo>
                      <a:pt x="43" y="51"/>
                      <a:pt x="41" y="52"/>
                      <a:pt x="39" y="52"/>
                    </a:cubicBezTo>
                    <a:close/>
                    <a:moveTo>
                      <a:pt x="30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11" y="29"/>
                      <a:pt x="9" y="33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42"/>
                      <a:pt x="11" y="45"/>
                      <a:pt x="19" y="45"/>
                    </a:cubicBezTo>
                    <a:cubicBezTo>
                      <a:pt x="26" y="45"/>
                      <a:pt x="30" y="42"/>
                      <a:pt x="30" y="35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22" name="Freeform 12"/>
              <p:cNvSpPr>
                <a:spLocks/>
              </p:cNvSpPr>
              <p:nvPr userDrawn="1"/>
            </p:nvSpPr>
            <p:spPr bwMode="auto">
              <a:xfrm>
                <a:off x="743" y="296"/>
                <a:ext cx="65" cy="77"/>
              </a:xfrm>
              <a:custGeom>
                <a:avLst/>
                <a:gdLst>
                  <a:gd name="T0" fmla="*/ 40 w 44"/>
                  <a:gd name="T1" fmla="*/ 0 h 52"/>
                  <a:gd name="T2" fmla="*/ 44 w 44"/>
                  <a:gd name="T3" fmla="*/ 4 h 52"/>
                  <a:gd name="T4" fmla="*/ 44 w 44"/>
                  <a:gd name="T5" fmla="*/ 47 h 52"/>
                  <a:gd name="T6" fmla="*/ 40 w 44"/>
                  <a:gd name="T7" fmla="*/ 52 h 52"/>
                  <a:gd name="T8" fmla="*/ 35 w 44"/>
                  <a:gd name="T9" fmla="*/ 47 h 52"/>
                  <a:gd name="T10" fmla="*/ 35 w 44"/>
                  <a:gd name="T11" fmla="*/ 8 h 52"/>
                  <a:gd name="T12" fmla="*/ 16 w 44"/>
                  <a:gd name="T13" fmla="*/ 8 h 52"/>
                  <a:gd name="T14" fmla="*/ 16 w 44"/>
                  <a:gd name="T15" fmla="*/ 17 h 52"/>
                  <a:gd name="T16" fmla="*/ 12 w 44"/>
                  <a:gd name="T17" fmla="*/ 45 h 52"/>
                  <a:gd name="T18" fmla="*/ 5 w 44"/>
                  <a:gd name="T19" fmla="*/ 51 h 52"/>
                  <a:gd name="T20" fmla="*/ 0 w 44"/>
                  <a:gd name="T21" fmla="*/ 47 h 52"/>
                  <a:gd name="T22" fmla="*/ 5 w 44"/>
                  <a:gd name="T23" fmla="*/ 38 h 52"/>
                  <a:gd name="T24" fmla="*/ 7 w 44"/>
                  <a:gd name="T25" fmla="*/ 16 h 52"/>
                  <a:gd name="T26" fmla="*/ 7 w 44"/>
                  <a:gd name="T27" fmla="*/ 4 h 52"/>
                  <a:gd name="T28" fmla="*/ 12 w 44"/>
                  <a:gd name="T29" fmla="*/ 0 h 52"/>
                  <a:gd name="T30" fmla="*/ 40 w 44"/>
                  <a:gd name="T3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52">
                    <a:moveTo>
                      <a:pt x="40" y="0"/>
                    </a:moveTo>
                    <a:cubicBezTo>
                      <a:pt x="42" y="0"/>
                      <a:pt x="44" y="2"/>
                      <a:pt x="44" y="4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50"/>
                      <a:pt x="42" y="52"/>
                      <a:pt x="40" y="52"/>
                    </a:cubicBezTo>
                    <a:cubicBezTo>
                      <a:pt x="37" y="52"/>
                      <a:pt x="35" y="50"/>
                      <a:pt x="35" y="47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8"/>
                      <a:pt x="15" y="38"/>
                      <a:pt x="12" y="45"/>
                    </a:cubicBezTo>
                    <a:cubicBezTo>
                      <a:pt x="9" y="50"/>
                      <a:pt x="7" y="51"/>
                      <a:pt x="5" y="51"/>
                    </a:cubicBezTo>
                    <a:cubicBezTo>
                      <a:pt x="2" y="51"/>
                      <a:pt x="0" y="50"/>
                      <a:pt x="0" y="47"/>
                    </a:cubicBezTo>
                    <a:cubicBezTo>
                      <a:pt x="0" y="44"/>
                      <a:pt x="3" y="43"/>
                      <a:pt x="5" y="38"/>
                    </a:cubicBezTo>
                    <a:cubicBezTo>
                      <a:pt x="7" y="32"/>
                      <a:pt x="7" y="25"/>
                      <a:pt x="7" y="16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9" y="0"/>
                      <a:pt x="12" y="0"/>
                    </a:cubicBez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23" name="Freeform 13"/>
              <p:cNvSpPr>
                <a:spLocks noEditPoints="1"/>
              </p:cNvSpPr>
              <p:nvPr userDrawn="1"/>
            </p:nvSpPr>
            <p:spPr bwMode="auto">
              <a:xfrm>
                <a:off x="830" y="296"/>
                <a:ext cx="52" cy="75"/>
              </a:xfrm>
              <a:custGeom>
                <a:avLst/>
                <a:gdLst>
                  <a:gd name="T0" fmla="*/ 0 w 36"/>
                  <a:gd name="T1" fmla="*/ 4 h 51"/>
                  <a:gd name="T2" fmla="*/ 4 w 36"/>
                  <a:gd name="T3" fmla="*/ 0 h 51"/>
                  <a:gd name="T4" fmla="*/ 9 w 36"/>
                  <a:gd name="T5" fmla="*/ 4 h 51"/>
                  <a:gd name="T6" fmla="*/ 9 w 36"/>
                  <a:gd name="T7" fmla="*/ 20 h 51"/>
                  <a:gd name="T8" fmla="*/ 18 w 36"/>
                  <a:gd name="T9" fmla="*/ 20 h 51"/>
                  <a:gd name="T10" fmla="*/ 36 w 36"/>
                  <a:gd name="T11" fmla="*/ 34 h 51"/>
                  <a:gd name="T12" fmla="*/ 36 w 36"/>
                  <a:gd name="T13" fmla="*/ 37 h 51"/>
                  <a:gd name="T14" fmla="*/ 20 w 36"/>
                  <a:gd name="T15" fmla="*/ 51 h 51"/>
                  <a:gd name="T16" fmla="*/ 4 w 36"/>
                  <a:gd name="T17" fmla="*/ 51 h 51"/>
                  <a:gd name="T18" fmla="*/ 0 w 36"/>
                  <a:gd name="T19" fmla="*/ 46 h 51"/>
                  <a:gd name="T20" fmla="*/ 0 w 36"/>
                  <a:gd name="T21" fmla="*/ 4 h 51"/>
                  <a:gd name="T22" fmla="*/ 9 w 36"/>
                  <a:gd name="T23" fmla="*/ 43 h 51"/>
                  <a:gd name="T24" fmla="*/ 19 w 36"/>
                  <a:gd name="T25" fmla="*/ 43 h 51"/>
                  <a:gd name="T26" fmla="*/ 27 w 36"/>
                  <a:gd name="T27" fmla="*/ 36 h 51"/>
                  <a:gd name="T28" fmla="*/ 27 w 36"/>
                  <a:gd name="T29" fmla="*/ 34 h 51"/>
                  <a:gd name="T30" fmla="*/ 18 w 36"/>
                  <a:gd name="T31" fmla="*/ 28 h 51"/>
                  <a:gd name="T32" fmla="*/ 9 w 36"/>
                  <a:gd name="T33" fmla="*/ 28 h 51"/>
                  <a:gd name="T34" fmla="*/ 9 w 36"/>
                  <a:gd name="T35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51">
                    <a:moveTo>
                      <a:pt x="0" y="4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30" y="20"/>
                      <a:pt x="36" y="26"/>
                      <a:pt x="36" y="34"/>
                    </a:cubicBezTo>
                    <a:cubicBezTo>
                      <a:pt x="36" y="37"/>
                      <a:pt x="36" y="37"/>
                      <a:pt x="36" y="37"/>
                    </a:cubicBezTo>
                    <a:cubicBezTo>
                      <a:pt x="36" y="45"/>
                      <a:pt x="31" y="51"/>
                      <a:pt x="20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2" y="51"/>
                      <a:pt x="0" y="49"/>
                      <a:pt x="0" y="46"/>
                    </a:cubicBezTo>
                    <a:lnTo>
                      <a:pt x="0" y="4"/>
                    </a:lnTo>
                    <a:close/>
                    <a:moveTo>
                      <a:pt x="9" y="43"/>
                    </a:moveTo>
                    <a:cubicBezTo>
                      <a:pt x="19" y="43"/>
                      <a:pt x="19" y="43"/>
                      <a:pt x="19" y="43"/>
                    </a:cubicBezTo>
                    <a:cubicBezTo>
                      <a:pt x="26" y="43"/>
                      <a:pt x="27" y="40"/>
                      <a:pt x="27" y="36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0"/>
                      <a:pt x="24" y="28"/>
                      <a:pt x="18" y="28"/>
                    </a:cubicBezTo>
                    <a:cubicBezTo>
                      <a:pt x="9" y="28"/>
                      <a:pt x="9" y="28"/>
                      <a:pt x="9" y="28"/>
                    </a:cubicBezTo>
                    <a:lnTo>
                      <a:pt x="9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28" name="Freeform 14"/>
              <p:cNvSpPr>
                <a:spLocks/>
              </p:cNvSpPr>
              <p:nvPr userDrawn="1"/>
            </p:nvSpPr>
            <p:spPr bwMode="auto">
              <a:xfrm>
                <a:off x="901" y="294"/>
                <a:ext cx="56" cy="77"/>
              </a:xfrm>
              <a:custGeom>
                <a:avLst/>
                <a:gdLst>
                  <a:gd name="T0" fmla="*/ 38 w 38"/>
                  <a:gd name="T1" fmla="*/ 48 h 52"/>
                  <a:gd name="T2" fmla="*/ 33 w 38"/>
                  <a:gd name="T3" fmla="*/ 52 h 52"/>
                  <a:gd name="T4" fmla="*/ 29 w 38"/>
                  <a:gd name="T5" fmla="*/ 48 h 52"/>
                  <a:gd name="T6" fmla="*/ 29 w 38"/>
                  <a:gd name="T7" fmla="*/ 29 h 52"/>
                  <a:gd name="T8" fmla="*/ 9 w 38"/>
                  <a:gd name="T9" fmla="*/ 29 h 52"/>
                  <a:gd name="T10" fmla="*/ 9 w 38"/>
                  <a:gd name="T11" fmla="*/ 48 h 52"/>
                  <a:gd name="T12" fmla="*/ 5 w 38"/>
                  <a:gd name="T13" fmla="*/ 52 h 52"/>
                  <a:gd name="T14" fmla="*/ 0 w 38"/>
                  <a:gd name="T15" fmla="*/ 48 h 52"/>
                  <a:gd name="T16" fmla="*/ 0 w 38"/>
                  <a:gd name="T17" fmla="*/ 5 h 52"/>
                  <a:gd name="T18" fmla="*/ 5 w 38"/>
                  <a:gd name="T19" fmla="*/ 0 h 52"/>
                  <a:gd name="T20" fmla="*/ 9 w 38"/>
                  <a:gd name="T21" fmla="*/ 5 h 52"/>
                  <a:gd name="T22" fmla="*/ 9 w 38"/>
                  <a:gd name="T23" fmla="*/ 21 h 52"/>
                  <a:gd name="T24" fmla="*/ 29 w 38"/>
                  <a:gd name="T25" fmla="*/ 21 h 52"/>
                  <a:gd name="T26" fmla="*/ 29 w 38"/>
                  <a:gd name="T27" fmla="*/ 5 h 52"/>
                  <a:gd name="T28" fmla="*/ 33 w 38"/>
                  <a:gd name="T29" fmla="*/ 0 h 52"/>
                  <a:gd name="T30" fmla="*/ 38 w 38"/>
                  <a:gd name="T31" fmla="*/ 5 h 52"/>
                  <a:gd name="T32" fmla="*/ 38 w 38"/>
                  <a:gd name="T33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52">
                    <a:moveTo>
                      <a:pt x="38" y="48"/>
                    </a:moveTo>
                    <a:cubicBezTo>
                      <a:pt x="38" y="50"/>
                      <a:pt x="36" y="52"/>
                      <a:pt x="33" y="52"/>
                    </a:cubicBezTo>
                    <a:cubicBezTo>
                      <a:pt x="31" y="52"/>
                      <a:pt x="29" y="50"/>
                      <a:pt x="29" y="48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0"/>
                      <a:pt x="7" y="52"/>
                      <a:pt x="5" y="52"/>
                    </a:cubicBezTo>
                    <a:cubicBezTo>
                      <a:pt x="2" y="52"/>
                      <a:pt x="0" y="50"/>
                      <a:pt x="0" y="4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2"/>
                      <a:pt x="31" y="0"/>
                      <a:pt x="33" y="0"/>
                    </a:cubicBezTo>
                    <a:cubicBezTo>
                      <a:pt x="36" y="0"/>
                      <a:pt x="38" y="2"/>
                      <a:pt x="38" y="5"/>
                    </a:cubicBezTo>
                    <a:lnTo>
                      <a:pt x="38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29" name="Freeform 15"/>
              <p:cNvSpPr>
                <a:spLocks noEditPoints="1"/>
              </p:cNvSpPr>
              <p:nvPr userDrawn="1"/>
            </p:nvSpPr>
            <p:spPr bwMode="auto">
              <a:xfrm>
                <a:off x="973" y="294"/>
                <a:ext cx="63" cy="77"/>
              </a:xfrm>
              <a:custGeom>
                <a:avLst/>
                <a:gdLst>
                  <a:gd name="T0" fmla="*/ 39 w 43"/>
                  <a:gd name="T1" fmla="*/ 52 h 52"/>
                  <a:gd name="T2" fmla="*/ 34 w 43"/>
                  <a:gd name="T3" fmla="*/ 50 h 52"/>
                  <a:gd name="T4" fmla="*/ 32 w 43"/>
                  <a:gd name="T5" fmla="*/ 47 h 52"/>
                  <a:gd name="T6" fmla="*/ 18 w 43"/>
                  <a:gd name="T7" fmla="*/ 52 h 52"/>
                  <a:gd name="T8" fmla="*/ 0 w 43"/>
                  <a:gd name="T9" fmla="*/ 37 h 52"/>
                  <a:gd name="T10" fmla="*/ 0 w 43"/>
                  <a:gd name="T11" fmla="*/ 37 h 52"/>
                  <a:gd name="T12" fmla="*/ 19 w 43"/>
                  <a:gd name="T13" fmla="*/ 22 h 52"/>
                  <a:gd name="T14" fmla="*/ 30 w 43"/>
                  <a:gd name="T15" fmla="*/ 22 h 52"/>
                  <a:gd name="T16" fmla="*/ 30 w 43"/>
                  <a:gd name="T17" fmla="*/ 20 h 52"/>
                  <a:gd name="T18" fmla="*/ 20 w 43"/>
                  <a:gd name="T19" fmla="*/ 8 h 52"/>
                  <a:gd name="T20" fmla="*/ 9 w 43"/>
                  <a:gd name="T21" fmla="*/ 10 h 52"/>
                  <a:gd name="T22" fmla="*/ 7 w 43"/>
                  <a:gd name="T23" fmla="*/ 11 h 52"/>
                  <a:gd name="T24" fmla="*/ 4 w 43"/>
                  <a:gd name="T25" fmla="*/ 7 h 52"/>
                  <a:gd name="T26" fmla="*/ 6 w 43"/>
                  <a:gd name="T27" fmla="*/ 4 h 52"/>
                  <a:gd name="T28" fmla="*/ 20 w 43"/>
                  <a:gd name="T29" fmla="*/ 0 h 52"/>
                  <a:gd name="T30" fmla="*/ 39 w 43"/>
                  <a:gd name="T31" fmla="*/ 21 h 52"/>
                  <a:gd name="T32" fmla="*/ 39 w 43"/>
                  <a:gd name="T33" fmla="*/ 39 h 52"/>
                  <a:gd name="T34" fmla="*/ 42 w 43"/>
                  <a:gd name="T35" fmla="*/ 45 h 52"/>
                  <a:gd name="T36" fmla="*/ 43 w 43"/>
                  <a:gd name="T37" fmla="*/ 48 h 52"/>
                  <a:gd name="T38" fmla="*/ 39 w 43"/>
                  <a:gd name="T39" fmla="*/ 52 h 52"/>
                  <a:gd name="T40" fmla="*/ 30 w 43"/>
                  <a:gd name="T41" fmla="*/ 29 h 52"/>
                  <a:gd name="T42" fmla="*/ 19 w 43"/>
                  <a:gd name="T43" fmla="*/ 29 h 52"/>
                  <a:gd name="T44" fmla="*/ 9 w 43"/>
                  <a:gd name="T45" fmla="*/ 37 h 52"/>
                  <a:gd name="T46" fmla="*/ 9 w 43"/>
                  <a:gd name="T47" fmla="*/ 38 h 52"/>
                  <a:gd name="T48" fmla="*/ 19 w 43"/>
                  <a:gd name="T49" fmla="*/ 45 h 52"/>
                  <a:gd name="T50" fmla="*/ 30 w 43"/>
                  <a:gd name="T51" fmla="*/ 35 h 52"/>
                  <a:gd name="T52" fmla="*/ 30 w 43"/>
                  <a:gd name="T5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52">
                    <a:moveTo>
                      <a:pt x="39" y="52"/>
                    </a:moveTo>
                    <a:cubicBezTo>
                      <a:pt x="37" y="52"/>
                      <a:pt x="35" y="51"/>
                      <a:pt x="34" y="50"/>
                    </a:cubicBezTo>
                    <a:cubicBezTo>
                      <a:pt x="33" y="49"/>
                      <a:pt x="32" y="48"/>
                      <a:pt x="32" y="47"/>
                    </a:cubicBezTo>
                    <a:cubicBezTo>
                      <a:pt x="28" y="51"/>
                      <a:pt x="22" y="52"/>
                      <a:pt x="18" y="52"/>
                    </a:cubicBezTo>
                    <a:cubicBezTo>
                      <a:pt x="5" y="52"/>
                      <a:pt x="0" y="46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8"/>
                      <a:pt x="6" y="22"/>
                      <a:pt x="19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2"/>
                      <a:pt x="28" y="8"/>
                      <a:pt x="20" y="8"/>
                    </a:cubicBezTo>
                    <a:cubicBezTo>
                      <a:pt x="15" y="8"/>
                      <a:pt x="12" y="9"/>
                      <a:pt x="9" y="10"/>
                    </a:cubicBezTo>
                    <a:cubicBezTo>
                      <a:pt x="9" y="11"/>
                      <a:pt x="8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6"/>
                      <a:pt x="4" y="5"/>
                      <a:pt x="6" y="4"/>
                    </a:cubicBezTo>
                    <a:cubicBezTo>
                      <a:pt x="9" y="1"/>
                      <a:pt x="15" y="0"/>
                      <a:pt x="20" y="0"/>
                    </a:cubicBezTo>
                    <a:cubicBezTo>
                      <a:pt x="35" y="0"/>
                      <a:pt x="39" y="7"/>
                      <a:pt x="39" y="21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43"/>
                      <a:pt x="40" y="44"/>
                      <a:pt x="42" y="45"/>
                    </a:cubicBezTo>
                    <a:cubicBezTo>
                      <a:pt x="43" y="46"/>
                      <a:pt x="43" y="47"/>
                      <a:pt x="43" y="48"/>
                    </a:cubicBezTo>
                    <a:cubicBezTo>
                      <a:pt x="43" y="51"/>
                      <a:pt x="41" y="52"/>
                      <a:pt x="39" y="52"/>
                    </a:cubicBezTo>
                    <a:close/>
                    <a:moveTo>
                      <a:pt x="30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11" y="29"/>
                      <a:pt x="9" y="33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42"/>
                      <a:pt x="11" y="45"/>
                      <a:pt x="19" y="45"/>
                    </a:cubicBezTo>
                    <a:cubicBezTo>
                      <a:pt x="26" y="45"/>
                      <a:pt x="30" y="42"/>
                      <a:pt x="30" y="35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0" name="Freeform 16"/>
              <p:cNvSpPr>
                <a:spLocks noEditPoints="1"/>
              </p:cNvSpPr>
              <p:nvPr userDrawn="1"/>
            </p:nvSpPr>
            <p:spPr bwMode="auto">
              <a:xfrm>
                <a:off x="1050" y="296"/>
                <a:ext cx="52" cy="75"/>
              </a:xfrm>
              <a:custGeom>
                <a:avLst/>
                <a:gdLst>
                  <a:gd name="T0" fmla="*/ 36 w 36"/>
                  <a:gd name="T1" fmla="*/ 47 h 51"/>
                  <a:gd name="T2" fmla="*/ 31 w 36"/>
                  <a:gd name="T3" fmla="*/ 51 h 51"/>
                  <a:gd name="T4" fmla="*/ 27 w 36"/>
                  <a:gd name="T5" fmla="*/ 47 h 51"/>
                  <a:gd name="T6" fmla="*/ 27 w 36"/>
                  <a:gd name="T7" fmla="*/ 30 h 51"/>
                  <a:gd name="T8" fmla="*/ 19 w 36"/>
                  <a:gd name="T9" fmla="*/ 30 h 51"/>
                  <a:gd name="T10" fmla="*/ 9 w 36"/>
                  <a:gd name="T11" fmla="*/ 49 h 51"/>
                  <a:gd name="T12" fmla="*/ 5 w 36"/>
                  <a:gd name="T13" fmla="*/ 51 h 51"/>
                  <a:gd name="T14" fmla="*/ 0 w 36"/>
                  <a:gd name="T15" fmla="*/ 47 h 51"/>
                  <a:gd name="T16" fmla="*/ 1 w 36"/>
                  <a:gd name="T17" fmla="*/ 44 h 51"/>
                  <a:gd name="T18" fmla="*/ 10 w 36"/>
                  <a:gd name="T19" fmla="*/ 29 h 51"/>
                  <a:gd name="T20" fmla="*/ 1 w 36"/>
                  <a:gd name="T21" fmla="*/ 16 h 51"/>
                  <a:gd name="T22" fmla="*/ 1 w 36"/>
                  <a:gd name="T23" fmla="*/ 13 h 51"/>
                  <a:gd name="T24" fmla="*/ 18 w 36"/>
                  <a:gd name="T25" fmla="*/ 0 h 51"/>
                  <a:gd name="T26" fmla="*/ 31 w 36"/>
                  <a:gd name="T27" fmla="*/ 0 h 51"/>
                  <a:gd name="T28" fmla="*/ 36 w 36"/>
                  <a:gd name="T29" fmla="*/ 4 h 51"/>
                  <a:gd name="T30" fmla="*/ 36 w 36"/>
                  <a:gd name="T31" fmla="*/ 47 h 51"/>
                  <a:gd name="T32" fmla="*/ 27 w 36"/>
                  <a:gd name="T33" fmla="*/ 23 h 51"/>
                  <a:gd name="T34" fmla="*/ 27 w 36"/>
                  <a:gd name="T35" fmla="*/ 7 h 51"/>
                  <a:gd name="T36" fmla="*/ 18 w 36"/>
                  <a:gd name="T37" fmla="*/ 7 h 51"/>
                  <a:gd name="T38" fmla="*/ 10 w 36"/>
                  <a:gd name="T39" fmla="*/ 14 h 51"/>
                  <a:gd name="T40" fmla="*/ 10 w 36"/>
                  <a:gd name="T41" fmla="*/ 17 h 51"/>
                  <a:gd name="T42" fmla="*/ 18 w 36"/>
                  <a:gd name="T43" fmla="*/ 23 h 51"/>
                  <a:gd name="T44" fmla="*/ 27 w 36"/>
                  <a:gd name="T45" fmla="*/ 2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" h="51">
                    <a:moveTo>
                      <a:pt x="36" y="47"/>
                    </a:moveTo>
                    <a:cubicBezTo>
                      <a:pt x="36" y="49"/>
                      <a:pt x="34" y="51"/>
                      <a:pt x="31" y="51"/>
                    </a:cubicBezTo>
                    <a:cubicBezTo>
                      <a:pt x="29" y="51"/>
                      <a:pt x="27" y="49"/>
                      <a:pt x="27" y="47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5" y="36"/>
                      <a:pt x="12" y="43"/>
                      <a:pt x="9" y="49"/>
                    </a:cubicBezTo>
                    <a:cubicBezTo>
                      <a:pt x="8" y="51"/>
                      <a:pt x="6" y="51"/>
                      <a:pt x="5" y="51"/>
                    </a:cubicBezTo>
                    <a:cubicBezTo>
                      <a:pt x="2" y="51"/>
                      <a:pt x="0" y="50"/>
                      <a:pt x="0" y="47"/>
                    </a:cubicBezTo>
                    <a:cubicBezTo>
                      <a:pt x="0" y="46"/>
                      <a:pt x="1" y="46"/>
                      <a:pt x="1" y="44"/>
                    </a:cubicBezTo>
                    <a:cubicBezTo>
                      <a:pt x="4" y="39"/>
                      <a:pt x="7" y="34"/>
                      <a:pt x="10" y="29"/>
                    </a:cubicBezTo>
                    <a:cubicBezTo>
                      <a:pt x="4" y="27"/>
                      <a:pt x="1" y="22"/>
                      <a:pt x="1" y="1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6"/>
                      <a:pt x="6" y="0"/>
                      <a:pt x="18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4" y="0"/>
                      <a:pt x="36" y="2"/>
                      <a:pt x="36" y="4"/>
                    </a:cubicBezTo>
                    <a:lnTo>
                      <a:pt x="36" y="47"/>
                    </a:lnTo>
                    <a:close/>
                    <a:moveTo>
                      <a:pt x="27" y="23"/>
                    </a:moveTo>
                    <a:cubicBezTo>
                      <a:pt x="27" y="7"/>
                      <a:pt x="27" y="7"/>
                      <a:pt x="2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1" y="7"/>
                      <a:pt x="10" y="11"/>
                      <a:pt x="10" y="14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0"/>
                      <a:pt x="12" y="23"/>
                      <a:pt x="18" y="23"/>
                    </a:cubicBezTo>
                    <a:lnTo>
                      <a:pt x="2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174" y="477"/>
                <a:ext cx="59" cy="77"/>
              </a:xfrm>
              <a:custGeom>
                <a:avLst/>
                <a:gdLst>
                  <a:gd name="T0" fmla="*/ 37 w 40"/>
                  <a:gd name="T1" fmla="*/ 0 h 52"/>
                  <a:gd name="T2" fmla="*/ 40 w 40"/>
                  <a:gd name="T3" fmla="*/ 4 h 52"/>
                  <a:gd name="T4" fmla="*/ 37 w 40"/>
                  <a:gd name="T5" fmla="*/ 7 h 52"/>
                  <a:gd name="T6" fmla="*/ 25 w 40"/>
                  <a:gd name="T7" fmla="*/ 7 h 52"/>
                  <a:gd name="T8" fmla="*/ 25 w 40"/>
                  <a:gd name="T9" fmla="*/ 47 h 52"/>
                  <a:gd name="T10" fmla="*/ 20 w 40"/>
                  <a:gd name="T11" fmla="*/ 52 h 52"/>
                  <a:gd name="T12" fmla="*/ 16 w 40"/>
                  <a:gd name="T13" fmla="*/ 47 h 52"/>
                  <a:gd name="T14" fmla="*/ 16 w 40"/>
                  <a:gd name="T15" fmla="*/ 7 h 52"/>
                  <a:gd name="T16" fmla="*/ 4 w 40"/>
                  <a:gd name="T17" fmla="*/ 7 h 52"/>
                  <a:gd name="T18" fmla="*/ 0 w 40"/>
                  <a:gd name="T19" fmla="*/ 4 h 52"/>
                  <a:gd name="T20" fmla="*/ 4 w 40"/>
                  <a:gd name="T21" fmla="*/ 0 h 52"/>
                  <a:gd name="T22" fmla="*/ 37 w 40"/>
                  <a:gd name="T2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52">
                    <a:moveTo>
                      <a:pt x="37" y="0"/>
                    </a:moveTo>
                    <a:cubicBezTo>
                      <a:pt x="39" y="0"/>
                      <a:pt x="40" y="2"/>
                      <a:pt x="40" y="4"/>
                    </a:cubicBezTo>
                    <a:cubicBezTo>
                      <a:pt x="40" y="6"/>
                      <a:pt x="39" y="7"/>
                      <a:pt x="37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50"/>
                      <a:pt x="22" y="52"/>
                      <a:pt x="20" y="52"/>
                    </a:cubicBezTo>
                    <a:cubicBezTo>
                      <a:pt x="18" y="52"/>
                      <a:pt x="16" y="50"/>
                      <a:pt x="16" y="4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2" name="Freeform 18"/>
              <p:cNvSpPr>
                <a:spLocks noEditPoints="1"/>
              </p:cNvSpPr>
              <p:nvPr userDrawn="1"/>
            </p:nvSpPr>
            <p:spPr bwMode="auto">
              <a:xfrm>
                <a:off x="243" y="476"/>
                <a:ext cx="57" cy="76"/>
              </a:xfrm>
              <a:custGeom>
                <a:avLst/>
                <a:gdLst>
                  <a:gd name="T0" fmla="*/ 36 w 39"/>
                  <a:gd name="T1" fmla="*/ 29 h 52"/>
                  <a:gd name="T2" fmla="*/ 8 w 39"/>
                  <a:gd name="T3" fmla="*/ 29 h 52"/>
                  <a:gd name="T4" fmla="*/ 8 w 39"/>
                  <a:gd name="T5" fmla="*/ 32 h 52"/>
                  <a:gd name="T6" fmla="*/ 20 w 39"/>
                  <a:gd name="T7" fmla="*/ 45 h 52"/>
                  <a:gd name="T8" fmla="*/ 32 w 39"/>
                  <a:gd name="T9" fmla="*/ 42 h 52"/>
                  <a:gd name="T10" fmla="*/ 37 w 39"/>
                  <a:gd name="T11" fmla="*/ 44 h 52"/>
                  <a:gd name="T12" fmla="*/ 35 w 39"/>
                  <a:gd name="T13" fmla="*/ 49 h 52"/>
                  <a:gd name="T14" fmla="*/ 19 w 39"/>
                  <a:gd name="T15" fmla="*/ 52 h 52"/>
                  <a:gd name="T16" fmla="*/ 0 w 39"/>
                  <a:gd name="T17" fmla="*/ 31 h 52"/>
                  <a:gd name="T18" fmla="*/ 0 w 39"/>
                  <a:gd name="T19" fmla="*/ 22 h 52"/>
                  <a:gd name="T20" fmla="*/ 19 w 39"/>
                  <a:gd name="T21" fmla="*/ 0 h 52"/>
                  <a:gd name="T22" fmla="*/ 39 w 39"/>
                  <a:gd name="T23" fmla="*/ 21 h 52"/>
                  <a:gd name="T24" fmla="*/ 39 w 39"/>
                  <a:gd name="T25" fmla="*/ 25 h 52"/>
                  <a:gd name="T26" fmla="*/ 36 w 39"/>
                  <a:gd name="T27" fmla="*/ 29 h 52"/>
                  <a:gd name="T28" fmla="*/ 31 w 39"/>
                  <a:gd name="T29" fmla="*/ 20 h 52"/>
                  <a:gd name="T30" fmla="*/ 20 w 39"/>
                  <a:gd name="T31" fmla="*/ 7 h 52"/>
                  <a:gd name="T32" fmla="*/ 8 w 39"/>
                  <a:gd name="T33" fmla="*/ 20 h 52"/>
                  <a:gd name="T34" fmla="*/ 8 w 39"/>
                  <a:gd name="T35" fmla="*/ 22 h 52"/>
                  <a:gd name="T36" fmla="*/ 31 w 39"/>
                  <a:gd name="T37" fmla="*/ 22 h 52"/>
                  <a:gd name="T38" fmla="*/ 31 w 39"/>
                  <a:gd name="T39" fmla="*/ 2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52">
                    <a:moveTo>
                      <a:pt x="36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40"/>
                      <a:pt x="12" y="45"/>
                      <a:pt x="20" y="45"/>
                    </a:cubicBezTo>
                    <a:cubicBezTo>
                      <a:pt x="25" y="45"/>
                      <a:pt x="29" y="44"/>
                      <a:pt x="32" y="42"/>
                    </a:cubicBezTo>
                    <a:cubicBezTo>
                      <a:pt x="34" y="41"/>
                      <a:pt x="36" y="42"/>
                      <a:pt x="37" y="44"/>
                    </a:cubicBezTo>
                    <a:cubicBezTo>
                      <a:pt x="38" y="46"/>
                      <a:pt x="37" y="48"/>
                      <a:pt x="35" y="49"/>
                    </a:cubicBezTo>
                    <a:cubicBezTo>
                      <a:pt x="31" y="51"/>
                      <a:pt x="25" y="52"/>
                      <a:pt x="19" y="52"/>
                    </a:cubicBezTo>
                    <a:cubicBezTo>
                      <a:pt x="5" y="52"/>
                      <a:pt x="0" y="42"/>
                      <a:pt x="0" y="3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5" y="0"/>
                      <a:pt x="19" y="0"/>
                    </a:cubicBezTo>
                    <a:cubicBezTo>
                      <a:pt x="34" y="0"/>
                      <a:pt x="39" y="10"/>
                      <a:pt x="39" y="21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8"/>
                      <a:pt x="38" y="29"/>
                      <a:pt x="36" y="29"/>
                    </a:cubicBezTo>
                    <a:close/>
                    <a:moveTo>
                      <a:pt x="31" y="20"/>
                    </a:moveTo>
                    <a:cubicBezTo>
                      <a:pt x="31" y="12"/>
                      <a:pt x="28" y="7"/>
                      <a:pt x="20" y="7"/>
                    </a:cubicBezTo>
                    <a:cubicBezTo>
                      <a:pt x="12" y="7"/>
                      <a:pt x="8" y="13"/>
                      <a:pt x="8" y="20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31" y="22"/>
                      <a:pt x="31" y="22"/>
                      <a:pt x="31" y="22"/>
                    </a:cubicBezTo>
                    <a:lnTo>
                      <a:pt x="31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310" y="476"/>
                <a:ext cx="59" cy="76"/>
              </a:xfrm>
              <a:custGeom>
                <a:avLst/>
                <a:gdLst>
                  <a:gd name="T0" fmla="*/ 35 w 40"/>
                  <a:gd name="T1" fmla="*/ 52 h 52"/>
                  <a:gd name="T2" fmla="*/ 32 w 40"/>
                  <a:gd name="T3" fmla="*/ 50 h 52"/>
                  <a:gd name="T4" fmla="*/ 20 w 40"/>
                  <a:gd name="T5" fmla="*/ 32 h 52"/>
                  <a:gd name="T6" fmla="*/ 8 w 40"/>
                  <a:gd name="T7" fmla="*/ 50 h 52"/>
                  <a:gd name="T8" fmla="*/ 5 w 40"/>
                  <a:gd name="T9" fmla="*/ 52 h 52"/>
                  <a:gd name="T10" fmla="*/ 0 w 40"/>
                  <a:gd name="T11" fmla="*/ 48 h 52"/>
                  <a:gd name="T12" fmla="*/ 1 w 40"/>
                  <a:gd name="T13" fmla="*/ 46 h 52"/>
                  <a:gd name="T14" fmla="*/ 15 w 40"/>
                  <a:gd name="T15" fmla="*/ 26 h 52"/>
                  <a:gd name="T16" fmla="*/ 2 w 40"/>
                  <a:gd name="T17" fmla="*/ 7 h 52"/>
                  <a:gd name="T18" fmla="*/ 2 w 40"/>
                  <a:gd name="T19" fmla="*/ 5 h 52"/>
                  <a:gd name="T20" fmla="*/ 6 w 40"/>
                  <a:gd name="T21" fmla="*/ 0 h 52"/>
                  <a:gd name="T22" fmla="*/ 10 w 40"/>
                  <a:gd name="T23" fmla="*/ 3 h 52"/>
                  <a:gd name="T24" fmla="*/ 20 w 40"/>
                  <a:gd name="T25" fmla="*/ 19 h 52"/>
                  <a:gd name="T26" fmla="*/ 31 w 40"/>
                  <a:gd name="T27" fmla="*/ 3 h 52"/>
                  <a:gd name="T28" fmla="*/ 34 w 40"/>
                  <a:gd name="T29" fmla="*/ 0 h 52"/>
                  <a:gd name="T30" fmla="*/ 39 w 40"/>
                  <a:gd name="T31" fmla="*/ 4 h 52"/>
                  <a:gd name="T32" fmla="*/ 38 w 40"/>
                  <a:gd name="T33" fmla="*/ 6 h 52"/>
                  <a:gd name="T34" fmla="*/ 26 w 40"/>
                  <a:gd name="T35" fmla="*/ 25 h 52"/>
                  <a:gd name="T36" fmla="*/ 40 w 40"/>
                  <a:gd name="T37" fmla="*/ 46 h 52"/>
                  <a:gd name="T38" fmla="*/ 40 w 40"/>
                  <a:gd name="T39" fmla="*/ 48 h 52"/>
                  <a:gd name="T40" fmla="*/ 35 w 40"/>
                  <a:gd name="T4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52">
                    <a:moveTo>
                      <a:pt x="35" y="52"/>
                    </a:moveTo>
                    <a:cubicBezTo>
                      <a:pt x="34" y="52"/>
                      <a:pt x="32" y="52"/>
                      <a:pt x="32" y="50"/>
                    </a:cubicBezTo>
                    <a:cubicBezTo>
                      <a:pt x="28" y="44"/>
                      <a:pt x="25" y="39"/>
                      <a:pt x="20" y="32"/>
                    </a:cubicBezTo>
                    <a:cubicBezTo>
                      <a:pt x="16" y="38"/>
                      <a:pt x="11" y="44"/>
                      <a:pt x="8" y="50"/>
                    </a:cubicBezTo>
                    <a:cubicBezTo>
                      <a:pt x="7" y="52"/>
                      <a:pt x="6" y="52"/>
                      <a:pt x="5" y="52"/>
                    </a:cubicBezTo>
                    <a:cubicBezTo>
                      <a:pt x="2" y="52"/>
                      <a:pt x="0" y="51"/>
                      <a:pt x="0" y="48"/>
                    </a:cubicBezTo>
                    <a:cubicBezTo>
                      <a:pt x="0" y="48"/>
                      <a:pt x="0" y="47"/>
                      <a:pt x="1" y="46"/>
                    </a:cubicBezTo>
                    <a:cubicBezTo>
                      <a:pt x="5" y="39"/>
                      <a:pt x="10" y="32"/>
                      <a:pt x="15" y="26"/>
                    </a:cubicBezTo>
                    <a:cubicBezTo>
                      <a:pt x="10" y="20"/>
                      <a:pt x="6" y="13"/>
                      <a:pt x="2" y="7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2"/>
                      <a:pt x="4" y="0"/>
                      <a:pt x="6" y="0"/>
                    </a:cubicBezTo>
                    <a:cubicBezTo>
                      <a:pt x="8" y="0"/>
                      <a:pt x="9" y="1"/>
                      <a:pt x="10" y="3"/>
                    </a:cubicBezTo>
                    <a:cubicBezTo>
                      <a:pt x="13" y="8"/>
                      <a:pt x="16" y="14"/>
                      <a:pt x="20" y="19"/>
                    </a:cubicBezTo>
                    <a:cubicBezTo>
                      <a:pt x="24" y="13"/>
                      <a:pt x="28" y="8"/>
                      <a:pt x="31" y="3"/>
                    </a:cubicBezTo>
                    <a:cubicBezTo>
                      <a:pt x="31" y="1"/>
                      <a:pt x="33" y="0"/>
                      <a:pt x="34" y="0"/>
                    </a:cubicBezTo>
                    <a:cubicBezTo>
                      <a:pt x="36" y="0"/>
                      <a:pt x="39" y="2"/>
                      <a:pt x="39" y="4"/>
                    </a:cubicBezTo>
                    <a:cubicBezTo>
                      <a:pt x="39" y="5"/>
                      <a:pt x="38" y="6"/>
                      <a:pt x="38" y="6"/>
                    </a:cubicBezTo>
                    <a:cubicBezTo>
                      <a:pt x="35" y="13"/>
                      <a:pt x="30" y="19"/>
                      <a:pt x="26" y="25"/>
                    </a:cubicBezTo>
                    <a:cubicBezTo>
                      <a:pt x="31" y="33"/>
                      <a:pt x="36" y="39"/>
                      <a:pt x="40" y="46"/>
                    </a:cubicBezTo>
                    <a:cubicBezTo>
                      <a:pt x="40" y="47"/>
                      <a:pt x="40" y="47"/>
                      <a:pt x="40" y="48"/>
                    </a:cubicBezTo>
                    <a:cubicBezTo>
                      <a:pt x="40" y="50"/>
                      <a:pt x="38" y="52"/>
                      <a:pt x="35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384" y="476"/>
                <a:ext cx="54" cy="76"/>
              </a:xfrm>
              <a:custGeom>
                <a:avLst/>
                <a:gdLst>
                  <a:gd name="T0" fmla="*/ 37 w 37"/>
                  <a:gd name="T1" fmla="*/ 48 h 52"/>
                  <a:gd name="T2" fmla="*/ 33 w 37"/>
                  <a:gd name="T3" fmla="*/ 52 h 52"/>
                  <a:gd name="T4" fmla="*/ 28 w 37"/>
                  <a:gd name="T5" fmla="*/ 48 h 52"/>
                  <a:gd name="T6" fmla="*/ 28 w 37"/>
                  <a:gd name="T7" fmla="*/ 29 h 52"/>
                  <a:gd name="T8" fmla="*/ 8 w 37"/>
                  <a:gd name="T9" fmla="*/ 29 h 52"/>
                  <a:gd name="T10" fmla="*/ 8 w 37"/>
                  <a:gd name="T11" fmla="*/ 48 h 52"/>
                  <a:gd name="T12" fmla="*/ 4 w 37"/>
                  <a:gd name="T13" fmla="*/ 52 h 52"/>
                  <a:gd name="T14" fmla="*/ 0 w 37"/>
                  <a:gd name="T15" fmla="*/ 48 h 52"/>
                  <a:gd name="T16" fmla="*/ 0 w 37"/>
                  <a:gd name="T17" fmla="*/ 5 h 52"/>
                  <a:gd name="T18" fmla="*/ 4 w 37"/>
                  <a:gd name="T19" fmla="*/ 0 h 52"/>
                  <a:gd name="T20" fmla="*/ 8 w 37"/>
                  <a:gd name="T21" fmla="*/ 5 h 52"/>
                  <a:gd name="T22" fmla="*/ 8 w 37"/>
                  <a:gd name="T23" fmla="*/ 21 h 52"/>
                  <a:gd name="T24" fmla="*/ 28 w 37"/>
                  <a:gd name="T25" fmla="*/ 21 h 52"/>
                  <a:gd name="T26" fmla="*/ 28 w 37"/>
                  <a:gd name="T27" fmla="*/ 5 h 52"/>
                  <a:gd name="T28" fmla="*/ 33 w 37"/>
                  <a:gd name="T29" fmla="*/ 0 h 52"/>
                  <a:gd name="T30" fmla="*/ 37 w 37"/>
                  <a:gd name="T31" fmla="*/ 5 h 52"/>
                  <a:gd name="T32" fmla="*/ 37 w 37"/>
                  <a:gd name="T33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52">
                    <a:moveTo>
                      <a:pt x="37" y="48"/>
                    </a:moveTo>
                    <a:cubicBezTo>
                      <a:pt x="37" y="50"/>
                      <a:pt x="35" y="52"/>
                      <a:pt x="33" y="52"/>
                    </a:cubicBezTo>
                    <a:cubicBezTo>
                      <a:pt x="30" y="52"/>
                      <a:pt x="28" y="50"/>
                      <a:pt x="28" y="48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50"/>
                      <a:pt x="7" y="52"/>
                      <a:pt x="4" y="52"/>
                    </a:cubicBezTo>
                    <a:cubicBezTo>
                      <a:pt x="2" y="52"/>
                      <a:pt x="0" y="50"/>
                      <a:pt x="0" y="4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5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2"/>
                      <a:pt x="30" y="0"/>
                      <a:pt x="33" y="0"/>
                    </a:cubicBezTo>
                    <a:cubicBezTo>
                      <a:pt x="35" y="0"/>
                      <a:pt x="37" y="2"/>
                      <a:pt x="37" y="5"/>
                    </a:cubicBezTo>
                    <a:lnTo>
                      <a:pt x="3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5" name="Freeform 21"/>
              <p:cNvSpPr>
                <a:spLocks noEditPoints="1"/>
              </p:cNvSpPr>
              <p:nvPr userDrawn="1"/>
            </p:nvSpPr>
            <p:spPr bwMode="auto">
              <a:xfrm>
                <a:off x="457" y="476"/>
                <a:ext cx="60" cy="76"/>
              </a:xfrm>
              <a:custGeom>
                <a:avLst/>
                <a:gdLst>
                  <a:gd name="T0" fmla="*/ 21 w 41"/>
                  <a:gd name="T1" fmla="*/ 52 h 52"/>
                  <a:gd name="T2" fmla="*/ 0 w 41"/>
                  <a:gd name="T3" fmla="*/ 31 h 52"/>
                  <a:gd name="T4" fmla="*/ 0 w 41"/>
                  <a:gd name="T5" fmla="*/ 21 h 52"/>
                  <a:gd name="T6" fmla="*/ 21 w 41"/>
                  <a:gd name="T7" fmla="*/ 0 h 52"/>
                  <a:gd name="T8" fmla="*/ 41 w 41"/>
                  <a:gd name="T9" fmla="*/ 21 h 52"/>
                  <a:gd name="T10" fmla="*/ 41 w 41"/>
                  <a:gd name="T11" fmla="*/ 31 h 52"/>
                  <a:gd name="T12" fmla="*/ 21 w 41"/>
                  <a:gd name="T13" fmla="*/ 52 h 52"/>
                  <a:gd name="T14" fmla="*/ 32 w 41"/>
                  <a:gd name="T15" fmla="*/ 21 h 52"/>
                  <a:gd name="T16" fmla="*/ 21 w 41"/>
                  <a:gd name="T17" fmla="*/ 8 h 52"/>
                  <a:gd name="T18" fmla="*/ 9 w 41"/>
                  <a:gd name="T19" fmla="*/ 21 h 52"/>
                  <a:gd name="T20" fmla="*/ 9 w 41"/>
                  <a:gd name="T21" fmla="*/ 31 h 52"/>
                  <a:gd name="T22" fmla="*/ 21 w 41"/>
                  <a:gd name="T23" fmla="*/ 44 h 52"/>
                  <a:gd name="T24" fmla="*/ 32 w 41"/>
                  <a:gd name="T25" fmla="*/ 31 h 52"/>
                  <a:gd name="T26" fmla="*/ 32 w 41"/>
                  <a:gd name="T27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52">
                    <a:moveTo>
                      <a:pt x="21" y="52"/>
                    </a:moveTo>
                    <a:cubicBezTo>
                      <a:pt x="6" y="52"/>
                      <a:pt x="0" y="43"/>
                      <a:pt x="0" y="3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6" y="0"/>
                      <a:pt x="21" y="0"/>
                    </a:cubicBezTo>
                    <a:cubicBezTo>
                      <a:pt x="35" y="0"/>
                      <a:pt x="41" y="10"/>
                      <a:pt x="41" y="2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43"/>
                      <a:pt x="35" y="52"/>
                      <a:pt x="21" y="52"/>
                    </a:cubicBezTo>
                    <a:close/>
                    <a:moveTo>
                      <a:pt x="32" y="21"/>
                    </a:moveTo>
                    <a:cubicBezTo>
                      <a:pt x="32" y="13"/>
                      <a:pt x="29" y="8"/>
                      <a:pt x="21" y="8"/>
                    </a:cubicBezTo>
                    <a:cubicBezTo>
                      <a:pt x="13" y="8"/>
                      <a:pt x="9" y="13"/>
                      <a:pt x="9" y="2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9"/>
                      <a:pt x="13" y="44"/>
                      <a:pt x="21" y="44"/>
                    </a:cubicBezTo>
                    <a:cubicBezTo>
                      <a:pt x="29" y="44"/>
                      <a:pt x="32" y="39"/>
                      <a:pt x="32" y="31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464" y="468"/>
                <a:ext cx="46" cy="90"/>
              </a:xfrm>
              <a:custGeom>
                <a:avLst/>
                <a:gdLst>
                  <a:gd name="T0" fmla="*/ 3 w 31"/>
                  <a:gd name="T1" fmla="*/ 61 h 61"/>
                  <a:gd name="T2" fmla="*/ 2 w 31"/>
                  <a:gd name="T3" fmla="*/ 60 h 61"/>
                  <a:gd name="T4" fmla="*/ 1 w 31"/>
                  <a:gd name="T5" fmla="*/ 57 h 61"/>
                  <a:gd name="T6" fmla="*/ 25 w 31"/>
                  <a:gd name="T7" fmla="*/ 2 h 61"/>
                  <a:gd name="T8" fmla="*/ 29 w 31"/>
                  <a:gd name="T9" fmla="*/ 1 h 61"/>
                  <a:gd name="T10" fmla="*/ 30 w 31"/>
                  <a:gd name="T11" fmla="*/ 4 h 61"/>
                  <a:gd name="T12" fmla="*/ 6 w 31"/>
                  <a:gd name="T13" fmla="*/ 59 h 61"/>
                  <a:gd name="T14" fmla="*/ 3 w 31"/>
                  <a:gd name="T1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61">
                    <a:moveTo>
                      <a:pt x="3" y="61"/>
                    </a:moveTo>
                    <a:cubicBezTo>
                      <a:pt x="3" y="61"/>
                      <a:pt x="2" y="61"/>
                      <a:pt x="2" y="60"/>
                    </a:cubicBezTo>
                    <a:cubicBezTo>
                      <a:pt x="1" y="60"/>
                      <a:pt x="0" y="58"/>
                      <a:pt x="1" y="57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1"/>
                      <a:pt x="27" y="0"/>
                      <a:pt x="29" y="1"/>
                    </a:cubicBezTo>
                    <a:cubicBezTo>
                      <a:pt x="30" y="1"/>
                      <a:pt x="31" y="3"/>
                      <a:pt x="30" y="4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5" y="60"/>
                      <a:pt x="4" y="61"/>
                      <a:pt x="3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529" y="477"/>
                <a:ext cx="64" cy="77"/>
              </a:xfrm>
              <a:custGeom>
                <a:avLst/>
                <a:gdLst>
                  <a:gd name="T0" fmla="*/ 39 w 44"/>
                  <a:gd name="T1" fmla="*/ 0 h 52"/>
                  <a:gd name="T2" fmla="*/ 44 w 44"/>
                  <a:gd name="T3" fmla="*/ 4 h 52"/>
                  <a:gd name="T4" fmla="*/ 44 w 44"/>
                  <a:gd name="T5" fmla="*/ 47 h 52"/>
                  <a:gd name="T6" fmla="*/ 39 w 44"/>
                  <a:gd name="T7" fmla="*/ 52 h 52"/>
                  <a:gd name="T8" fmla="*/ 35 w 44"/>
                  <a:gd name="T9" fmla="*/ 47 h 52"/>
                  <a:gd name="T10" fmla="*/ 35 w 44"/>
                  <a:gd name="T11" fmla="*/ 8 h 52"/>
                  <a:gd name="T12" fmla="*/ 16 w 44"/>
                  <a:gd name="T13" fmla="*/ 8 h 52"/>
                  <a:gd name="T14" fmla="*/ 16 w 44"/>
                  <a:gd name="T15" fmla="*/ 17 h 52"/>
                  <a:gd name="T16" fmla="*/ 11 w 44"/>
                  <a:gd name="T17" fmla="*/ 45 h 52"/>
                  <a:gd name="T18" fmla="*/ 4 w 44"/>
                  <a:gd name="T19" fmla="*/ 51 h 52"/>
                  <a:gd name="T20" fmla="*/ 0 w 44"/>
                  <a:gd name="T21" fmla="*/ 47 h 52"/>
                  <a:gd name="T22" fmla="*/ 4 w 44"/>
                  <a:gd name="T23" fmla="*/ 38 h 52"/>
                  <a:gd name="T24" fmla="*/ 7 w 44"/>
                  <a:gd name="T25" fmla="*/ 16 h 52"/>
                  <a:gd name="T26" fmla="*/ 7 w 44"/>
                  <a:gd name="T27" fmla="*/ 4 h 52"/>
                  <a:gd name="T28" fmla="*/ 11 w 44"/>
                  <a:gd name="T29" fmla="*/ 0 h 52"/>
                  <a:gd name="T30" fmla="*/ 39 w 44"/>
                  <a:gd name="T3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52">
                    <a:moveTo>
                      <a:pt x="39" y="0"/>
                    </a:moveTo>
                    <a:cubicBezTo>
                      <a:pt x="42" y="0"/>
                      <a:pt x="44" y="2"/>
                      <a:pt x="44" y="4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50"/>
                      <a:pt x="42" y="52"/>
                      <a:pt x="39" y="52"/>
                    </a:cubicBezTo>
                    <a:cubicBezTo>
                      <a:pt x="36" y="52"/>
                      <a:pt x="35" y="50"/>
                      <a:pt x="35" y="47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7"/>
                      <a:pt x="15" y="38"/>
                      <a:pt x="11" y="45"/>
                    </a:cubicBezTo>
                    <a:cubicBezTo>
                      <a:pt x="9" y="50"/>
                      <a:pt x="7" y="51"/>
                      <a:pt x="4" y="51"/>
                    </a:cubicBezTo>
                    <a:cubicBezTo>
                      <a:pt x="2" y="51"/>
                      <a:pt x="0" y="50"/>
                      <a:pt x="0" y="47"/>
                    </a:cubicBezTo>
                    <a:cubicBezTo>
                      <a:pt x="0" y="44"/>
                      <a:pt x="3" y="43"/>
                      <a:pt x="4" y="38"/>
                    </a:cubicBezTo>
                    <a:cubicBezTo>
                      <a:pt x="7" y="32"/>
                      <a:pt x="7" y="25"/>
                      <a:pt x="7" y="16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9" y="0"/>
                      <a:pt x="11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8" name="Freeform 24"/>
              <p:cNvSpPr>
                <a:spLocks noEditPoints="1"/>
              </p:cNvSpPr>
              <p:nvPr userDrawn="1"/>
            </p:nvSpPr>
            <p:spPr bwMode="auto">
              <a:xfrm>
                <a:off x="613" y="476"/>
                <a:ext cx="58" cy="76"/>
              </a:xfrm>
              <a:custGeom>
                <a:avLst/>
                <a:gdLst>
                  <a:gd name="T0" fmla="*/ 20 w 40"/>
                  <a:gd name="T1" fmla="*/ 52 h 52"/>
                  <a:gd name="T2" fmla="*/ 0 w 40"/>
                  <a:gd name="T3" fmla="*/ 31 h 52"/>
                  <a:gd name="T4" fmla="*/ 0 w 40"/>
                  <a:gd name="T5" fmla="*/ 21 h 52"/>
                  <a:gd name="T6" fmla="*/ 20 w 40"/>
                  <a:gd name="T7" fmla="*/ 0 h 52"/>
                  <a:gd name="T8" fmla="*/ 40 w 40"/>
                  <a:gd name="T9" fmla="*/ 21 h 52"/>
                  <a:gd name="T10" fmla="*/ 40 w 40"/>
                  <a:gd name="T11" fmla="*/ 31 h 52"/>
                  <a:gd name="T12" fmla="*/ 20 w 40"/>
                  <a:gd name="T13" fmla="*/ 52 h 52"/>
                  <a:gd name="T14" fmla="*/ 31 w 40"/>
                  <a:gd name="T15" fmla="*/ 21 h 52"/>
                  <a:gd name="T16" fmla="*/ 20 w 40"/>
                  <a:gd name="T17" fmla="*/ 8 h 52"/>
                  <a:gd name="T18" fmla="*/ 8 w 40"/>
                  <a:gd name="T19" fmla="*/ 21 h 52"/>
                  <a:gd name="T20" fmla="*/ 8 w 40"/>
                  <a:gd name="T21" fmla="*/ 31 h 52"/>
                  <a:gd name="T22" fmla="*/ 20 w 40"/>
                  <a:gd name="T23" fmla="*/ 44 h 52"/>
                  <a:gd name="T24" fmla="*/ 31 w 40"/>
                  <a:gd name="T25" fmla="*/ 31 h 52"/>
                  <a:gd name="T26" fmla="*/ 31 w 40"/>
                  <a:gd name="T27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52">
                    <a:moveTo>
                      <a:pt x="20" y="52"/>
                    </a:moveTo>
                    <a:cubicBezTo>
                      <a:pt x="6" y="52"/>
                      <a:pt x="0" y="43"/>
                      <a:pt x="0" y="3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6" y="0"/>
                      <a:pt x="20" y="0"/>
                    </a:cubicBezTo>
                    <a:cubicBezTo>
                      <a:pt x="34" y="0"/>
                      <a:pt x="40" y="10"/>
                      <a:pt x="40" y="21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43"/>
                      <a:pt x="34" y="52"/>
                      <a:pt x="20" y="52"/>
                    </a:cubicBezTo>
                    <a:close/>
                    <a:moveTo>
                      <a:pt x="31" y="21"/>
                    </a:moveTo>
                    <a:cubicBezTo>
                      <a:pt x="31" y="13"/>
                      <a:pt x="28" y="8"/>
                      <a:pt x="20" y="8"/>
                    </a:cubicBezTo>
                    <a:cubicBezTo>
                      <a:pt x="12" y="8"/>
                      <a:pt x="8" y="13"/>
                      <a:pt x="8" y="2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9"/>
                      <a:pt x="12" y="44"/>
                      <a:pt x="20" y="44"/>
                    </a:cubicBezTo>
                    <a:cubicBezTo>
                      <a:pt x="28" y="44"/>
                      <a:pt x="31" y="39"/>
                      <a:pt x="31" y="31"/>
                    </a:cubicBezTo>
                    <a:lnTo>
                      <a:pt x="3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690" y="477"/>
                <a:ext cx="50" cy="75"/>
              </a:xfrm>
              <a:custGeom>
                <a:avLst/>
                <a:gdLst>
                  <a:gd name="T0" fmla="*/ 30 w 34"/>
                  <a:gd name="T1" fmla="*/ 8 h 51"/>
                  <a:gd name="T2" fmla="*/ 9 w 34"/>
                  <a:gd name="T3" fmla="*/ 8 h 51"/>
                  <a:gd name="T4" fmla="*/ 9 w 34"/>
                  <a:gd name="T5" fmla="*/ 47 h 51"/>
                  <a:gd name="T6" fmla="*/ 4 w 34"/>
                  <a:gd name="T7" fmla="*/ 51 h 51"/>
                  <a:gd name="T8" fmla="*/ 0 w 34"/>
                  <a:gd name="T9" fmla="*/ 47 h 51"/>
                  <a:gd name="T10" fmla="*/ 0 w 34"/>
                  <a:gd name="T11" fmla="*/ 4 h 51"/>
                  <a:gd name="T12" fmla="*/ 4 w 34"/>
                  <a:gd name="T13" fmla="*/ 0 h 51"/>
                  <a:gd name="T14" fmla="*/ 30 w 34"/>
                  <a:gd name="T15" fmla="*/ 0 h 51"/>
                  <a:gd name="T16" fmla="*/ 34 w 34"/>
                  <a:gd name="T17" fmla="*/ 4 h 51"/>
                  <a:gd name="T18" fmla="*/ 30 w 34"/>
                  <a:gd name="T19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51">
                    <a:moveTo>
                      <a:pt x="30" y="8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9"/>
                      <a:pt x="7" y="51"/>
                      <a:pt x="4" y="51"/>
                    </a:cubicBezTo>
                    <a:cubicBezTo>
                      <a:pt x="2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2" y="0"/>
                      <a:pt x="34" y="2"/>
                      <a:pt x="34" y="4"/>
                    </a:cubicBezTo>
                    <a:cubicBezTo>
                      <a:pt x="34" y="6"/>
                      <a:pt x="32" y="8"/>
                      <a:pt x="3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752" y="477"/>
                <a:ext cx="60" cy="75"/>
              </a:xfrm>
              <a:custGeom>
                <a:avLst/>
                <a:gdLst>
                  <a:gd name="T0" fmla="*/ 9 w 41"/>
                  <a:gd name="T1" fmla="*/ 47 h 51"/>
                  <a:gd name="T2" fmla="*/ 5 w 41"/>
                  <a:gd name="T3" fmla="*/ 51 h 51"/>
                  <a:gd name="T4" fmla="*/ 0 w 41"/>
                  <a:gd name="T5" fmla="*/ 47 h 51"/>
                  <a:gd name="T6" fmla="*/ 0 w 41"/>
                  <a:gd name="T7" fmla="*/ 4 h 51"/>
                  <a:gd name="T8" fmla="*/ 5 w 41"/>
                  <a:gd name="T9" fmla="*/ 0 h 51"/>
                  <a:gd name="T10" fmla="*/ 9 w 41"/>
                  <a:gd name="T11" fmla="*/ 4 h 51"/>
                  <a:gd name="T12" fmla="*/ 9 w 41"/>
                  <a:gd name="T13" fmla="*/ 32 h 51"/>
                  <a:gd name="T14" fmla="*/ 32 w 41"/>
                  <a:gd name="T15" fmla="*/ 7 h 51"/>
                  <a:gd name="T16" fmla="*/ 32 w 41"/>
                  <a:gd name="T17" fmla="*/ 4 h 51"/>
                  <a:gd name="T18" fmla="*/ 37 w 41"/>
                  <a:gd name="T19" fmla="*/ 0 h 51"/>
                  <a:gd name="T20" fmla="*/ 41 w 41"/>
                  <a:gd name="T21" fmla="*/ 4 h 51"/>
                  <a:gd name="T22" fmla="*/ 41 w 41"/>
                  <a:gd name="T23" fmla="*/ 47 h 51"/>
                  <a:gd name="T24" fmla="*/ 36 w 41"/>
                  <a:gd name="T25" fmla="*/ 51 h 51"/>
                  <a:gd name="T26" fmla="*/ 32 w 41"/>
                  <a:gd name="T27" fmla="*/ 47 h 51"/>
                  <a:gd name="T28" fmla="*/ 32 w 41"/>
                  <a:gd name="T29" fmla="*/ 18 h 51"/>
                  <a:gd name="T30" fmla="*/ 9 w 41"/>
                  <a:gd name="T31" fmla="*/ 44 h 51"/>
                  <a:gd name="T32" fmla="*/ 9 w 41"/>
                  <a:gd name="T33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1">
                    <a:moveTo>
                      <a:pt x="9" y="47"/>
                    </a:moveTo>
                    <a:cubicBezTo>
                      <a:pt x="9" y="49"/>
                      <a:pt x="7" y="51"/>
                      <a:pt x="5" y="51"/>
                    </a:cubicBezTo>
                    <a:cubicBezTo>
                      <a:pt x="2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1"/>
                      <a:pt x="34" y="0"/>
                      <a:pt x="37" y="0"/>
                    </a:cubicBezTo>
                    <a:cubicBezTo>
                      <a:pt x="39" y="0"/>
                      <a:pt x="41" y="1"/>
                      <a:pt x="41" y="4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9"/>
                      <a:pt x="39" y="51"/>
                      <a:pt x="36" y="51"/>
                    </a:cubicBezTo>
                    <a:cubicBezTo>
                      <a:pt x="34" y="51"/>
                      <a:pt x="32" y="49"/>
                      <a:pt x="32" y="47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9" y="44"/>
                      <a:pt x="9" y="44"/>
                      <a:pt x="9" y="44"/>
                    </a:cubicBezTo>
                    <a:lnTo>
                      <a:pt x="9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832" y="477"/>
                <a:ext cx="55" cy="75"/>
              </a:xfrm>
              <a:custGeom>
                <a:avLst/>
                <a:gdLst>
                  <a:gd name="T0" fmla="*/ 37 w 37"/>
                  <a:gd name="T1" fmla="*/ 47 h 51"/>
                  <a:gd name="T2" fmla="*/ 33 w 37"/>
                  <a:gd name="T3" fmla="*/ 51 h 51"/>
                  <a:gd name="T4" fmla="*/ 29 w 37"/>
                  <a:gd name="T5" fmla="*/ 47 h 51"/>
                  <a:gd name="T6" fmla="*/ 29 w 37"/>
                  <a:gd name="T7" fmla="*/ 31 h 51"/>
                  <a:gd name="T8" fmla="*/ 17 w 37"/>
                  <a:gd name="T9" fmla="*/ 33 h 51"/>
                  <a:gd name="T10" fmla="*/ 0 w 37"/>
                  <a:gd name="T11" fmla="*/ 17 h 51"/>
                  <a:gd name="T12" fmla="*/ 0 w 37"/>
                  <a:gd name="T13" fmla="*/ 4 h 51"/>
                  <a:gd name="T14" fmla="*/ 5 w 37"/>
                  <a:gd name="T15" fmla="*/ 0 h 51"/>
                  <a:gd name="T16" fmla="*/ 9 w 37"/>
                  <a:gd name="T17" fmla="*/ 4 h 51"/>
                  <a:gd name="T18" fmla="*/ 9 w 37"/>
                  <a:gd name="T19" fmla="*/ 16 h 51"/>
                  <a:gd name="T20" fmla="*/ 19 w 37"/>
                  <a:gd name="T21" fmla="*/ 25 h 51"/>
                  <a:gd name="T22" fmla="*/ 29 w 37"/>
                  <a:gd name="T23" fmla="*/ 23 h 51"/>
                  <a:gd name="T24" fmla="*/ 29 w 37"/>
                  <a:gd name="T25" fmla="*/ 4 h 51"/>
                  <a:gd name="T26" fmla="*/ 33 w 37"/>
                  <a:gd name="T27" fmla="*/ 0 h 51"/>
                  <a:gd name="T28" fmla="*/ 37 w 37"/>
                  <a:gd name="T29" fmla="*/ 4 h 51"/>
                  <a:gd name="T30" fmla="*/ 37 w 37"/>
                  <a:gd name="T31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" h="51">
                    <a:moveTo>
                      <a:pt x="37" y="47"/>
                    </a:moveTo>
                    <a:cubicBezTo>
                      <a:pt x="37" y="49"/>
                      <a:pt x="35" y="51"/>
                      <a:pt x="33" y="51"/>
                    </a:cubicBezTo>
                    <a:cubicBezTo>
                      <a:pt x="31" y="51"/>
                      <a:pt x="29" y="49"/>
                      <a:pt x="29" y="47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5" y="32"/>
                      <a:pt x="21" y="33"/>
                      <a:pt x="17" y="33"/>
                    </a:cubicBezTo>
                    <a:cubicBezTo>
                      <a:pt x="6" y="33"/>
                      <a:pt x="0" y="28"/>
                      <a:pt x="0" y="1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23"/>
                      <a:pt x="13" y="25"/>
                      <a:pt x="19" y="25"/>
                    </a:cubicBezTo>
                    <a:cubicBezTo>
                      <a:pt x="22" y="25"/>
                      <a:pt x="25" y="24"/>
                      <a:pt x="29" y="23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1"/>
                      <a:pt x="31" y="0"/>
                      <a:pt x="33" y="0"/>
                    </a:cubicBezTo>
                    <a:cubicBezTo>
                      <a:pt x="35" y="0"/>
                      <a:pt x="37" y="1"/>
                      <a:pt x="37" y="4"/>
                    </a:cubicBezTo>
                    <a:lnTo>
                      <a:pt x="37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2" name="Freeform 28"/>
              <p:cNvSpPr>
                <a:spLocks noEditPoints="1"/>
              </p:cNvSpPr>
              <p:nvPr userDrawn="1"/>
            </p:nvSpPr>
            <p:spPr bwMode="auto">
              <a:xfrm>
                <a:off x="907" y="476"/>
                <a:ext cx="57" cy="76"/>
              </a:xfrm>
              <a:custGeom>
                <a:avLst/>
                <a:gdLst>
                  <a:gd name="T0" fmla="*/ 36 w 39"/>
                  <a:gd name="T1" fmla="*/ 29 h 52"/>
                  <a:gd name="T2" fmla="*/ 8 w 39"/>
                  <a:gd name="T3" fmla="*/ 29 h 52"/>
                  <a:gd name="T4" fmla="*/ 8 w 39"/>
                  <a:gd name="T5" fmla="*/ 32 h 52"/>
                  <a:gd name="T6" fmla="*/ 20 w 39"/>
                  <a:gd name="T7" fmla="*/ 45 h 52"/>
                  <a:gd name="T8" fmla="*/ 32 w 39"/>
                  <a:gd name="T9" fmla="*/ 42 h 52"/>
                  <a:gd name="T10" fmla="*/ 37 w 39"/>
                  <a:gd name="T11" fmla="*/ 44 h 52"/>
                  <a:gd name="T12" fmla="*/ 35 w 39"/>
                  <a:gd name="T13" fmla="*/ 49 h 52"/>
                  <a:gd name="T14" fmla="*/ 19 w 39"/>
                  <a:gd name="T15" fmla="*/ 52 h 52"/>
                  <a:gd name="T16" fmla="*/ 0 w 39"/>
                  <a:gd name="T17" fmla="*/ 31 h 52"/>
                  <a:gd name="T18" fmla="*/ 0 w 39"/>
                  <a:gd name="T19" fmla="*/ 22 h 52"/>
                  <a:gd name="T20" fmla="*/ 19 w 39"/>
                  <a:gd name="T21" fmla="*/ 0 h 52"/>
                  <a:gd name="T22" fmla="*/ 39 w 39"/>
                  <a:gd name="T23" fmla="*/ 21 h 52"/>
                  <a:gd name="T24" fmla="*/ 39 w 39"/>
                  <a:gd name="T25" fmla="*/ 25 h 52"/>
                  <a:gd name="T26" fmla="*/ 36 w 39"/>
                  <a:gd name="T27" fmla="*/ 29 h 52"/>
                  <a:gd name="T28" fmla="*/ 30 w 39"/>
                  <a:gd name="T29" fmla="*/ 20 h 52"/>
                  <a:gd name="T30" fmla="*/ 19 w 39"/>
                  <a:gd name="T31" fmla="*/ 7 h 52"/>
                  <a:gd name="T32" fmla="*/ 8 w 39"/>
                  <a:gd name="T33" fmla="*/ 20 h 52"/>
                  <a:gd name="T34" fmla="*/ 8 w 39"/>
                  <a:gd name="T35" fmla="*/ 22 h 52"/>
                  <a:gd name="T36" fmla="*/ 30 w 39"/>
                  <a:gd name="T37" fmla="*/ 22 h 52"/>
                  <a:gd name="T38" fmla="*/ 30 w 39"/>
                  <a:gd name="T39" fmla="*/ 2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52">
                    <a:moveTo>
                      <a:pt x="36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40"/>
                      <a:pt x="12" y="45"/>
                      <a:pt x="20" y="45"/>
                    </a:cubicBezTo>
                    <a:cubicBezTo>
                      <a:pt x="25" y="45"/>
                      <a:pt x="29" y="44"/>
                      <a:pt x="32" y="42"/>
                    </a:cubicBezTo>
                    <a:cubicBezTo>
                      <a:pt x="34" y="41"/>
                      <a:pt x="36" y="42"/>
                      <a:pt x="37" y="44"/>
                    </a:cubicBezTo>
                    <a:cubicBezTo>
                      <a:pt x="38" y="46"/>
                      <a:pt x="37" y="48"/>
                      <a:pt x="35" y="49"/>
                    </a:cubicBezTo>
                    <a:cubicBezTo>
                      <a:pt x="30" y="51"/>
                      <a:pt x="25" y="52"/>
                      <a:pt x="19" y="52"/>
                    </a:cubicBezTo>
                    <a:cubicBezTo>
                      <a:pt x="5" y="52"/>
                      <a:pt x="0" y="42"/>
                      <a:pt x="0" y="3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5" y="0"/>
                      <a:pt x="19" y="0"/>
                    </a:cubicBezTo>
                    <a:cubicBezTo>
                      <a:pt x="34" y="0"/>
                      <a:pt x="39" y="10"/>
                      <a:pt x="39" y="21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8"/>
                      <a:pt x="38" y="29"/>
                      <a:pt x="36" y="29"/>
                    </a:cubicBezTo>
                    <a:close/>
                    <a:moveTo>
                      <a:pt x="30" y="20"/>
                    </a:moveTo>
                    <a:cubicBezTo>
                      <a:pt x="30" y="12"/>
                      <a:pt x="28" y="7"/>
                      <a:pt x="19" y="7"/>
                    </a:cubicBezTo>
                    <a:cubicBezTo>
                      <a:pt x="12" y="7"/>
                      <a:pt x="8" y="13"/>
                      <a:pt x="8" y="20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30" y="22"/>
                      <a:pt x="30" y="22"/>
                      <a:pt x="30" y="22"/>
                    </a:cubicBezTo>
                    <a:lnTo>
                      <a:pt x="30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3" name="Freeform 29"/>
              <p:cNvSpPr>
                <a:spLocks/>
              </p:cNvSpPr>
              <p:nvPr userDrawn="1"/>
            </p:nvSpPr>
            <p:spPr bwMode="auto">
              <a:xfrm>
                <a:off x="981" y="476"/>
                <a:ext cx="51" cy="76"/>
              </a:xfrm>
              <a:custGeom>
                <a:avLst/>
                <a:gdLst>
                  <a:gd name="T0" fmla="*/ 29 w 35"/>
                  <a:gd name="T1" fmla="*/ 10 h 52"/>
                  <a:gd name="T2" fmla="*/ 20 w 35"/>
                  <a:gd name="T3" fmla="*/ 8 h 52"/>
                  <a:gd name="T4" fmla="*/ 9 w 35"/>
                  <a:gd name="T5" fmla="*/ 22 h 52"/>
                  <a:gd name="T6" fmla="*/ 9 w 35"/>
                  <a:gd name="T7" fmla="*/ 30 h 52"/>
                  <a:gd name="T8" fmla="*/ 20 w 35"/>
                  <a:gd name="T9" fmla="*/ 45 h 52"/>
                  <a:gd name="T10" fmla="*/ 29 w 35"/>
                  <a:gd name="T11" fmla="*/ 43 h 52"/>
                  <a:gd name="T12" fmla="*/ 34 w 35"/>
                  <a:gd name="T13" fmla="*/ 44 h 52"/>
                  <a:gd name="T14" fmla="*/ 32 w 35"/>
                  <a:gd name="T15" fmla="*/ 49 h 52"/>
                  <a:gd name="T16" fmla="*/ 20 w 35"/>
                  <a:gd name="T17" fmla="*/ 52 h 52"/>
                  <a:gd name="T18" fmla="*/ 0 w 35"/>
                  <a:gd name="T19" fmla="*/ 30 h 52"/>
                  <a:gd name="T20" fmla="*/ 0 w 35"/>
                  <a:gd name="T21" fmla="*/ 23 h 52"/>
                  <a:gd name="T22" fmla="*/ 20 w 35"/>
                  <a:gd name="T23" fmla="*/ 0 h 52"/>
                  <a:gd name="T24" fmla="*/ 32 w 35"/>
                  <a:gd name="T25" fmla="*/ 3 h 52"/>
                  <a:gd name="T26" fmla="*/ 34 w 35"/>
                  <a:gd name="T27" fmla="*/ 8 h 52"/>
                  <a:gd name="T28" fmla="*/ 29 w 35"/>
                  <a:gd name="T2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52">
                    <a:moveTo>
                      <a:pt x="29" y="10"/>
                    </a:moveTo>
                    <a:cubicBezTo>
                      <a:pt x="26" y="8"/>
                      <a:pt x="24" y="8"/>
                      <a:pt x="20" y="8"/>
                    </a:cubicBezTo>
                    <a:cubicBezTo>
                      <a:pt x="13" y="8"/>
                      <a:pt x="9" y="14"/>
                      <a:pt x="9" y="22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9"/>
                      <a:pt x="12" y="45"/>
                      <a:pt x="20" y="45"/>
                    </a:cubicBezTo>
                    <a:cubicBezTo>
                      <a:pt x="23" y="45"/>
                      <a:pt x="26" y="44"/>
                      <a:pt x="29" y="43"/>
                    </a:cubicBezTo>
                    <a:cubicBezTo>
                      <a:pt x="31" y="42"/>
                      <a:pt x="33" y="43"/>
                      <a:pt x="34" y="44"/>
                    </a:cubicBezTo>
                    <a:cubicBezTo>
                      <a:pt x="35" y="46"/>
                      <a:pt x="34" y="48"/>
                      <a:pt x="32" y="49"/>
                    </a:cubicBezTo>
                    <a:cubicBezTo>
                      <a:pt x="28" y="51"/>
                      <a:pt x="24" y="52"/>
                      <a:pt x="20" y="52"/>
                    </a:cubicBezTo>
                    <a:cubicBezTo>
                      <a:pt x="6" y="52"/>
                      <a:pt x="0" y="43"/>
                      <a:pt x="0" y="3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1"/>
                      <a:pt x="6" y="0"/>
                      <a:pt x="20" y="0"/>
                    </a:cubicBezTo>
                    <a:cubicBezTo>
                      <a:pt x="24" y="0"/>
                      <a:pt x="29" y="1"/>
                      <a:pt x="32" y="3"/>
                    </a:cubicBezTo>
                    <a:cubicBezTo>
                      <a:pt x="34" y="4"/>
                      <a:pt x="35" y="6"/>
                      <a:pt x="34" y="8"/>
                    </a:cubicBezTo>
                    <a:cubicBezTo>
                      <a:pt x="33" y="10"/>
                      <a:pt x="31" y="11"/>
                      <a:pt x="2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4" name="Freeform 30"/>
              <p:cNvSpPr>
                <a:spLocks/>
              </p:cNvSpPr>
              <p:nvPr userDrawn="1"/>
            </p:nvSpPr>
            <p:spPr bwMode="auto">
              <a:xfrm>
                <a:off x="1047" y="476"/>
                <a:ext cx="52" cy="76"/>
              </a:xfrm>
              <a:custGeom>
                <a:avLst/>
                <a:gdLst>
                  <a:gd name="T0" fmla="*/ 8 w 36"/>
                  <a:gd name="T1" fmla="*/ 22 h 52"/>
                  <a:gd name="T2" fmla="*/ 14 w 36"/>
                  <a:gd name="T3" fmla="*/ 22 h 52"/>
                  <a:gd name="T4" fmla="*/ 28 w 36"/>
                  <a:gd name="T5" fmla="*/ 3 h 52"/>
                  <a:gd name="T6" fmla="*/ 32 w 36"/>
                  <a:gd name="T7" fmla="*/ 0 h 52"/>
                  <a:gd name="T8" fmla="*/ 36 w 36"/>
                  <a:gd name="T9" fmla="*/ 5 h 52"/>
                  <a:gd name="T10" fmla="*/ 35 w 36"/>
                  <a:gd name="T11" fmla="*/ 7 h 52"/>
                  <a:gd name="T12" fmla="*/ 21 w 36"/>
                  <a:gd name="T13" fmla="*/ 26 h 52"/>
                  <a:gd name="T14" fmla="*/ 36 w 36"/>
                  <a:gd name="T15" fmla="*/ 46 h 52"/>
                  <a:gd name="T16" fmla="*/ 36 w 36"/>
                  <a:gd name="T17" fmla="*/ 48 h 52"/>
                  <a:gd name="T18" fmla="*/ 32 w 36"/>
                  <a:gd name="T19" fmla="*/ 52 h 52"/>
                  <a:gd name="T20" fmla="*/ 28 w 36"/>
                  <a:gd name="T21" fmla="*/ 50 h 52"/>
                  <a:gd name="T22" fmla="*/ 14 w 36"/>
                  <a:gd name="T23" fmla="*/ 30 h 52"/>
                  <a:gd name="T24" fmla="*/ 8 w 36"/>
                  <a:gd name="T25" fmla="*/ 30 h 52"/>
                  <a:gd name="T26" fmla="*/ 8 w 36"/>
                  <a:gd name="T27" fmla="*/ 48 h 52"/>
                  <a:gd name="T28" fmla="*/ 4 w 36"/>
                  <a:gd name="T29" fmla="*/ 52 h 52"/>
                  <a:gd name="T30" fmla="*/ 0 w 36"/>
                  <a:gd name="T31" fmla="*/ 48 h 52"/>
                  <a:gd name="T32" fmla="*/ 0 w 36"/>
                  <a:gd name="T33" fmla="*/ 5 h 52"/>
                  <a:gd name="T34" fmla="*/ 4 w 36"/>
                  <a:gd name="T35" fmla="*/ 1 h 52"/>
                  <a:gd name="T36" fmla="*/ 8 w 36"/>
                  <a:gd name="T37" fmla="*/ 5 h 52"/>
                  <a:gd name="T38" fmla="*/ 8 w 36"/>
                  <a:gd name="T39" fmla="*/ 2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" h="52">
                    <a:moveTo>
                      <a:pt x="8" y="22"/>
                    </a:moveTo>
                    <a:cubicBezTo>
                      <a:pt x="14" y="22"/>
                      <a:pt x="14" y="22"/>
                      <a:pt x="14" y="22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1"/>
                      <a:pt x="30" y="0"/>
                      <a:pt x="32" y="0"/>
                    </a:cubicBezTo>
                    <a:cubicBezTo>
                      <a:pt x="35" y="0"/>
                      <a:pt x="36" y="3"/>
                      <a:pt x="36" y="5"/>
                    </a:cubicBezTo>
                    <a:cubicBezTo>
                      <a:pt x="36" y="6"/>
                      <a:pt x="36" y="7"/>
                      <a:pt x="35" y="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6" y="33"/>
                      <a:pt x="31" y="39"/>
                      <a:pt x="36" y="46"/>
                    </a:cubicBezTo>
                    <a:cubicBezTo>
                      <a:pt x="36" y="46"/>
                      <a:pt x="36" y="47"/>
                      <a:pt x="36" y="48"/>
                    </a:cubicBezTo>
                    <a:cubicBezTo>
                      <a:pt x="36" y="50"/>
                      <a:pt x="35" y="52"/>
                      <a:pt x="32" y="52"/>
                    </a:cubicBezTo>
                    <a:cubicBezTo>
                      <a:pt x="30" y="52"/>
                      <a:pt x="29" y="51"/>
                      <a:pt x="28" y="50"/>
                    </a:cubicBezTo>
                    <a:cubicBezTo>
                      <a:pt x="23" y="43"/>
                      <a:pt x="19" y="37"/>
                      <a:pt x="14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50"/>
                      <a:pt x="6" y="52"/>
                      <a:pt x="4" y="52"/>
                    </a:cubicBezTo>
                    <a:cubicBezTo>
                      <a:pt x="2" y="52"/>
                      <a:pt x="0" y="50"/>
                      <a:pt x="0" y="4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1"/>
                      <a:pt x="4" y="1"/>
                    </a:cubicBezTo>
                    <a:cubicBezTo>
                      <a:pt x="6" y="1"/>
                      <a:pt x="8" y="2"/>
                      <a:pt x="8" y="5"/>
                    </a:cubicBezTo>
                    <a:lnTo>
                      <a:pt x="8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5" name="Freeform 31"/>
              <p:cNvSpPr>
                <a:spLocks noEditPoints="1"/>
              </p:cNvSpPr>
              <p:nvPr userDrawn="1"/>
            </p:nvSpPr>
            <p:spPr bwMode="auto">
              <a:xfrm>
                <a:off x="1108" y="476"/>
                <a:ext cx="63" cy="76"/>
              </a:xfrm>
              <a:custGeom>
                <a:avLst/>
                <a:gdLst>
                  <a:gd name="T0" fmla="*/ 39 w 43"/>
                  <a:gd name="T1" fmla="*/ 52 h 52"/>
                  <a:gd name="T2" fmla="*/ 34 w 43"/>
                  <a:gd name="T3" fmla="*/ 50 h 52"/>
                  <a:gd name="T4" fmla="*/ 32 w 43"/>
                  <a:gd name="T5" fmla="*/ 47 h 52"/>
                  <a:gd name="T6" fmla="*/ 18 w 43"/>
                  <a:gd name="T7" fmla="*/ 52 h 52"/>
                  <a:gd name="T8" fmla="*/ 0 w 43"/>
                  <a:gd name="T9" fmla="*/ 37 h 52"/>
                  <a:gd name="T10" fmla="*/ 0 w 43"/>
                  <a:gd name="T11" fmla="*/ 37 h 52"/>
                  <a:gd name="T12" fmla="*/ 19 w 43"/>
                  <a:gd name="T13" fmla="*/ 22 h 52"/>
                  <a:gd name="T14" fmla="*/ 30 w 43"/>
                  <a:gd name="T15" fmla="*/ 22 h 52"/>
                  <a:gd name="T16" fmla="*/ 30 w 43"/>
                  <a:gd name="T17" fmla="*/ 20 h 52"/>
                  <a:gd name="T18" fmla="*/ 20 w 43"/>
                  <a:gd name="T19" fmla="*/ 8 h 52"/>
                  <a:gd name="T20" fmla="*/ 9 w 43"/>
                  <a:gd name="T21" fmla="*/ 10 h 52"/>
                  <a:gd name="T22" fmla="*/ 7 w 43"/>
                  <a:gd name="T23" fmla="*/ 11 h 52"/>
                  <a:gd name="T24" fmla="*/ 4 w 43"/>
                  <a:gd name="T25" fmla="*/ 7 h 52"/>
                  <a:gd name="T26" fmla="*/ 6 w 43"/>
                  <a:gd name="T27" fmla="*/ 4 h 52"/>
                  <a:gd name="T28" fmla="*/ 20 w 43"/>
                  <a:gd name="T29" fmla="*/ 0 h 52"/>
                  <a:gd name="T30" fmla="*/ 39 w 43"/>
                  <a:gd name="T31" fmla="*/ 20 h 52"/>
                  <a:gd name="T32" fmla="*/ 39 w 43"/>
                  <a:gd name="T33" fmla="*/ 39 h 52"/>
                  <a:gd name="T34" fmla="*/ 42 w 43"/>
                  <a:gd name="T35" fmla="*/ 45 h 52"/>
                  <a:gd name="T36" fmla="*/ 43 w 43"/>
                  <a:gd name="T37" fmla="*/ 48 h 52"/>
                  <a:gd name="T38" fmla="*/ 39 w 43"/>
                  <a:gd name="T39" fmla="*/ 52 h 52"/>
                  <a:gd name="T40" fmla="*/ 30 w 43"/>
                  <a:gd name="T41" fmla="*/ 29 h 52"/>
                  <a:gd name="T42" fmla="*/ 19 w 43"/>
                  <a:gd name="T43" fmla="*/ 29 h 52"/>
                  <a:gd name="T44" fmla="*/ 9 w 43"/>
                  <a:gd name="T45" fmla="*/ 37 h 52"/>
                  <a:gd name="T46" fmla="*/ 9 w 43"/>
                  <a:gd name="T47" fmla="*/ 38 h 52"/>
                  <a:gd name="T48" fmla="*/ 19 w 43"/>
                  <a:gd name="T49" fmla="*/ 45 h 52"/>
                  <a:gd name="T50" fmla="*/ 30 w 43"/>
                  <a:gd name="T51" fmla="*/ 35 h 52"/>
                  <a:gd name="T52" fmla="*/ 30 w 43"/>
                  <a:gd name="T5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52">
                    <a:moveTo>
                      <a:pt x="39" y="52"/>
                    </a:moveTo>
                    <a:cubicBezTo>
                      <a:pt x="37" y="52"/>
                      <a:pt x="35" y="51"/>
                      <a:pt x="34" y="50"/>
                    </a:cubicBezTo>
                    <a:cubicBezTo>
                      <a:pt x="33" y="49"/>
                      <a:pt x="32" y="48"/>
                      <a:pt x="32" y="47"/>
                    </a:cubicBezTo>
                    <a:cubicBezTo>
                      <a:pt x="28" y="51"/>
                      <a:pt x="22" y="52"/>
                      <a:pt x="18" y="52"/>
                    </a:cubicBezTo>
                    <a:cubicBezTo>
                      <a:pt x="5" y="52"/>
                      <a:pt x="0" y="46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8"/>
                      <a:pt x="6" y="22"/>
                      <a:pt x="19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2"/>
                      <a:pt x="28" y="8"/>
                      <a:pt x="20" y="8"/>
                    </a:cubicBezTo>
                    <a:cubicBezTo>
                      <a:pt x="15" y="8"/>
                      <a:pt x="12" y="9"/>
                      <a:pt x="9" y="10"/>
                    </a:cubicBezTo>
                    <a:cubicBezTo>
                      <a:pt x="9" y="11"/>
                      <a:pt x="8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6"/>
                      <a:pt x="4" y="5"/>
                      <a:pt x="6" y="4"/>
                    </a:cubicBezTo>
                    <a:cubicBezTo>
                      <a:pt x="9" y="1"/>
                      <a:pt x="15" y="0"/>
                      <a:pt x="20" y="0"/>
                    </a:cubicBezTo>
                    <a:cubicBezTo>
                      <a:pt x="35" y="0"/>
                      <a:pt x="39" y="7"/>
                      <a:pt x="39" y="20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43"/>
                      <a:pt x="40" y="44"/>
                      <a:pt x="42" y="45"/>
                    </a:cubicBezTo>
                    <a:cubicBezTo>
                      <a:pt x="43" y="46"/>
                      <a:pt x="43" y="47"/>
                      <a:pt x="43" y="48"/>
                    </a:cubicBezTo>
                    <a:cubicBezTo>
                      <a:pt x="43" y="51"/>
                      <a:pt x="41" y="52"/>
                      <a:pt x="39" y="52"/>
                    </a:cubicBezTo>
                    <a:close/>
                    <a:moveTo>
                      <a:pt x="30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11" y="29"/>
                      <a:pt x="9" y="33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42"/>
                      <a:pt x="11" y="45"/>
                      <a:pt x="19" y="45"/>
                    </a:cubicBezTo>
                    <a:cubicBezTo>
                      <a:pt x="26" y="45"/>
                      <a:pt x="30" y="42"/>
                      <a:pt x="30" y="35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6" name="Freeform 32"/>
              <p:cNvSpPr>
                <a:spLocks noEditPoints="1"/>
              </p:cNvSpPr>
              <p:nvPr userDrawn="1"/>
            </p:nvSpPr>
            <p:spPr bwMode="auto">
              <a:xfrm>
                <a:off x="1184" y="477"/>
                <a:ext cx="53" cy="75"/>
              </a:xfrm>
              <a:custGeom>
                <a:avLst/>
                <a:gdLst>
                  <a:gd name="T0" fmla="*/ 36 w 36"/>
                  <a:gd name="T1" fmla="*/ 47 h 51"/>
                  <a:gd name="T2" fmla="*/ 31 w 36"/>
                  <a:gd name="T3" fmla="*/ 51 h 51"/>
                  <a:gd name="T4" fmla="*/ 27 w 36"/>
                  <a:gd name="T5" fmla="*/ 47 h 51"/>
                  <a:gd name="T6" fmla="*/ 27 w 36"/>
                  <a:gd name="T7" fmla="*/ 30 h 51"/>
                  <a:gd name="T8" fmla="*/ 19 w 36"/>
                  <a:gd name="T9" fmla="*/ 30 h 51"/>
                  <a:gd name="T10" fmla="*/ 9 w 36"/>
                  <a:gd name="T11" fmla="*/ 49 h 51"/>
                  <a:gd name="T12" fmla="*/ 5 w 36"/>
                  <a:gd name="T13" fmla="*/ 51 h 51"/>
                  <a:gd name="T14" fmla="*/ 0 w 36"/>
                  <a:gd name="T15" fmla="*/ 47 h 51"/>
                  <a:gd name="T16" fmla="*/ 1 w 36"/>
                  <a:gd name="T17" fmla="*/ 44 h 51"/>
                  <a:gd name="T18" fmla="*/ 10 w 36"/>
                  <a:gd name="T19" fmla="*/ 29 h 51"/>
                  <a:gd name="T20" fmla="*/ 1 w 36"/>
                  <a:gd name="T21" fmla="*/ 16 h 51"/>
                  <a:gd name="T22" fmla="*/ 1 w 36"/>
                  <a:gd name="T23" fmla="*/ 13 h 51"/>
                  <a:gd name="T24" fmla="*/ 18 w 36"/>
                  <a:gd name="T25" fmla="*/ 0 h 51"/>
                  <a:gd name="T26" fmla="*/ 31 w 36"/>
                  <a:gd name="T27" fmla="*/ 0 h 51"/>
                  <a:gd name="T28" fmla="*/ 36 w 36"/>
                  <a:gd name="T29" fmla="*/ 4 h 51"/>
                  <a:gd name="T30" fmla="*/ 36 w 36"/>
                  <a:gd name="T31" fmla="*/ 47 h 51"/>
                  <a:gd name="T32" fmla="*/ 27 w 36"/>
                  <a:gd name="T33" fmla="*/ 23 h 51"/>
                  <a:gd name="T34" fmla="*/ 27 w 36"/>
                  <a:gd name="T35" fmla="*/ 7 h 51"/>
                  <a:gd name="T36" fmla="*/ 18 w 36"/>
                  <a:gd name="T37" fmla="*/ 7 h 51"/>
                  <a:gd name="T38" fmla="*/ 10 w 36"/>
                  <a:gd name="T39" fmla="*/ 14 h 51"/>
                  <a:gd name="T40" fmla="*/ 10 w 36"/>
                  <a:gd name="T41" fmla="*/ 16 h 51"/>
                  <a:gd name="T42" fmla="*/ 18 w 36"/>
                  <a:gd name="T43" fmla="*/ 23 h 51"/>
                  <a:gd name="T44" fmla="*/ 27 w 36"/>
                  <a:gd name="T45" fmla="*/ 2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" h="51">
                    <a:moveTo>
                      <a:pt x="36" y="47"/>
                    </a:moveTo>
                    <a:cubicBezTo>
                      <a:pt x="36" y="49"/>
                      <a:pt x="34" y="51"/>
                      <a:pt x="31" y="51"/>
                    </a:cubicBezTo>
                    <a:cubicBezTo>
                      <a:pt x="29" y="51"/>
                      <a:pt x="27" y="49"/>
                      <a:pt x="27" y="47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5" y="36"/>
                      <a:pt x="12" y="43"/>
                      <a:pt x="9" y="49"/>
                    </a:cubicBezTo>
                    <a:cubicBezTo>
                      <a:pt x="8" y="51"/>
                      <a:pt x="6" y="51"/>
                      <a:pt x="5" y="51"/>
                    </a:cubicBezTo>
                    <a:cubicBezTo>
                      <a:pt x="2" y="51"/>
                      <a:pt x="0" y="50"/>
                      <a:pt x="0" y="47"/>
                    </a:cubicBezTo>
                    <a:cubicBezTo>
                      <a:pt x="0" y="46"/>
                      <a:pt x="1" y="46"/>
                      <a:pt x="1" y="44"/>
                    </a:cubicBezTo>
                    <a:cubicBezTo>
                      <a:pt x="4" y="39"/>
                      <a:pt x="7" y="34"/>
                      <a:pt x="10" y="29"/>
                    </a:cubicBezTo>
                    <a:cubicBezTo>
                      <a:pt x="4" y="27"/>
                      <a:pt x="1" y="22"/>
                      <a:pt x="1" y="1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6"/>
                      <a:pt x="6" y="0"/>
                      <a:pt x="18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4" y="0"/>
                      <a:pt x="36" y="2"/>
                      <a:pt x="36" y="4"/>
                    </a:cubicBezTo>
                    <a:lnTo>
                      <a:pt x="36" y="47"/>
                    </a:lnTo>
                    <a:close/>
                    <a:moveTo>
                      <a:pt x="27" y="23"/>
                    </a:moveTo>
                    <a:cubicBezTo>
                      <a:pt x="27" y="7"/>
                      <a:pt x="27" y="7"/>
                      <a:pt x="2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1" y="7"/>
                      <a:pt x="10" y="11"/>
                      <a:pt x="10" y="14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9"/>
                      <a:pt x="12" y="23"/>
                      <a:pt x="18" y="23"/>
                    </a:cubicBezTo>
                    <a:lnTo>
                      <a:pt x="2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7" name="Freeform 33"/>
              <p:cNvSpPr>
                <a:spLocks/>
              </p:cNvSpPr>
              <p:nvPr userDrawn="1"/>
            </p:nvSpPr>
            <p:spPr bwMode="auto">
              <a:xfrm>
                <a:off x="1303" y="477"/>
                <a:ext cx="59" cy="75"/>
              </a:xfrm>
              <a:custGeom>
                <a:avLst/>
                <a:gdLst>
                  <a:gd name="T0" fmla="*/ 8 w 40"/>
                  <a:gd name="T1" fmla="*/ 47 h 51"/>
                  <a:gd name="T2" fmla="*/ 4 w 40"/>
                  <a:gd name="T3" fmla="*/ 51 h 51"/>
                  <a:gd name="T4" fmla="*/ 0 w 40"/>
                  <a:gd name="T5" fmla="*/ 47 h 51"/>
                  <a:gd name="T6" fmla="*/ 0 w 40"/>
                  <a:gd name="T7" fmla="*/ 4 h 51"/>
                  <a:gd name="T8" fmla="*/ 4 w 40"/>
                  <a:gd name="T9" fmla="*/ 0 h 51"/>
                  <a:gd name="T10" fmla="*/ 8 w 40"/>
                  <a:gd name="T11" fmla="*/ 4 h 51"/>
                  <a:gd name="T12" fmla="*/ 8 w 40"/>
                  <a:gd name="T13" fmla="*/ 32 h 51"/>
                  <a:gd name="T14" fmla="*/ 31 w 40"/>
                  <a:gd name="T15" fmla="*/ 7 h 51"/>
                  <a:gd name="T16" fmla="*/ 31 w 40"/>
                  <a:gd name="T17" fmla="*/ 4 h 51"/>
                  <a:gd name="T18" fmla="*/ 36 w 40"/>
                  <a:gd name="T19" fmla="*/ 0 h 51"/>
                  <a:gd name="T20" fmla="*/ 40 w 40"/>
                  <a:gd name="T21" fmla="*/ 4 h 51"/>
                  <a:gd name="T22" fmla="*/ 40 w 40"/>
                  <a:gd name="T23" fmla="*/ 47 h 51"/>
                  <a:gd name="T24" fmla="*/ 36 w 40"/>
                  <a:gd name="T25" fmla="*/ 51 h 51"/>
                  <a:gd name="T26" fmla="*/ 31 w 40"/>
                  <a:gd name="T27" fmla="*/ 47 h 51"/>
                  <a:gd name="T28" fmla="*/ 31 w 40"/>
                  <a:gd name="T29" fmla="*/ 18 h 51"/>
                  <a:gd name="T30" fmla="*/ 8 w 40"/>
                  <a:gd name="T31" fmla="*/ 44 h 51"/>
                  <a:gd name="T32" fmla="*/ 8 w 40"/>
                  <a:gd name="T33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51">
                    <a:moveTo>
                      <a:pt x="8" y="47"/>
                    </a:moveTo>
                    <a:cubicBezTo>
                      <a:pt x="8" y="49"/>
                      <a:pt x="7" y="51"/>
                      <a:pt x="4" y="51"/>
                    </a:cubicBezTo>
                    <a:cubicBezTo>
                      <a:pt x="1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7" y="0"/>
                      <a:pt x="8" y="1"/>
                      <a:pt x="8" y="4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1"/>
                      <a:pt x="33" y="0"/>
                      <a:pt x="36" y="0"/>
                    </a:cubicBezTo>
                    <a:cubicBezTo>
                      <a:pt x="38" y="0"/>
                      <a:pt x="40" y="1"/>
                      <a:pt x="40" y="4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0" y="49"/>
                      <a:pt x="38" y="51"/>
                      <a:pt x="36" y="51"/>
                    </a:cubicBezTo>
                    <a:cubicBezTo>
                      <a:pt x="33" y="51"/>
                      <a:pt x="31" y="49"/>
                      <a:pt x="31" y="47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8" y="44"/>
                      <a:pt x="8" y="44"/>
                      <a:pt x="8" y="44"/>
                    </a:cubicBezTo>
                    <a:lnTo>
                      <a:pt x="8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8" name="Freeform 34"/>
              <p:cNvSpPr>
                <a:spLocks/>
              </p:cNvSpPr>
              <p:nvPr userDrawn="1"/>
            </p:nvSpPr>
            <p:spPr bwMode="auto">
              <a:xfrm>
                <a:off x="1384" y="476"/>
                <a:ext cx="56" cy="76"/>
              </a:xfrm>
              <a:custGeom>
                <a:avLst/>
                <a:gdLst>
                  <a:gd name="T0" fmla="*/ 38 w 38"/>
                  <a:gd name="T1" fmla="*/ 48 h 52"/>
                  <a:gd name="T2" fmla="*/ 33 w 38"/>
                  <a:gd name="T3" fmla="*/ 52 h 52"/>
                  <a:gd name="T4" fmla="*/ 29 w 38"/>
                  <a:gd name="T5" fmla="*/ 48 h 52"/>
                  <a:gd name="T6" fmla="*/ 29 w 38"/>
                  <a:gd name="T7" fmla="*/ 29 h 52"/>
                  <a:gd name="T8" fmla="*/ 9 w 38"/>
                  <a:gd name="T9" fmla="*/ 29 h 52"/>
                  <a:gd name="T10" fmla="*/ 9 w 38"/>
                  <a:gd name="T11" fmla="*/ 48 h 52"/>
                  <a:gd name="T12" fmla="*/ 5 w 38"/>
                  <a:gd name="T13" fmla="*/ 52 h 52"/>
                  <a:gd name="T14" fmla="*/ 0 w 38"/>
                  <a:gd name="T15" fmla="*/ 48 h 52"/>
                  <a:gd name="T16" fmla="*/ 0 w 38"/>
                  <a:gd name="T17" fmla="*/ 5 h 52"/>
                  <a:gd name="T18" fmla="*/ 5 w 38"/>
                  <a:gd name="T19" fmla="*/ 0 h 52"/>
                  <a:gd name="T20" fmla="*/ 9 w 38"/>
                  <a:gd name="T21" fmla="*/ 5 h 52"/>
                  <a:gd name="T22" fmla="*/ 9 w 38"/>
                  <a:gd name="T23" fmla="*/ 21 h 52"/>
                  <a:gd name="T24" fmla="*/ 29 w 38"/>
                  <a:gd name="T25" fmla="*/ 21 h 52"/>
                  <a:gd name="T26" fmla="*/ 29 w 38"/>
                  <a:gd name="T27" fmla="*/ 5 h 52"/>
                  <a:gd name="T28" fmla="*/ 33 w 38"/>
                  <a:gd name="T29" fmla="*/ 0 h 52"/>
                  <a:gd name="T30" fmla="*/ 38 w 38"/>
                  <a:gd name="T31" fmla="*/ 5 h 52"/>
                  <a:gd name="T32" fmla="*/ 38 w 38"/>
                  <a:gd name="T33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52">
                    <a:moveTo>
                      <a:pt x="38" y="48"/>
                    </a:moveTo>
                    <a:cubicBezTo>
                      <a:pt x="38" y="50"/>
                      <a:pt x="36" y="52"/>
                      <a:pt x="33" y="52"/>
                    </a:cubicBezTo>
                    <a:cubicBezTo>
                      <a:pt x="31" y="52"/>
                      <a:pt x="29" y="50"/>
                      <a:pt x="29" y="48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0"/>
                      <a:pt x="7" y="52"/>
                      <a:pt x="5" y="52"/>
                    </a:cubicBezTo>
                    <a:cubicBezTo>
                      <a:pt x="2" y="52"/>
                      <a:pt x="0" y="50"/>
                      <a:pt x="0" y="4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2"/>
                      <a:pt x="31" y="0"/>
                      <a:pt x="33" y="0"/>
                    </a:cubicBezTo>
                    <a:cubicBezTo>
                      <a:pt x="36" y="0"/>
                      <a:pt x="38" y="2"/>
                      <a:pt x="38" y="5"/>
                    </a:cubicBezTo>
                    <a:lnTo>
                      <a:pt x="38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9" name="Freeform 35"/>
              <p:cNvSpPr>
                <a:spLocks/>
              </p:cNvSpPr>
              <p:nvPr userDrawn="1"/>
            </p:nvSpPr>
            <p:spPr bwMode="auto">
              <a:xfrm>
                <a:off x="1462" y="477"/>
                <a:ext cx="58" cy="75"/>
              </a:xfrm>
              <a:custGeom>
                <a:avLst/>
                <a:gdLst>
                  <a:gd name="T0" fmla="*/ 8 w 40"/>
                  <a:gd name="T1" fmla="*/ 47 h 51"/>
                  <a:gd name="T2" fmla="*/ 4 w 40"/>
                  <a:gd name="T3" fmla="*/ 51 h 51"/>
                  <a:gd name="T4" fmla="*/ 0 w 40"/>
                  <a:gd name="T5" fmla="*/ 47 h 51"/>
                  <a:gd name="T6" fmla="*/ 0 w 40"/>
                  <a:gd name="T7" fmla="*/ 4 h 51"/>
                  <a:gd name="T8" fmla="*/ 4 w 40"/>
                  <a:gd name="T9" fmla="*/ 0 h 51"/>
                  <a:gd name="T10" fmla="*/ 8 w 40"/>
                  <a:gd name="T11" fmla="*/ 4 h 51"/>
                  <a:gd name="T12" fmla="*/ 8 w 40"/>
                  <a:gd name="T13" fmla="*/ 32 h 51"/>
                  <a:gd name="T14" fmla="*/ 31 w 40"/>
                  <a:gd name="T15" fmla="*/ 7 h 51"/>
                  <a:gd name="T16" fmla="*/ 31 w 40"/>
                  <a:gd name="T17" fmla="*/ 4 h 51"/>
                  <a:gd name="T18" fmla="*/ 36 w 40"/>
                  <a:gd name="T19" fmla="*/ 0 h 51"/>
                  <a:gd name="T20" fmla="*/ 40 w 40"/>
                  <a:gd name="T21" fmla="*/ 4 h 51"/>
                  <a:gd name="T22" fmla="*/ 40 w 40"/>
                  <a:gd name="T23" fmla="*/ 47 h 51"/>
                  <a:gd name="T24" fmla="*/ 36 w 40"/>
                  <a:gd name="T25" fmla="*/ 51 h 51"/>
                  <a:gd name="T26" fmla="*/ 31 w 40"/>
                  <a:gd name="T27" fmla="*/ 47 h 51"/>
                  <a:gd name="T28" fmla="*/ 31 w 40"/>
                  <a:gd name="T29" fmla="*/ 18 h 51"/>
                  <a:gd name="T30" fmla="*/ 8 w 40"/>
                  <a:gd name="T31" fmla="*/ 44 h 51"/>
                  <a:gd name="T32" fmla="*/ 8 w 40"/>
                  <a:gd name="T33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51">
                    <a:moveTo>
                      <a:pt x="8" y="47"/>
                    </a:moveTo>
                    <a:cubicBezTo>
                      <a:pt x="8" y="49"/>
                      <a:pt x="7" y="51"/>
                      <a:pt x="4" y="51"/>
                    </a:cubicBezTo>
                    <a:cubicBezTo>
                      <a:pt x="1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7" y="0"/>
                      <a:pt x="8" y="1"/>
                      <a:pt x="8" y="4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1"/>
                      <a:pt x="33" y="0"/>
                      <a:pt x="36" y="0"/>
                    </a:cubicBezTo>
                    <a:cubicBezTo>
                      <a:pt x="38" y="0"/>
                      <a:pt x="40" y="1"/>
                      <a:pt x="40" y="4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0" y="49"/>
                      <a:pt x="38" y="51"/>
                      <a:pt x="36" y="51"/>
                    </a:cubicBezTo>
                    <a:cubicBezTo>
                      <a:pt x="33" y="51"/>
                      <a:pt x="31" y="49"/>
                      <a:pt x="31" y="47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8" y="44"/>
                      <a:pt x="8" y="44"/>
                      <a:pt x="8" y="44"/>
                    </a:cubicBezTo>
                    <a:lnTo>
                      <a:pt x="8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0" name="Freeform 36"/>
              <p:cNvSpPr>
                <a:spLocks/>
              </p:cNvSpPr>
              <p:nvPr userDrawn="1"/>
            </p:nvSpPr>
            <p:spPr bwMode="auto">
              <a:xfrm>
                <a:off x="1542" y="477"/>
                <a:ext cx="71" cy="99"/>
              </a:xfrm>
              <a:custGeom>
                <a:avLst/>
                <a:gdLst>
                  <a:gd name="T0" fmla="*/ 40 w 48"/>
                  <a:gd name="T1" fmla="*/ 51 h 67"/>
                  <a:gd name="T2" fmla="*/ 4 w 48"/>
                  <a:gd name="T3" fmla="*/ 51 h 67"/>
                  <a:gd name="T4" fmla="*/ 0 w 48"/>
                  <a:gd name="T5" fmla="*/ 47 h 67"/>
                  <a:gd name="T6" fmla="*/ 0 w 48"/>
                  <a:gd name="T7" fmla="*/ 4 h 67"/>
                  <a:gd name="T8" fmla="*/ 5 w 48"/>
                  <a:gd name="T9" fmla="*/ 0 h 67"/>
                  <a:gd name="T10" fmla="*/ 9 w 48"/>
                  <a:gd name="T11" fmla="*/ 4 h 67"/>
                  <a:gd name="T12" fmla="*/ 9 w 48"/>
                  <a:gd name="T13" fmla="*/ 43 h 67"/>
                  <a:gd name="T14" fmla="*/ 30 w 48"/>
                  <a:gd name="T15" fmla="*/ 43 h 67"/>
                  <a:gd name="T16" fmla="*/ 30 w 48"/>
                  <a:gd name="T17" fmla="*/ 4 h 67"/>
                  <a:gd name="T18" fmla="*/ 35 w 48"/>
                  <a:gd name="T19" fmla="*/ 0 h 67"/>
                  <a:gd name="T20" fmla="*/ 39 w 48"/>
                  <a:gd name="T21" fmla="*/ 4 h 67"/>
                  <a:gd name="T22" fmla="*/ 39 w 48"/>
                  <a:gd name="T23" fmla="*/ 43 h 67"/>
                  <a:gd name="T24" fmla="*/ 44 w 48"/>
                  <a:gd name="T25" fmla="*/ 43 h 67"/>
                  <a:gd name="T26" fmla="*/ 48 w 48"/>
                  <a:gd name="T27" fmla="*/ 46 h 67"/>
                  <a:gd name="T28" fmla="*/ 48 w 48"/>
                  <a:gd name="T29" fmla="*/ 63 h 67"/>
                  <a:gd name="T30" fmla="*/ 44 w 48"/>
                  <a:gd name="T31" fmla="*/ 67 h 67"/>
                  <a:gd name="T32" fmla="*/ 40 w 48"/>
                  <a:gd name="T33" fmla="*/ 63 h 67"/>
                  <a:gd name="T34" fmla="*/ 40 w 48"/>
                  <a:gd name="T35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8" h="67">
                    <a:moveTo>
                      <a:pt x="40" y="51"/>
                    </a:moveTo>
                    <a:cubicBezTo>
                      <a:pt x="4" y="51"/>
                      <a:pt x="4" y="51"/>
                      <a:pt x="4" y="51"/>
                    </a:cubicBezTo>
                    <a:cubicBezTo>
                      <a:pt x="2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1"/>
                      <a:pt x="32" y="0"/>
                      <a:pt x="35" y="0"/>
                    </a:cubicBezTo>
                    <a:cubicBezTo>
                      <a:pt x="37" y="0"/>
                      <a:pt x="39" y="1"/>
                      <a:pt x="39" y="4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6" y="43"/>
                      <a:pt x="48" y="44"/>
                      <a:pt x="48" y="46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48" y="65"/>
                      <a:pt x="46" y="67"/>
                      <a:pt x="44" y="67"/>
                    </a:cubicBezTo>
                    <a:cubicBezTo>
                      <a:pt x="41" y="67"/>
                      <a:pt x="40" y="65"/>
                      <a:pt x="40" y="63"/>
                    </a:cubicBezTo>
                    <a:lnTo>
                      <a:pt x="40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1" name="Freeform 37"/>
              <p:cNvSpPr>
                <a:spLocks/>
              </p:cNvSpPr>
              <p:nvPr userDrawn="1"/>
            </p:nvSpPr>
            <p:spPr bwMode="auto">
              <a:xfrm>
                <a:off x="1626" y="477"/>
                <a:ext cx="58" cy="75"/>
              </a:xfrm>
              <a:custGeom>
                <a:avLst/>
                <a:gdLst>
                  <a:gd name="T0" fmla="*/ 9 w 40"/>
                  <a:gd name="T1" fmla="*/ 47 h 51"/>
                  <a:gd name="T2" fmla="*/ 4 w 40"/>
                  <a:gd name="T3" fmla="*/ 51 h 51"/>
                  <a:gd name="T4" fmla="*/ 0 w 40"/>
                  <a:gd name="T5" fmla="*/ 47 h 51"/>
                  <a:gd name="T6" fmla="*/ 0 w 40"/>
                  <a:gd name="T7" fmla="*/ 4 h 51"/>
                  <a:gd name="T8" fmla="*/ 4 w 40"/>
                  <a:gd name="T9" fmla="*/ 0 h 51"/>
                  <a:gd name="T10" fmla="*/ 9 w 40"/>
                  <a:gd name="T11" fmla="*/ 4 h 51"/>
                  <a:gd name="T12" fmla="*/ 9 w 40"/>
                  <a:gd name="T13" fmla="*/ 32 h 51"/>
                  <a:gd name="T14" fmla="*/ 31 w 40"/>
                  <a:gd name="T15" fmla="*/ 7 h 51"/>
                  <a:gd name="T16" fmla="*/ 31 w 40"/>
                  <a:gd name="T17" fmla="*/ 4 h 51"/>
                  <a:gd name="T18" fmla="*/ 36 w 40"/>
                  <a:gd name="T19" fmla="*/ 0 h 51"/>
                  <a:gd name="T20" fmla="*/ 40 w 40"/>
                  <a:gd name="T21" fmla="*/ 4 h 51"/>
                  <a:gd name="T22" fmla="*/ 40 w 40"/>
                  <a:gd name="T23" fmla="*/ 47 h 51"/>
                  <a:gd name="T24" fmla="*/ 36 w 40"/>
                  <a:gd name="T25" fmla="*/ 51 h 51"/>
                  <a:gd name="T26" fmla="*/ 31 w 40"/>
                  <a:gd name="T27" fmla="*/ 47 h 51"/>
                  <a:gd name="T28" fmla="*/ 31 w 40"/>
                  <a:gd name="T29" fmla="*/ 18 h 51"/>
                  <a:gd name="T30" fmla="*/ 9 w 40"/>
                  <a:gd name="T31" fmla="*/ 44 h 51"/>
                  <a:gd name="T32" fmla="*/ 9 w 40"/>
                  <a:gd name="T33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51">
                    <a:moveTo>
                      <a:pt x="9" y="47"/>
                    </a:moveTo>
                    <a:cubicBezTo>
                      <a:pt x="9" y="49"/>
                      <a:pt x="7" y="51"/>
                      <a:pt x="4" y="51"/>
                    </a:cubicBezTo>
                    <a:cubicBezTo>
                      <a:pt x="1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1"/>
                      <a:pt x="33" y="0"/>
                      <a:pt x="36" y="0"/>
                    </a:cubicBezTo>
                    <a:cubicBezTo>
                      <a:pt x="38" y="0"/>
                      <a:pt x="40" y="1"/>
                      <a:pt x="40" y="4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0" y="49"/>
                      <a:pt x="38" y="51"/>
                      <a:pt x="36" y="51"/>
                    </a:cubicBezTo>
                    <a:cubicBezTo>
                      <a:pt x="33" y="51"/>
                      <a:pt x="31" y="49"/>
                      <a:pt x="31" y="47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9" y="44"/>
                      <a:pt x="9" y="44"/>
                      <a:pt x="9" y="44"/>
                    </a:cubicBezTo>
                    <a:lnTo>
                      <a:pt x="9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2" name="Freeform 38"/>
              <p:cNvSpPr>
                <a:spLocks noEditPoints="1"/>
              </p:cNvSpPr>
              <p:nvPr userDrawn="1"/>
            </p:nvSpPr>
            <p:spPr bwMode="auto">
              <a:xfrm>
                <a:off x="1702" y="476"/>
                <a:ext cx="63" cy="76"/>
              </a:xfrm>
              <a:custGeom>
                <a:avLst/>
                <a:gdLst>
                  <a:gd name="T0" fmla="*/ 38 w 43"/>
                  <a:gd name="T1" fmla="*/ 52 h 52"/>
                  <a:gd name="T2" fmla="*/ 33 w 43"/>
                  <a:gd name="T3" fmla="*/ 50 h 52"/>
                  <a:gd name="T4" fmla="*/ 31 w 43"/>
                  <a:gd name="T5" fmla="*/ 47 h 52"/>
                  <a:gd name="T6" fmla="*/ 17 w 43"/>
                  <a:gd name="T7" fmla="*/ 52 h 52"/>
                  <a:gd name="T8" fmla="*/ 0 w 43"/>
                  <a:gd name="T9" fmla="*/ 37 h 52"/>
                  <a:gd name="T10" fmla="*/ 0 w 43"/>
                  <a:gd name="T11" fmla="*/ 37 h 52"/>
                  <a:gd name="T12" fmla="*/ 18 w 43"/>
                  <a:gd name="T13" fmla="*/ 22 h 52"/>
                  <a:gd name="T14" fmla="*/ 30 w 43"/>
                  <a:gd name="T15" fmla="*/ 22 h 52"/>
                  <a:gd name="T16" fmla="*/ 30 w 43"/>
                  <a:gd name="T17" fmla="*/ 20 h 52"/>
                  <a:gd name="T18" fmla="*/ 19 w 43"/>
                  <a:gd name="T19" fmla="*/ 8 h 52"/>
                  <a:gd name="T20" fmla="*/ 9 w 43"/>
                  <a:gd name="T21" fmla="*/ 10 h 52"/>
                  <a:gd name="T22" fmla="*/ 7 w 43"/>
                  <a:gd name="T23" fmla="*/ 11 h 52"/>
                  <a:gd name="T24" fmla="*/ 3 w 43"/>
                  <a:gd name="T25" fmla="*/ 7 h 52"/>
                  <a:gd name="T26" fmla="*/ 5 w 43"/>
                  <a:gd name="T27" fmla="*/ 4 h 52"/>
                  <a:gd name="T28" fmla="*/ 20 w 43"/>
                  <a:gd name="T29" fmla="*/ 0 h 52"/>
                  <a:gd name="T30" fmla="*/ 38 w 43"/>
                  <a:gd name="T31" fmla="*/ 20 h 52"/>
                  <a:gd name="T32" fmla="*/ 38 w 43"/>
                  <a:gd name="T33" fmla="*/ 39 h 52"/>
                  <a:gd name="T34" fmla="*/ 41 w 43"/>
                  <a:gd name="T35" fmla="*/ 45 h 52"/>
                  <a:gd name="T36" fmla="*/ 43 w 43"/>
                  <a:gd name="T37" fmla="*/ 48 h 52"/>
                  <a:gd name="T38" fmla="*/ 38 w 43"/>
                  <a:gd name="T39" fmla="*/ 52 h 52"/>
                  <a:gd name="T40" fmla="*/ 30 w 43"/>
                  <a:gd name="T41" fmla="*/ 29 h 52"/>
                  <a:gd name="T42" fmla="*/ 19 w 43"/>
                  <a:gd name="T43" fmla="*/ 29 h 52"/>
                  <a:gd name="T44" fmla="*/ 8 w 43"/>
                  <a:gd name="T45" fmla="*/ 37 h 52"/>
                  <a:gd name="T46" fmla="*/ 8 w 43"/>
                  <a:gd name="T47" fmla="*/ 38 h 52"/>
                  <a:gd name="T48" fmla="*/ 19 w 43"/>
                  <a:gd name="T49" fmla="*/ 45 h 52"/>
                  <a:gd name="T50" fmla="*/ 30 w 43"/>
                  <a:gd name="T51" fmla="*/ 35 h 52"/>
                  <a:gd name="T52" fmla="*/ 30 w 43"/>
                  <a:gd name="T5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52">
                    <a:moveTo>
                      <a:pt x="38" y="52"/>
                    </a:moveTo>
                    <a:cubicBezTo>
                      <a:pt x="37" y="52"/>
                      <a:pt x="34" y="51"/>
                      <a:pt x="33" y="50"/>
                    </a:cubicBezTo>
                    <a:cubicBezTo>
                      <a:pt x="32" y="49"/>
                      <a:pt x="32" y="48"/>
                      <a:pt x="31" y="47"/>
                    </a:cubicBezTo>
                    <a:cubicBezTo>
                      <a:pt x="28" y="51"/>
                      <a:pt x="22" y="52"/>
                      <a:pt x="17" y="52"/>
                    </a:cubicBezTo>
                    <a:cubicBezTo>
                      <a:pt x="5" y="52"/>
                      <a:pt x="0" y="46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8"/>
                      <a:pt x="5" y="22"/>
                      <a:pt x="18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2"/>
                      <a:pt x="28" y="8"/>
                      <a:pt x="19" y="8"/>
                    </a:cubicBezTo>
                    <a:cubicBezTo>
                      <a:pt x="15" y="8"/>
                      <a:pt x="12" y="9"/>
                      <a:pt x="9" y="10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6"/>
                      <a:pt x="4" y="5"/>
                      <a:pt x="5" y="4"/>
                    </a:cubicBezTo>
                    <a:cubicBezTo>
                      <a:pt x="9" y="1"/>
                      <a:pt x="14" y="0"/>
                      <a:pt x="20" y="0"/>
                    </a:cubicBezTo>
                    <a:cubicBezTo>
                      <a:pt x="34" y="0"/>
                      <a:pt x="38" y="7"/>
                      <a:pt x="38" y="20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43"/>
                      <a:pt x="39" y="44"/>
                      <a:pt x="41" y="45"/>
                    </a:cubicBezTo>
                    <a:cubicBezTo>
                      <a:pt x="42" y="46"/>
                      <a:pt x="43" y="47"/>
                      <a:pt x="43" y="48"/>
                    </a:cubicBezTo>
                    <a:cubicBezTo>
                      <a:pt x="43" y="51"/>
                      <a:pt x="41" y="52"/>
                      <a:pt x="38" y="52"/>
                    </a:cubicBezTo>
                    <a:close/>
                    <a:moveTo>
                      <a:pt x="30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11" y="29"/>
                      <a:pt x="8" y="33"/>
                      <a:pt x="8" y="37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42"/>
                      <a:pt x="11" y="45"/>
                      <a:pt x="19" y="45"/>
                    </a:cubicBezTo>
                    <a:cubicBezTo>
                      <a:pt x="25" y="45"/>
                      <a:pt x="30" y="42"/>
                      <a:pt x="30" y="35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3" name="Freeform 39"/>
              <p:cNvSpPr>
                <a:spLocks/>
              </p:cNvSpPr>
              <p:nvPr userDrawn="1"/>
            </p:nvSpPr>
            <p:spPr bwMode="auto">
              <a:xfrm>
                <a:off x="1772" y="477"/>
                <a:ext cx="59" cy="77"/>
              </a:xfrm>
              <a:custGeom>
                <a:avLst/>
                <a:gdLst>
                  <a:gd name="T0" fmla="*/ 36 w 40"/>
                  <a:gd name="T1" fmla="*/ 0 h 52"/>
                  <a:gd name="T2" fmla="*/ 40 w 40"/>
                  <a:gd name="T3" fmla="*/ 4 h 52"/>
                  <a:gd name="T4" fmla="*/ 36 w 40"/>
                  <a:gd name="T5" fmla="*/ 7 h 52"/>
                  <a:gd name="T6" fmla="*/ 24 w 40"/>
                  <a:gd name="T7" fmla="*/ 7 h 52"/>
                  <a:gd name="T8" fmla="*/ 24 w 40"/>
                  <a:gd name="T9" fmla="*/ 47 h 52"/>
                  <a:gd name="T10" fmla="*/ 20 w 40"/>
                  <a:gd name="T11" fmla="*/ 52 h 52"/>
                  <a:gd name="T12" fmla="*/ 15 w 40"/>
                  <a:gd name="T13" fmla="*/ 47 h 52"/>
                  <a:gd name="T14" fmla="*/ 15 w 40"/>
                  <a:gd name="T15" fmla="*/ 7 h 52"/>
                  <a:gd name="T16" fmla="*/ 3 w 40"/>
                  <a:gd name="T17" fmla="*/ 7 h 52"/>
                  <a:gd name="T18" fmla="*/ 0 w 40"/>
                  <a:gd name="T19" fmla="*/ 4 h 52"/>
                  <a:gd name="T20" fmla="*/ 3 w 40"/>
                  <a:gd name="T21" fmla="*/ 0 h 52"/>
                  <a:gd name="T22" fmla="*/ 36 w 40"/>
                  <a:gd name="T2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52">
                    <a:moveTo>
                      <a:pt x="36" y="0"/>
                    </a:moveTo>
                    <a:cubicBezTo>
                      <a:pt x="38" y="0"/>
                      <a:pt x="40" y="2"/>
                      <a:pt x="40" y="4"/>
                    </a:cubicBezTo>
                    <a:cubicBezTo>
                      <a:pt x="40" y="6"/>
                      <a:pt x="38" y="7"/>
                      <a:pt x="36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50"/>
                      <a:pt x="22" y="52"/>
                      <a:pt x="20" y="52"/>
                    </a:cubicBezTo>
                    <a:cubicBezTo>
                      <a:pt x="17" y="52"/>
                      <a:pt x="15" y="50"/>
                      <a:pt x="15" y="4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4" name="Freeform 40"/>
              <p:cNvSpPr>
                <a:spLocks/>
              </p:cNvSpPr>
              <p:nvPr userDrawn="1"/>
            </p:nvSpPr>
            <p:spPr bwMode="auto">
              <a:xfrm>
                <a:off x="1843" y="477"/>
                <a:ext cx="60" cy="75"/>
              </a:xfrm>
              <a:custGeom>
                <a:avLst/>
                <a:gdLst>
                  <a:gd name="T0" fmla="*/ 9 w 41"/>
                  <a:gd name="T1" fmla="*/ 47 h 51"/>
                  <a:gd name="T2" fmla="*/ 4 w 41"/>
                  <a:gd name="T3" fmla="*/ 51 h 51"/>
                  <a:gd name="T4" fmla="*/ 0 w 41"/>
                  <a:gd name="T5" fmla="*/ 47 h 51"/>
                  <a:gd name="T6" fmla="*/ 0 w 41"/>
                  <a:gd name="T7" fmla="*/ 4 h 51"/>
                  <a:gd name="T8" fmla="*/ 4 w 41"/>
                  <a:gd name="T9" fmla="*/ 0 h 51"/>
                  <a:gd name="T10" fmla="*/ 9 w 41"/>
                  <a:gd name="T11" fmla="*/ 4 h 51"/>
                  <a:gd name="T12" fmla="*/ 9 w 41"/>
                  <a:gd name="T13" fmla="*/ 32 h 51"/>
                  <a:gd name="T14" fmla="*/ 32 w 41"/>
                  <a:gd name="T15" fmla="*/ 7 h 51"/>
                  <a:gd name="T16" fmla="*/ 32 w 41"/>
                  <a:gd name="T17" fmla="*/ 4 h 51"/>
                  <a:gd name="T18" fmla="*/ 36 w 41"/>
                  <a:gd name="T19" fmla="*/ 0 h 51"/>
                  <a:gd name="T20" fmla="*/ 41 w 41"/>
                  <a:gd name="T21" fmla="*/ 4 h 51"/>
                  <a:gd name="T22" fmla="*/ 41 w 41"/>
                  <a:gd name="T23" fmla="*/ 47 h 51"/>
                  <a:gd name="T24" fmla="*/ 36 w 41"/>
                  <a:gd name="T25" fmla="*/ 51 h 51"/>
                  <a:gd name="T26" fmla="*/ 32 w 41"/>
                  <a:gd name="T27" fmla="*/ 47 h 51"/>
                  <a:gd name="T28" fmla="*/ 32 w 41"/>
                  <a:gd name="T29" fmla="*/ 18 h 51"/>
                  <a:gd name="T30" fmla="*/ 9 w 41"/>
                  <a:gd name="T31" fmla="*/ 44 h 51"/>
                  <a:gd name="T32" fmla="*/ 9 w 41"/>
                  <a:gd name="T33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1">
                    <a:moveTo>
                      <a:pt x="9" y="47"/>
                    </a:moveTo>
                    <a:cubicBezTo>
                      <a:pt x="9" y="49"/>
                      <a:pt x="7" y="51"/>
                      <a:pt x="4" y="51"/>
                    </a:cubicBezTo>
                    <a:cubicBezTo>
                      <a:pt x="2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1"/>
                      <a:pt x="34" y="0"/>
                      <a:pt x="36" y="0"/>
                    </a:cubicBezTo>
                    <a:cubicBezTo>
                      <a:pt x="39" y="0"/>
                      <a:pt x="41" y="1"/>
                      <a:pt x="41" y="4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9"/>
                      <a:pt x="39" y="51"/>
                      <a:pt x="36" y="51"/>
                    </a:cubicBezTo>
                    <a:cubicBezTo>
                      <a:pt x="34" y="51"/>
                      <a:pt x="32" y="49"/>
                      <a:pt x="32" y="47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9" y="44"/>
                      <a:pt x="9" y="44"/>
                      <a:pt x="9" y="44"/>
                    </a:cubicBezTo>
                    <a:lnTo>
                      <a:pt x="9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5" name="Freeform 41"/>
              <p:cNvSpPr>
                <a:spLocks noEditPoints="1"/>
              </p:cNvSpPr>
              <p:nvPr userDrawn="1"/>
            </p:nvSpPr>
            <p:spPr bwMode="auto">
              <a:xfrm>
                <a:off x="1924" y="477"/>
                <a:ext cx="52" cy="75"/>
              </a:xfrm>
              <a:custGeom>
                <a:avLst/>
                <a:gdLst>
                  <a:gd name="T0" fmla="*/ 5 w 36"/>
                  <a:gd name="T1" fmla="*/ 51 h 51"/>
                  <a:gd name="T2" fmla="*/ 0 w 36"/>
                  <a:gd name="T3" fmla="*/ 46 h 51"/>
                  <a:gd name="T4" fmla="*/ 0 w 36"/>
                  <a:gd name="T5" fmla="*/ 4 h 51"/>
                  <a:gd name="T6" fmla="*/ 5 w 36"/>
                  <a:gd name="T7" fmla="*/ 0 h 51"/>
                  <a:gd name="T8" fmla="*/ 19 w 36"/>
                  <a:gd name="T9" fmla="*/ 0 h 51"/>
                  <a:gd name="T10" fmla="*/ 34 w 36"/>
                  <a:gd name="T11" fmla="*/ 13 h 51"/>
                  <a:gd name="T12" fmla="*/ 34 w 36"/>
                  <a:gd name="T13" fmla="*/ 15 h 51"/>
                  <a:gd name="T14" fmla="*/ 29 w 36"/>
                  <a:gd name="T15" fmla="*/ 24 h 51"/>
                  <a:gd name="T16" fmla="*/ 36 w 36"/>
                  <a:gd name="T17" fmla="*/ 35 h 51"/>
                  <a:gd name="T18" fmla="*/ 36 w 36"/>
                  <a:gd name="T19" fmla="*/ 37 h 51"/>
                  <a:gd name="T20" fmla="*/ 20 w 36"/>
                  <a:gd name="T21" fmla="*/ 51 h 51"/>
                  <a:gd name="T22" fmla="*/ 5 w 36"/>
                  <a:gd name="T23" fmla="*/ 51 h 51"/>
                  <a:gd name="T24" fmla="*/ 9 w 36"/>
                  <a:gd name="T25" fmla="*/ 7 h 51"/>
                  <a:gd name="T26" fmla="*/ 9 w 36"/>
                  <a:gd name="T27" fmla="*/ 21 h 51"/>
                  <a:gd name="T28" fmla="*/ 17 w 36"/>
                  <a:gd name="T29" fmla="*/ 21 h 51"/>
                  <a:gd name="T30" fmla="*/ 26 w 36"/>
                  <a:gd name="T31" fmla="*/ 15 h 51"/>
                  <a:gd name="T32" fmla="*/ 26 w 36"/>
                  <a:gd name="T33" fmla="*/ 14 h 51"/>
                  <a:gd name="T34" fmla="*/ 18 w 36"/>
                  <a:gd name="T35" fmla="*/ 7 h 51"/>
                  <a:gd name="T36" fmla="*/ 9 w 36"/>
                  <a:gd name="T37" fmla="*/ 7 h 51"/>
                  <a:gd name="T38" fmla="*/ 9 w 36"/>
                  <a:gd name="T39" fmla="*/ 29 h 51"/>
                  <a:gd name="T40" fmla="*/ 9 w 36"/>
                  <a:gd name="T41" fmla="*/ 43 h 51"/>
                  <a:gd name="T42" fmla="*/ 20 w 36"/>
                  <a:gd name="T43" fmla="*/ 43 h 51"/>
                  <a:gd name="T44" fmla="*/ 28 w 36"/>
                  <a:gd name="T45" fmla="*/ 37 h 51"/>
                  <a:gd name="T46" fmla="*/ 28 w 36"/>
                  <a:gd name="T47" fmla="*/ 35 h 51"/>
                  <a:gd name="T48" fmla="*/ 19 w 36"/>
                  <a:gd name="T49" fmla="*/ 29 h 51"/>
                  <a:gd name="T50" fmla="*/ 9 w 36"/>
                  <a:gd name="T51" fmla="*/ 2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1">
                    <a:moveTo>
                      <a:pt x="5" y="51"/>
                    </a:moveTo>
                    <a:cubicBezTo>
                      <a:pt x="2" y="51"/>
                      <a:pt x="0" y="49"/>
                      <a:pt x="0" y="4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30" y="0"/>
                      <a:pt x="34" y="6"/>
                      <a:pt x="34" y="13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8"/>
                      <a:pt x="33" y="22"/>
                      <a:pt x="29" y="24"/>
                    </a:cubicBezTo>
                    <a:cubicBezTo>
                      <a:pt x="35" y="27"/>
                      <a:pt x="36" y="31"/>
                      <a:pt x="36" y="35"/>
                    </a:cubicBezTo>
                    <a:cubicBezTo>
                      <a:pt x="36" y="37"/>
                      <a:pt x="36" y="37"/>
                      <a:pt x="36" y="37"/>
                    </a:cubicBezTo>
                    <a:cubicBezTo>
                      <a:pt x="36" y="45"/>
                      <a:pt x="32" y="51"/>
                      <a:pt x="20" y="51"/>
                    </a:cubicBezTo>
                    <a:lnTo>
                      <a:pt x="5" y="51"/>
                    </a:lnTo>
                    <a:close/>
                    <a:moveTo>
                      <a:pt x="9" y="7"/>
                    </a:moveTo>
                    <a:cubicBezTo>
                      <a:pt x="9" y="21"/>
                      <a:pt x="9" y="21"/>
                      <a:pt x="9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23" y="21"/>
                      <a:pt x="26" y="19"/>
                      <a:pt x="26" y="15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0"/>
                      <a:pt x="24" y="7"/>
                      <a:pt x="18" y="7"/>
                    </a:cubicBezTo>
                    <a:lnTo>
                      <a:pt x="9" y="7"/>
                    </a:lnTo>
                    <a:close/>
                    <a:moveTo>
                      <a:pt x="9" y="29"/>
                    </a:moveTo>
                    <a:cubicBezTo>
                      <a:pt x="9" y="43"/>
                      <a:pt x="9" y="43"/>
                      <a:pt x="9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6" y="43"/>
                      <a:pt x="28" y="41"/>
                      <a:pt x="28" y="37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31"/>
                      <a:pt x="25" y="29"/>
                      <a:pt x="19" y="29"/>
                    </a:cubicBezTo>
                    <a:lnTo>
                      <a:pt x="9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6" name="Freeform 42"/>
              <p:cNvSpPr>
                <a:spLocks noEditPoints="1"/>
              </p:cNvSpPr>
              <p:nvPr userDrawn="1"/>
            </p:nvSpPr>
            <p:spPr bwMode="auto">
              <a:xfrm>
                <a:off x="1991" y="476"/>
                <a:ext cx="63" cy="76"/>
              </a:xfrm>
              <a:custGeom>
                <a:avLst/>
                <a:gdLst>
                  <a:gd name="T0" fmla="*/ 39 w 43"/>
                  <a:gd name="T1" fmla="*/ 52 h 52"/>
                  <a:gd name="T2" fmla="*/ 34 w 43"/>
                  <a:gd name="T3" fmla="*/ 50 h 52"/>
                  <a:gd name="T4" fmla="*/ 32 w 43"/>
                  <a:gd name="T5" fmla="*/ 47 h 52"/>
                  <a:gd name="T6" fmla="*/ 18 w 43"/>
                  <a:gd name="T7" fmla="*/ 52 h 52"/>
                  <a:gd name="T8" fmla="*/ 0 w 43"/>
                  <a:gd name="T9" fmla="*/ 37 h 52"/>
                  <a:gd name="T10" fmla="*/ 0 w 43"/>
                  <a:gd name="T11" fmla="*/ 37 h 52"/>
                  <a:gd name="T12" fmla="*/ 19 w 43"/>
                  <a:gd name="T13" fmla="*/ 22 h 52"/>
                  <a:gd name="T14" fmla="*/ 30 w 43"/>
                  <a:gd name="T15" fmla="*/ 22 h 52"/>
                  <a:gd name="T16" fmla="*/ 30 w 43"/>
                  <a:gd name="T17" fmla="*/ 20 h 52"/>
                  <a:gd name="T18" fmla="*/ 20 w 43"/>
                  <a:gd name="T19" fmla="*/ 8 h 52"/>
                  <a:gd name="T20" fmla="*/ 9 w 43"/>
                  <a:gd name="T21" fmla="*/ 10 h 52"/>
                  <a:gd name="T22" fmla="*/ 7 w 43"/>
                  <a:gd name="T23" fmla="*/ 11 h 52"/>
                  <a:gd name="T24" fmla="*/ 4 w 43"/>
                  <a:gd name="T25" fmla="*/ 7 h 52"/>
                  <a:gd name="T26" fmla="*/ 5 w 43"/>
                  <a:gd name="T27" fmla="*/ 4 h 52"/>
                  <a:gd name="T28" fmla="*/ 20 w 43"/>
                  <a:gd name="T29" fmla="*/ 0 h 52"/>
                  <a:gd name="T30" fmla="*/ 39 w 43"/>
                  <a:gd name="T31" fmla="*/ 20 h 52"/>
                  <a:gd name="T32" fmla="*/ 39 w 43"/>
                  <a:gd name="T33" fmla="*/ 39 h 52"/>
                  <a:gd name="T34" fmla="*/ 41 w 43"/>
                  <a:gd name="T35" fmla="*/ 45 h 52"/>
                  <a:gd name="T36" fmla="*/ 43 w 43"/>
                  <a:gd name="T37" fmla="*/ 48 h 52"/>
                  <a:gd name="T38" fmla="*/ 39 w 43"/>
                  <a:gd name="T39" fmla="*/ 52 h 52"/>
                  <a:gd name="T40" fmla="*/ 30 w 43"/>
                  <a:gd name="T41" fmla="*/ 29 h 52"/>
                  <a:gd name="T42" fmla="*/ 19 w 43"/>
                  <a:gd name="T43" fmla="*/ 29 h 52"/>
                  <a:gd name="T44" fmla="*/ 9 w 43"/>
                  <a:gd name="T45" fmla="*/ 37 h 52"/>
                  <a:gd name="T46" fmla="*/ 9 w 43"/>
                  <a:gd name="T47" fmla="*/ 38 h 52"/>
                  <a:gd name="T48" fmla="*/ 19 w 43"/>
                  <a:gd name="T49" fmla="*/ 45 h 52"/>
                  <a:gd name="T50" fmla="*/ 30 w 43"/>
                  <a:gd name="T51" fmla="*/ 35 h 52"/>
                  <a:gd name="T52" fmla="*/ 30 w 43"/>
                  <a:gd name="T5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52">
                    <a:moveTo>
                      <a:pt x="39" y="52"/>
                    </a:moveTo>
                    <a:cubicBezTo>
                      <a:pt x="37" y="52"/>
                      <a:pt x="35" y="51"/>
                      <a:pt x="34" y="50"/>
                    </a:cubicBezTo>
                    <a:cubicBezTo>
                      <a:pt x="33" y="49"/>
                      <a:pt x="32" y="48"/>
                      <a:pt x="32" y="47"/>
                    </a:cubicBezTo>
                    <a:cubicBezTo>
                      <a:pt x="28" y="51"/>
                      <a:pt x="22" y="52"/>
                      <a:pt x="18" y="52"/>
                    </a:cubicBezTo>
                    <a:cubicBezTo>
                      <a:pt x="5" y="52"/>
                      <a:pt x="0" y="46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8"/>
                      <a:pt x="6" y="22"/>
                      <a:pt x="19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2"/>
                      <a:pt x="28" y="8"/>
                      <a:pt x="20" y="8"/>
                    </a:cubicBezTo>
                    <a:cubicBezTo>
                      <a:pt x="15" y="8"/>
                      <a:pt x="12" y="9"/>
                      <a:pt x="9" y="10"/>
                    </a:cubicBezTo>
                    <a:cubicBezTo>
                      <a:pt x="9" y="11"/>
                      <a:pt x="8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9" y="1"/>
                      <a:pt x="15" y="0"/>
                      <a:pt x="20" y="0"/>
                    </a:cubicBezTo>
                    <a:cubicBezTo>
                      <a:pt x="34" y="0"/>
                      <a:pt x="39" y="7"/>
                      <a:pt x="39" y="20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43"/>
                      <a:pt x="40" y="44"/>
                      <a:pt x="41" y="45"/>
                    </a:cubicBezTo>
                    <a:cubicBezTo>
                      <a:pt x="43" y="46"/>
                      <a:pt x="43" y="47"/>
                      <a:pt x="43" y="48"/>
                    </a:cubicBezTo>
                    <a:cubicBezTo>
                      <a:pt x="43" y="51"/>
                      <a:pt x="41" y="52"/>
                      <a:pt x="39" y="52"/>
                    </a:cubicBezTo>
                    <a:close/>
                    <a:moveTo>
                      <a:pt x="30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11" y="29"/>
                      <a:pt x="9" y="33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42"/>
                      <a:pt x="11" y="45"/>
                      <a:pt x="19" y="45"/>
                    </a:cubicBezTo>
                    <a:cubicBezTo>
                      <a:pt x="26" y="45"/>
                      <a:pt x="30" y="42"/>
                      <a:pt x="30" y="35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</p:grpSp>
        <p:grpSp>
          <p:nvGrpSpPr>
            <p:cNvPr id="57" name="Group 45"/>
            <p:cNvGrpSpPr>
              <a:grpSpLocks noChangeAspect="1"/>
            </p:cNvGrpSpPr>
            <p:nvPr userDrawn="1"/>
          </p:nvGrpSpPr>
          <p:grpSpPr bwMode="auto">
            <a:xfrm>
              <a:off x="288925" y="1169988"/>
              <a:ext cx="1320800" cy="107950"/>
              <a:chOff x="182" y="737"/>
              <a:chExt cx="832" cy="68"/>
            </a:xfrm>
            <a:solidFill>
              <a:srgbClr val="F75931"/>
            </a:solidFill>
          </p:grpSpPr>
          <p:sp>
            <p:nvSpPr>
              <p:cNvPr id="59" name="Freeform 46"/>
              <p:cNvSpPr>
                <a:spLocks/>
              </p:cNvSpPr>
              <p:nvPr userDrawn="1"/>
            </p:nvSpPr>
            <p:spPr bwMode="auto">
              <a:xfrm>
                <a:off x="182" y="737"/>
                <a:ext cx="38" cy="55"/>
              </a:xfrm>
              <a:custGeom>
                <a:avLst/>
                <a:gdLst>
                  <a:gd name="T0" fmla="*/ 24 w 27"/>
                  <a:gd name="T1" fmla="*/ 39 h 39"/>
                  <a:gd name="T2" fmla="*/ 22 w 27"/>
                  <a:gd name="T3" fmla="*/ 36 h 39"/>
                  <a:gd name="T4" fmla="*/ 22 w 27"/>
                  <a:gd name="T5" fmla="*/ 4 h 39"/>
                  <a:gd name="T6" fmla="*/ 5 w 27"/>
                  <a:gd name="T7" fmla="*/ 4 h 39"/>
                  <a:gd name="T8" fmla="*/ 5 w 27"/>
                  <a:gd name="T9" fmla="*/ 36 h 39"/>
                  <a:gd name="T10" fmla="*/ 2 w 27"/>
                  <a:gd name="T11" fmla="*/ 39 h 39"/>
                  <a:gd name="T12" fmla="*/ 0 w 27"/>
                  <a:gd name="T13" fmla="*/ 36 h 39"/>
                  <a:gd name="T14" fmla="*/ 0 w 27"/>
                  <a:gd name="T15" fmla="*/ 2 h 39"/>
                  <a:gd name="T16" fmla="*/ 2 w 27"/>
                  <a:gd name="T17" fmla="*/ 0 h 39"/>
                  <a:gd name="T18" fmla="*/ 24 w 27"/>
                  <a:gd name="T19" fmla="*/ 0 h 39"/>
                  <a:gd name="T20" fmla="*/ 27 w 27"/>
                  <a:gd name="T21" fmla="*/ 2 h 39"/>
                  <a:gd name="T22" fmla="*/ 27 w 27"/>
                  <a:gd name="T23" fmla="*/ 36 h 39"/>
                  <a:gd name="T24" fmla="*/ 24 w 27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9">
                    <a:moveTo>
                      <a:pt x="24" y="39"/>
                    </a:moveTo>
                    <a:cubicBezTo>
                      <a:pt x="23" y="39"/>
                      <a:pt x="22" y="38"/>
                      <a:pt x="22" y="3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8"/>
                      <a:pt x="4" y="39"/>
                      <a:pt x="2" y="39"/>
                    </a:cubicBezTo>
                    <a:cubicBezTo>
                      <a:pt x="1" y="39"/>
                      <a:pt x="0" y="38"/>
                      <a:pt x="0" y="3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6" y="0"/>
                      <a:pt x="27" y="1"/>
                      <a:pt x="27" y="2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7" y="38"/>
                      <a:pt x="26" y="39"/>
                      <a:pt x="24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0" name="Freeform 47"/>
              <p:cNvSpPr>
                <a:spLocks noEditPoints="1"/>
              </p:cNvSpPr>
              <p:nvPr userDrawn="1"/>
            </p:nvSpPr>
            <p:spPr bwMode="auto">
              <a:xfrm>
                <a:off x="229" y="753"/>
                <a:ext cx="32" cy="52"/>
              </a:xfrm>
              <a:custGeom>
                <a:avLst/>
                <a:gdLst>
                  <a:gd name="T0" fmla="*/ 13 w 23"/>
                  <a:gd name="T1" fmla="*/ 28 h 37"/>
                  <a:gd name="T2" fmla="*/ 7 w 23"/>
                  <a:gd name="T3" fmla="*/ 25 h 37"/>
                  <a:gd name="T4" fmla="*/ 7 w 23"/>
                  <a:gd name="T5" fmla="*/ 35 h 37"/>
                  <a:gd name="T6" fmla="*/ 5 w 23"/>
                  <a:gd name="T7" fmla="*/ 37 h 37"/>
                  <a:gd name="T8" fmla="*/ 2 w 23"/>
                  <a:gd name="T9" fmla="*/ 35 h 37"/>
                  <a:gd name="T10" fmla="*/ 2 w 23"/>
                  <a:gd name="T11" fmla="*/ 7 h 37"/>
                  <a:gd name="T12" fmla="*/ 1 w 23"/>
                  <a:gd name="T13" fmla="*/ 4 h 37"/>
                  <a:gd name="T14" fmla="*/ 0 w 23"/>
                  <a:gd name="T15" fmla="*/ 2 h 37"/>
                  <a:gd name="T16" fmla="*/ 2 w 23"/>
                  <a:gd name="T17" fmla="*/ 0 h 37"/>
                  <a:gd name="T18" fmla="*/ 5 w 23"/>
                  <a:gd name="T19" fmla="*/ 1 h 37"/>
                  <a:gd name="T20" fmla="*/ 6 w 23"/>
                  <a:gd name="T21" fmla="*/ 3 h 37"/>
                  <a:gd name="T22" fmla="*/ 13 w 23"/>
                  <a:gd name="T23" fmla="*/ 0 h 37"/>
                  <a:gd name="T24" fmla="*/ 23 w 23"/>
                  <a:gd name="T25" fmla="*/ 11 h 37"/>
                  <a:gd name="T26" fmla="*/ 23 w 23"/>
                  <a:gd name="T27" fmla="*/ 16 h 37"/>
                  <a:gd name="T28" fmla="*/ 13 w 23"/>
                  <a:gd name="T29" fmla="*/ 28 h 37"/>
                  <a:gd name="T30" fmla="*/ 18 w 23"/>
                  <a:gd name="T31" fmla="*/ 11 h 37"/>
                  <a:gd name="T32" fmla="*/ 12 w 23"/>
                  <a:gd name="T33" fmla="*/ 4 h 37"/>
                  <a:gd name="T34" fmla="*/ 7 w 23"/>
                  <a:gd name="T35" fmla="*/ 6 h 37"/>
                  <a:gd name="T36" fmla="*/ 7 w 23"/>
                  <a:gd name="T37" fmla="*/ 21 h 37"/>
                  <a:gd name="T38" fmla="*/ 12 w 23"/>
                  <a:gd name="T39" fmla="*/ 24 h 37"/>
                  <a:gd name="T40" fmla="*/ 18 w 23"/>
                  <a:gd name="T41" fmla="*/ 16 h 37"/>
                  <a:gd name="T42" fmla="*/ 18 w 23"/>
                  <a:gd name="T43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37">
                    <a:moveTo>
                      <a:pt x="13" y="28"/>
                    </a:moveTo>
                    <a:cubicBezTo>
                      <a:pt x="11" y="28"/>
                      <a:pt x="9" y="27"/>
                      <a:pt x="7" y="2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6"/>
                      <a:pt x="6" y="37"/>
                      <a:pt x="5" y="37"/>
                    </a:cubicBezTo>
                    <a:cubicBezTo>
                      <a:pt x="3" y="37"/>
                      <a:pt x="2" y="36"/>
                      <a:pt x="2" y="3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20" y="0"/>
                      <a:pt x="23" y="4"/>
                      <a:pt x="23" y="11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23"/>
                      <a:pt x="20" y="28"/>
                      <a:pt x="13" y="28"/>
                    </a:cubicBezTo>
                    <a:close/>
                    <a:moveTo>
                      <a:pt x="18" y="11"/>
                    </a:moveTo>
                    <a:cubicBezTo>
                      <a:pt x="18" y="6"/>
                      <a:pt x="17" y="4"/>
                      <a:pt x="12" y="4"/>
                    </a:cubicBezTo>
                    <a:cubicBezTo>
                      <a:pt x="11" y="4"/>
                      <a:pt x="9" y="5"/>
                      <a:pt x="7" y="6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9" y="23"/>
                      <a:pt x="11" y="24"/>
                      <a:pt x="12" y="24"/>
                    </a:cubicBezTo>
                    <a:cubicBezTo>
                      <a:pt x="16" y="24"/>
                      <a:pt x="18" y="21"/>
                      <a:pt x="18" y="16"/>
                    </a:cubicBezTo>
                    <a:lnTo>
                      <a:pt x="18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1" name="Freeform 48"/>
              <p:cNvSpPr>
                <a:spLocks noEditPoints="1"/>
              </p:cNvSpPr>
              <p:nvPr userDrawn="1"/>
            </p:nvSpPr>
            <p:spPr bwMode="auto">
              <a:xfrm>
                <a:off x="268" y="753"/>
                <a:ext cx="31" cy="39"/>
              </a:xfrm>
              <a:custGeom>
                <a:avLst/>
                <a:gdLst>
                  <a:gd name="T0" fmla="*/ 11 w 22"/>
                  <a:gd name="T1" fmla="*/ 28 h 28"/>
                  <a:gd name="T2" fmla="*/ 0 w 22"/>
                  <a:gd name="T3" fmla="*/ 17 h 28"/>
                  <a:gd name="T4" fmla="*/ 0 w 22"/>
                  <a:gd name="T5" fmla="*/ 11 h 28"/>
                  <a:gd name="T6" fmla="*/ 11 w 22"/>
                  <a:gd name="T7" fmla="*/ 0 h 28"/>
                  <a:gd name="T8" fmla="*/ 22 w 22"/>
                  <a:gd name="T9" fmla="*/ 11 h 28"/>
                  <a:gd name="T10" fmla="*/ 22 w 22"/>
                  <a:gd name="T11" fmla="*/ 17 h 28"/>
                  <a:gd name="T12" fmla="*/ 11 w 22"/>
                  <a:gd name="T13" fmla="*/ 28 h 28"/>
                  <a:gd name="T14" fmla="*/ 17 w 22"/>
                  <a:gd name="T15" fmla="*/ 11 h 28"/>
                  <a:gd name="T16" fmla="*/ 11 w 22"/>
                  <a:gd name="T17" fmla="*/ 5 h 28"/>
                  <a:gd name="T18" fmla="*/ 5 w 22"/>
                  <a:gd name="T19" fmla="*/ 11 h 28"/>
                  <a:gd name="T20" fmla="*/ 5 w 22"/>
                  <a:gd name="T21" fmla="*/ 17 h 28"/>
                  <a:gd name="T22" fmla="*/ 11 w 22"/>
                  <a:gd name="T23" fmla="*/ 23 h 28"/>
                  <a:gd name="T24" fmla="*/ 17 w 22"/>
                  <a:gd name="T25" fmla="*/ 17 h 28"/>
                  <a:gd name="T26" fmla="*/ 17 w 22"/>
                  <a:gd name="T27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8">
                    <a:moveTo>
                      <a:pt x="11" y="28"/>
                    </a:moveTo>
                    <a:cubicBezTo>
                      <a:pt x="3" y="28"/>
                      <a:pt x="0" y="23"/>
                      <a:pt x="0" y="1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3" y="0"/>
                      <a:pt x="11" y="0"/>
                    </a:cubicBezTo>
                    <a:cubicBezTo>
                      <a:pt x="18" y="0"/>
                      <a:pt x="22" y="5"/>
                      <a:pt x="22" y="11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23"/>
                      <a:pt x="18" y="28"/>
                      <a:pt x="11" y="28"/>
                    </a:cubicBezTo>
                    <a:close/>
                    <a:moveTo>
                      <a:pt x="17" y="11"/>
                    </a:moveTo>
                    <a:cubicBezTo>
                      <a:pt x="17" y="7"/>
                      <a:pt x="15" y="5"/>
                      <a:pt x="11" y="5"/>
                    </a:cubicBezTo>
                    <a:cubicBezTo>
                      <a:pt x="7" y="5"/>
                      <a:pt x="5" y="7"/>
                      <a:pt x="5" y="11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21"/>
                      <a:pt x="7" y="23"/>
                      <a:pt x="11" y="23"/>
                    </a:cubicBezTo>
                    <a:cubicBezTo>
                      <a:pt x="15" y="23"/>
                      <a:pt x="17" y="21"/>
                      <a:pt x="17" y="17"/>
                    </a:cubicBezTo>
                    <a:lnTo>
                      <a:pt x="1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2" name="Freeform 49"/>
              <p:cNvSpPr>
                <a:spLocks/>
              </p:cNvSpPr>
              <p:nvPr userDrawn="1"/>
            </p:nvSpPr>
            <p:spPr bwMode="auto">
              <a:xfrm>
                <a:off x="307" y="753"/>
                <a:ext cx="26" cy="39"/>
              </a:xfrm>
              <a:custGeom>
                <a:avLst/>
                <a:gdLst>
                  <a:gd name="T0" fmla="*/ 16 w 19"/>
                  <a:gd name="T1" fmla="*/ 5 h 28"/>
                  <a:gd name="T2" fmla="*/ 11 w 19"/>
                  <a:gd name="T3" fmla="*/ 4 h 28"/>
                  <a:gd name="T4" fmla="*/ 5 w 19"/>
                  <a:gd name="T5" fmla="*/ 12 h 28"/>
                  <a:gd name="T6" fmla="*/ 5 w 19"/>
                  <a:gd name="T7" fmla="*/ 16 h 28"/>
                  <a:gd name="T8" fmla="*/ 11 w 19"/>
                  <a:gd name="T9" fmla="*/ 24 h 28"/>
                  <a:gd name="T10" fmla="*/ 16 w 19"/>
                  <a:gd name="T11" fmla="*/ 22 h 28"/>
                  <a:gd name="T12" fmla="*/ 18 w 19"/>
                  <a:gd name="T13" fmla="*/ 23 h 28"/>
                  <a:gd name="T14" fmla="*/ 17 w 19"/>
                  <a:gd name="T15" fmla="*/ 26 h 28"/>
                  <a:gd name="T16" fmla="*/ 11 w 19"/>
                  <a:gd name="T17" fmla="*/ 28 h 28"/>
                  <a:gd name="T18" fmla="*/ 0 w 19"/>
                  <a:gd name="T19" fmla="*/ 16 h 28"/>
                  <a:gd name="T20" fmla="*/ 0 w 19"/>
                  <a:gd name="T21" fmla="*/ 12 h 28"/>
                  <a:gd name="T22" fmla="*/ 11 w 19"/>
                  <a:gd name="T23" fmla="*/ 0 h 28"/>
                  <a:gd name="T24" fmla="*/ 17 w 19"/>
                  <a:gd name="T25" fmla="*/ 2 h 28"/>
                  <a:gd name="T26" fmla="*/ 18 w 19"/>
                  <a:gd name="T27" fmla="*/ 4 h 28"/>
                  <a:gd name="T28" fmla="*/ 16 w 19"/>
                  <a:gd name="T2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28">
                    <a:moveTo>
                      <a:pt x="16" y="5"/>
                    </a:moveTo>
                    <a:cubicBezTo>
                      <a:pt x="14" y="5"/>
                      <a:pt x="13" y="4"/>
                      <a:pt x="11" y="4"/>
                    </a:cubicBezTo>
                    <a:cubicBezTo>
                      <a:pt x="7" y="4"/>
                      <a:pt x="5" y="7"/>
                      <a:pt x="5" y="12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21"/>
                      <a:pt x="7" y="24"/>
                      <a:pt x="11" y="24"/>
                    </a:cubicBezTo>
                    <a:cubicBezTo>
                      <a:pt x="12" y="24"/>
                      <a:pt x="14" y="23"/>
                      <a:pt x="16" y="22"/>
                    </a:cubicBezTo>
                    <a:cubicBezTo>
                      <a:pt x="17" y="22"/>
                      <a:pt x="18" y="22"/>
                      <a:pt x="18" y="23"/>
                    </a:cubicBezTo>
                    <a:cubicBezTo>
                      <a:pt x="19" y="25"/>
                      <a:pt x="18" y="26"/>
                      <a:pt x="17" y="26"/>
                    </a:cubicBezTo>
                    <a:cubicBezTo>
                      <a:pt x="15" y="27"/>
                      <a:pt x="13" y="28"/>
                      <a:pt x="11" y="28"/>
                    </a:cubicBezTo>
                    <a:cubicBezTo>
                      <a:pt x="3" y="28"/>
                      <a:pt x="0" y="23"/>
                      <a:pt x="0" y="1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4" y="0"/>
                      <a:pt x="11" y="0"/>
                    </a:cubicBezTo>
                    <a:cubicBezTo>
                      <a:pt x="13" y="0"/>
                      <a:pt x="15" y="1"/>
                      <a:pt x="17" y="2"/>
                    </a:cubicBezTo>
                    <a:cubicBezTo>
                      <a:pt x="18" y="2"/>
                      <a:pt x="19" y="3"/>
                      <a:pt x="18" y="4"/>
                    </a:cubicBezTo>
                    <a:cubicBezTo>
                      <a:pt x="18" y="5"/>
                      <a:pt x="17" y="6"/>
                      <a:pt x="1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3" name="Freeform 50"/>
              <p:cNvSpPr>
                <a:spLocks/>
              </p:cNvSpPr>
              <p:nvPr userDrawn="1"/>
            </p:nvSpPr>
            <p:spPr bwMode="auto">
              <a:xfrm>
                <a:off x="335" y="754"/>
                <a:ext cx="30" cy="38"/>
              </a:xfrm>
              <a:custGeom>
                <a:avLst/>
                <a:gdLst>
                  <a:gd name="T0" fmla="*/ 19 w 21"/>
                  <a:gd name="T1" fmla="*/ 0 h 27"/>
                  <a:gd name="T2" fmla="*/ 21 w 21"/>
                  <a:gd name="T3" fmla="*/ 2 h 27"/>
                  <a:gd name="T4" fmla="*/ 19 w 21"/>
                  <a:gd name="T5" fmla="*/ 4 h 27"/>
                  <a:gd name="T6" fmla="*/ 13 w 21"/>
                  <a:gd name="T7" fmla="*/ 4 h 27"/>
                  <a:gd name="T8" fmla="*/ 13 w 21"/>
                  <a:gd name="T9" fmla="*/ 24 h 27"/>
                  <a:gd name="T10" fmla="*/ 11 w 21"/>
                  <a:gd name="T11" fmla="*/ 27 h 27"/>
                  <a:gd name="T12" fmla="*/ 8 w 21"/>
                  <a:gd name="T13" fmla="*/ 24 h 27"/>
                  <a:gd name="T14" fmla="*/ 8 w 21"/>
                  <a:gd name="T15" fmla="*/ 4 h 27"/>
                  <a:gd name="T16" fmla="*/ 2 w 21"/>
                  <a:gd name="T17" fmla="*/ 4 h 27"/>
                  <a:gd name="T18" fmla="*/ 0 w 21"/>
                  <a:gd name="T19" fmla="*/ 2 h 27"/>
                  <a:gd name="T20" fmla="*/ 2 w 21"/>
                  <a:gd name="T21" fmla="*/ 0 h 27"/>
                  <a:gd name="T22" fmla="*/ 19 w 21"/>
                  <a:gd name="T2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7">
                    <a:moveTo>
                      <a:pt x="19" y="0"/>
                    </a:moveTo>
                    <a:cubicBezTo>
                      <a:pt x="20" y="0"/>
                      <a:pt x="21" y="1"/>
                      <a:pt x="21" y="2"/>
                    </a:cubicBezTo>
                    <a:cubicBezTo>
                      <a:pt x="21" y="3"/>
                      <a:pt x="20" y="4"/>
                      <a:pt x="19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6"/>
                      <a:pt x="12" y="27"/>
                      <a:pt x="11" y="27"/>
                    </a:cubicBezTo>
                    <a:cubicBezTo>
                      <a:pt x="9" y="27"/>
                      <a:pt x="8" y="26"/>
                      <a:pt x="8" y="2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4" name="Freeform 51"/>
              <p:cNvSpPr>
                <a:spLocks noEditPoints="1"/>
              </p:cNvSpPr>
              <p:nvPr userDrawn="1"/>
            </p:nvSpPr>
            <p:spPr bwMode="auto">
              <a:xfrm>
                <a:off x="367" y="753"/>
                <a:ext cx="33" cy="52"/>
              </a:xfrm>
              <a:custGeom>
                <a:avLst/>
                <a:gdLst>
                  <a:gd name="T0" fmla="*/ 14 w 23"/>
                  <a:gd name="T1" fmla="*/ 28 h 37"/>
                  <a:gd name="T2" fmla="*/ 7 w 23"/>
                  <a:gd name="T3" fmla="*/ 25 h 37"/>
                  <a:gd name="T4" fmla="*/ 7 w 23"/>
                  <a:gd name="T5" fmla="*/ 35 h 37"/>
                  <a:gd name="T6" fmla="*/ 5 w 23"/>
                  <a:gd name="T7" fmla="*/ 37 h 37"/>
                  <a:gd name="T8" fmla="*/ 3 w 23"/>
                  <a:gd name="T9" fmla="*/ 35 h 37"/>
                  <a:gd name="T10" fmla="*/ 3 w 23"/>
                  <a:gd name="T11" fmla="*/ 7 h 37"/>
                  <a:gd name="T12" fmla="*/ 1 w 23"/>
                  <a:gd name="T13" fmla="*/ 4 h 37"/>
                  <a:gd name="T14" fmla="*/ 0 w 23"/>
                  <a:gd name="T15" fmla="*/ 2 h 37"/>
                  <a:gd name="T16" fmla="*/ 3 w 23"/>
                  <a:gd name="T17" fmla="*/ 0 h 37"/>
                  <a:gd name="T18" fmla="*/ 5 w 23"/>
                  <a:gd name="T19" fmla="*/ 1 h 37"/>
                  <a:gd name="T20" fmla="*/ 6 w 23"/>
                  <a:gd name="T21" fmla="*/ 3 h 37"/>
                  <a:gd name="T22" fmla="*/ 13 w 23"/>
                  <a:gd name="T23" fmla="*/ 0 h 37"/>
                  <a:gd name="T24" fmla="*/ 23 w 23"/>
                  <a:gd name="T25" fmla="*/ 11 h 37"/>
                  <a:gd name="T26" fmla="*/ 23 w 23"/>
                  <a:gd name="T27" fmla="*/ 16 h 37"/>
                  <a:gd name="T28" fmla="*/ 14 w 23"/>
                  <a:gd name="T29" fmla="*/ 28 h 37"/>
                  <a:gd name="T30" fmla="*/ 18 w 23"/>
                  <a:gd name="T31" fmla="*/ 11 h 37"/>
                  <a:gd name="T32" fmla="*/ 13 w 23"/>
                  <a:gd name="T33" fmla="*/ 4 h 37"/>
                  <a:gd name="T34" fmla="*/ 7 w 23"/>
                  <a:gd name="T35" fmla="*/ 6 h 37"/>
                  <a:gd name="T36" fmla="*/ 7 w 23"/>
                  <a:gd name="T37" fmla="*/ 21 h 37"/>
                  <a:gd name="T38" fmla="*/ 13 w 23"/>
                  <a:gd name="T39" fmla="*/ 24 h 37"/>
                  <a:gd name="T40" fmla="*/ 18 w 23"/>
                  <a:gd name="T41" fmla="*/ 16 h 37"/>
                  <a:gd name="T42" fmla="*/ 18 w 23"/>
                  <a:gd name="T43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37">
                    <a:moveTo>
                      <a:pt x="14" y="28"/>
                    </a:moveTo>
                    <a:cubicBezTo>
                      <a:pt x="12" y="28"/>
                      <a:pt x="9" y="27"/>
                      <a:pt x="7" y="2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6"/>
                      <a:pt x="6" y="37"/>
                      <a:pt x="5" y="37"/>
                    </a:cubicBezTo>
                    <a:cubicBezTo>
                      <a:pt x="4" y="37"/>
                      <a:pt x="3" y="36"/>
                      <a:pt x="3" y="3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2" y="4"/>
                      <a:pt x="1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20" y="0"/>
                      <a:pt x="23" y="4"/>
                      <a:pt x="23" y="11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23"/>
                      <a:pt x="20" y="28"/>
                      <a:pt x="14" y="28"/>
                    </a:cubicBezTo>
                    <a:close/>
                    <a:moveTo>
                      <a:pt x="18" y="11"/>
                    </a:moveTo>
                    <a:cubicBezTo>
                      <a:pt x="18" y="6"/>
                      <a:pt x="17" y="4"/>
                      <a:pt x="13" y="4"/>
                    </a:cubicBezTo>
                    <a:cubicBezTo>
                      <a:pt x="11" y="4"/>
                      <a:pt x="9" y="5"/>
                      <a:pt x="7" y="6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9" y="23"/>
                      <a:pt x="11" y="24"/>
                      <a:pt x="13" y="24"/>
                    </a:cubicBezTo>
                    <a:cubicBezTo>
                      <a:pt x="17" y="24"/>
                      <a:pt x="18" y="21"/>
                      <a:pt x="18" y="16"/>
                    </a:cubicBezTo>
                    <a:lnTo>
                      <a:pt x="18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5" name="Freeform 52"/>
              <p:cNvSpPr>
                <a:spLocks noEditPoints="1"/>
              </p:cNvSpPr>
              <p:nvPr userDrawn="1"/>
            </p:nvSpPr>
            <p:spPr bwMode="auto">
              <a:xfrm>
                <a:off x="407" y="753"/>
                <a:ext cx="31" cy="39"/>
              </a:xfrm>
              <a:custGeom>
                <a:avLst/>
                <a:gdLst>
                  <a:gd name="T0" fmla="*/ 20 w 22"/>
                  <a:gd name="T1" fmla="*/ 28 h 28"/>
                  <a:gd name="T2" fmla="*/ 17 w 22"/>
                  <a:gd name="T3" fmla="*/ 26 h 28"/>
                  <a:gd name="T4" fmla="*/ 16 w 22"/>
                  <a:gd name="T5" fmla="*/ 25 h 28"/>
                  <a:gd name="T6" fmla="*/ 9 w 22"/>
                  <a:gd name="T7" fmla="*/ 28 h 28"/>
                  <a:gd name="T8" fmla="*/ 0 w 22"/>
                  <a:gd name="T9" fmla="*/ 20 h 28"/>
                  <a:gd name="T10" fmla="*/ 0 w 22"/>
                  <a:gd name="T11" fmla="*/ 19 h 28"/>
                  <a:gd name="T12" fmla="*/ 10 w 22"/>
                  <a:gd name="T13" fmla="*/ 12 h 28"/>
                  <a:gd name="T14" fmla="*/ 15 w 22"/>
                  <a:gd name="T15" fmla="*/ 12 h 28"/>
                  <a:gd name="T16" fmla="*/ 15 w 22"/>
                  <a:gd name="T17" fmla="*/ 10 h 28"/>
                  <a:gd name="T18" fmla="*/ 10 w 22"/>
                  <a:gd name="T19" fmla="*/ 4 h 28"/>
                  <a:gd name="T20" fmla="*/ 5 w 22"/>
                  <a:gd name="T21" fmla="*/ 5 h 28"/>
                  <a:gd name="T22" fmla="*/ 4 w 22"/>
                  <a:gd name="T23" fmla="*/ 6 h 28"/>
                  <a:gd name="T24" fmla="*/ 2 w 22"/>
                  <a:gd name="T25" fmla="*/ 4 h 28"/>
                  <a:gd name="T26" fmla="*/ 3 w 22"/>
                  <a:gd name="T27" fmla="*/ 2 h 28"/>
                  <a:gd name="T28" fmla="*/ 10 w 22"/>
                  <a:gd name="T29" fmla="*/ 0 h 28"/>
                  <a:gd name="T30" fmla="*/ 20 w 22"/>
                  <a:gd name="T31" fmla="*/ 11 h 28"/>
                  <a:gd name="T32" fmla="*/ 20 w 22"/>
                  <a:gd name="T33" fmla="*/ 21 h 28"/>
                  <a:gd name="T34" fmla="*/ 22 w 22"/>
                  <a:gd name="T35" fmla="*/ 24 h 28"/>
                  <a:gd name="T36" fmla="*/ 22 w 22"/>
                  <a:gd name="T37" fmla="*/ 26 h 28"/>
                  <a:gd name="T38" fmla="*/ 20 w 22"/>
                  <a:gd name="T39" fmla="*/ 28 h 28"/>
                  <a:gd name="T40" fmla="*/ 15 w 22"/>
                  <a:gd name="T41" fmla="*/ 15 h 28"/>
                  <a:gd name="T42" fmla="*/ 10 w 22"/>
                  <a:gd name="T43" fmla="*/ 15 h 28"/>
                  <a:gd name="T44" fmla="*/ 4 w 22"/>
                  <a:gd name="T45" fmla="*/ 19 h 28"/>
                  <a:gd name="T46" fmla="*/ 4 w 22"/>
                  <a:gd name="T47" fmla="*/ 20 h 28"/>
                  <a:gd name="T48" fmla="*/ 10 w 22"/>
                  <a:gd name="T49" fmla="*/ 24 h 28"/>
                  <a:gd name="T50" fmla="*/ 15 w 22"/>
                  <a:gd name="T51" fmla="*/ 18 h 28"/>
                  <a:gd name="T52" fmla="*/ 15 w 22"/>
                  <a:gd name="T53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" h="28">
                    <a:moveTo>
                      <a:pt x="20" y="28"/>
                    </a:moveTo>
                    <a:cubicBezTo>
                      <a:pt x="19" y="28"/>
                      <a:pt x="18" y="27"/>
                      <a:pt x="17" y="26"/>
                    </a:cubicBezTo>
                    <a:cubicBezTo>
                      <a:pt x="17" y="26"/>
                      <a:pt x="17" y="25"/>
                      <a:pt x="16" y="25"/>
                    </a:cubicBezTo>
                    <a:cubicBezTo>
                      <a:pt x="14" y="27"/>
                      <a:pt x="11" y="28"/>
                      <a:pt x="9" y="28"/>
                    </a:cubicBezTo>
                    <a:cubicBezTo>
                      <a:pt x="3" y="28"/>
                      <a:pt x="0" y="24"/>
                      <a:pt x="0" y="2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5"/>
                      <a:pt x="3" y="12"/>
                      <a:pt x="10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6"/>
                      <a:pt x="14" y="4"/>
                      <a:pt x="10" y="4"/>
                    </a:cubicBezTo>
                    <a:cubicBezTo>
                      <a:pt x="8" y="4"/>
                      <a:pt x="6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5" y="1"/>
                      <a:pt x="7" y="0"/>
                      <a:pt x="10" y="0"/>
                    </a:cubicBezTo>
                    <a:cubicBezTo>
                      <a:pt x="18" y="0"/>
                      <a:pt x="20" y="4"/>
                      <a:pt x="20" y="1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3"/>
                      <a:pt x="21" y="23"/>
                      <a:pt x="22" y="24"/>
                    </a:cubicBezTo>
                    <a:cubicBezTo>
                      <a:pt x="22" y="24"/>
                      <a:pt x="22" y="25"/>
                      <a:pt x="22" y="26"/>
                    </a:cubicBezTo>
                    <a:cubicBezTo>
                      <a:pt x="22" y="27"/>
                      <a:pt x="21" y="28"/>
                      <a:pt x="20" y="28"/>
                    </a:cubicBezTo>
                    <a:close/>
                    <a:moveTo>
                      <a:pt x="15" y="15"/>
                    </a:moveTo>
                    <a:cubicBezTo>
                      <a:pt x="10" y="15"/>
                      <a:pt x="10" y="15"/>
                      <a:pt x="10" y="15"/>
                    </a:cubicBezTo>
                    <a:cubicBezTo>
                      <a:pt x="6" y="15"/>
                      <a:pt x="4" y="17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2"/>
                      <a:pt x="6" y="24"/>
                      <a:pt x="10" y="24"/>
                    </a:cubicBezTo>
                    <a:cubicBezTo>
                      <a:pt x="13" y="24"/>
                      <a:pt x="15" y="22"/>
                      <a:pt x="15" y="18"/>
                    </a:cubicBezTo>
                    <a:lnTo>
                      <a:pt x="1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6" name="Freeform 53"/>
              <p:cNvSpPr>
                <a:spLocks/>
              </p:cNvSpPr>
              <p:nvPr userDrawn="1"/>
            </p:nvSpPr>
            <p:spPr bwMode="auto">
              <a:xfrm>
                <a:off x="447" y="753"/>
                <a:ext cx="28" cy="39"/>
              </a:xfrm>
              <a:custGeom>
                <a:avLst/>
                <a:gdLst>
                  <a:gd name="T0" fmla="*/ 20 w 20"/>
                  <a:gd name="T1" fmla="*/ 25 h 28"/>
                  <a:gd name="T2" fmla="*/ 17 w 20"/>
                  <a:gd name="T3" fmla="*/ 28 h 28"/>
                  <a:gd name="T4" fmla="*/ 15 w 20"/>
                  <a:gd name="T5" fmla="*/ 25 h 28"/>
                  <a:gd name="T6" fmla="*/ 15 w 20"/>
                  <a:gd name="T7" fmla="*/ 15 h 28"/>
                  <a:gd name="T8" fmla="*/ 5 w 20"/>
                  <a:gd name="T9" fmla="*/ 15 h 28"/>
                  <a:gd name="T10" fmla="*/ 5 w 20"/>
                  <a:gd name="T11" fmla="*/ 25 h 28"/>
                  <a:gd name="T12" fmla="*/ 2 w 20"/>
                  <a:gd name="T13" fmla="*/ 28 h 28"/>
                  <a:gd name="T14" fmla="*/ 0 w 20"/>
                  <a:gd name="T15" fmla="*/ 25 h 28"/>
                  <a:gd name="T16" fmla="*/ 0 w 20"/>
                  <a:gd name="T17" fmla="*/ 3 h 28"/>
                  <a:gd name="T18" fmla="*/ 2 w 20"/>
                  <a:gd name="T19" fmla="*/ 0 h 28"/>
                  <a:gd name="T20" fmla="*/ 5 w 20"/>
                  <a:gd name="T21" fmla="*/ 3 h 28"/>
                  <a:gd name="T22" fmla="*/ 5 w 20"/>
                  <a:gd name="T23" fmla="*/ 11 h 28"/>
                  <a:gd name="T24" fmla="*/ 15 w 20"/>
                  <a:gd name="T25" fmla="*/ 11 h 28"/>
                  <a:gd name="T26" fmla="*/ 15 w 20"/>
                  <a:gd name="T27" fmla="*/ 3 h 28"/>
                  <a:gd name="T28" fmla="*/ 17 w 20"/>
                  <a:gd name="T29" fmla="*/ 0 h 28"/>
                  <a:gd name="T30" fmla="*/ 20 w 20"/>
                  <a:gd name="T31" fmla="*/ 3 h 28"/>
                  <a:gd name="T32" fmla="*/ 20 w 20"/>
                  <a:gd name="T33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20" y="25"/>
                    </a:moveTo>
                    <a:cubicBezTo>
                      <a:pt x="20" y="27"/>
                      <a:pt x="19" y="28"/>
                      <a:pt x="17" y="28"/>
                    </a:cubicBezTo>
                    <a:cubicBezTo>
                      <a:pt x="16" y="28"/>
                      <a:pt x="15" y="27"/>
                      <a:pt x="15" y="2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7"/>
                      <a:pt x="4" y="28"/>
                      <a:pt x="2" y="28"/>
                    </a:cubicBezTo>
                    <a:cubicBezTo>
                      <a:pt x="1" y="28"/>
                      <a:pt x="0" y="27"/>
                      <a:pt x="0" y="2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1"/>
                      <a:pt x="16" y="0"/>
                      <a:pt x="17" y="0"/>
                    </a:cubicBezTo>
                    <a:cubicBezTo>
                      <a:pt x="19" y="0"/>
                      <a:pt x="20" y="1"/>
                      <a:pt x="20" y="3"/>
                    </a:cubicBezTo>
                    <a:lnTo>
                      <a:pt x="2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7" name="Freeform 54"/>
              <p:cNvSpPr>
                <a:spLocks/>
              </p:cNvSpPr>
              <p:nvPr userDrawn="1"/>
            </p:nvSpPr>
            <p:spPr bwMode="auto">
              <a:xfrm>
                <a:off x="483" y="753"/>
                <a:ext cx="27" cy="39"/>
              </a:xfrm>
              <a:custGeom>
                <a:avLst/>
                <a:gdLst>
                  <a:gd name="T0" fmla="*/ 16 w 19"/>
                  <a:gd name="T1" fmla="*/ 5 h 28"/>
                  <a:gd name="T2" fmla="*/ 11 w 19"/>
                  <a:gd name="T3" fmla="*/ 4 h 28"/>
                  <a:gd name="T4" fmla="*/ 5 w 19"/>
                  <a:gd name="T5" fmla="*/ 12 h 28"/>
                  <a:gd name="T6" fmla="*/ 5 w 19"/>
                  <a:gd name="T7" fmla="*/ 16 h 28"/>
                  <a:gd name="T8" fmla="*/ 11 w 19"/>
                  <a:gd name="T9" fmla="*/ 24 h 28"/>
                  <a:gd name="T10" fmla="*/ 16 w 19"/>
                  <a:gd name="T11" fmla="*/ 22 h 28"/>
                  <a:gd name="T12" fmla="*/ 18 w 19"/>
                  <a:gd name="T13" fmla="*/ 23 h 28"/>
                  <a:gd name="T14" fmla="*/ 17 w 19"/>
                  <a:gd name="T15" fmla="*/ 26 h 28"/>
                  <a:gd name="T16" fmla="*/ 11 w 19"/>
                  <a:gd name="T17" fmla="*/ 28 h 28"/>
                  <a:gd name="T18" fmla="*/ 0 w 19"/>
                  <a:gd name="T19" fmla="*/ 16 h 28"/>
                  <a:gd name="T20" fmla="*/ 0 w 19"/>
                  <a:gd name="T21" fmla="*/ 12 h 28"/>
                  <a:gd name="T22" fmla="*/ 11 w 19"/>
                  <a:gd name="T23" fmla="*/ 0 h 28"/>
                  <a:gd name="T24" fmla="*/ 17 w 19"/>
                  <a:gd name="T25" fmla="*/ 2 h 28"/>
                  <a:gd name="T26" fmla="*/ 18 w 19"/>
                  <a:gd name="T27" fmla="*/ 4 h 28"/>
                  <a:gd name="T28" fmla="*/ 16 w 19"/>
                  <a:gd name="T2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28">
                    <a:moveTo>
                      <a:pt x="16" y="5"/>
                    </a:moveTo>
                    <a:cubicBezTo>
                      <a:pt x="14" y="5"/>
                      <a:pt x="13" y="4"/>
                      <a:pt x="11" y="4"/>
                    </a:cubicBezTo>
                    <a:cubicBezTo>
                      <a:pt x="7" y="4"/>
                      <a:pt x="5" y="7"/>
                      <a:pt x="5" y="12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21"/>
                      <a:pt x="7" y="24"/>
                      <a:pt x="11" y="24"/>
                    </a:cubicBezTo>
                    <a:cubicBezTo>
                      <a:pt x="13" y="24"/>
                      <a:pt x="14" y="23"/>
                      <a:pt x="16" y="22"/>
                    </a:cubicBezTo>
                    <a:cubicBezTo>
                      <a:pt x="17" y="22"/>
                      <a:pt x="18" y="22"/>
                      <a:pt x="18" y="23"/>
                    </a:cubicBezTo>
                    <a:cubicBezTo>
                      <a:pt x="19" y="25"/>
                      <a:pt x="18" y="26"/>
                      <a:pt x="17" y="26"/>
                    </a:cubicBezTo>
                    <a:cubicBezTo>
                      <a:pt x="15" y="27"/>
                      <a:pt x="13" y="28"/>
                      <a:pt x="11" y="28"/>
                    </a:cubicBezTo>
                    <a:cubicBezTo>
                      <a:pt x="3" y="28"/>
                      <a:pt x="0" y="23"/>
                      <a:pt x="0" y="1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4" y="0"/>
                      <a:pt x="11" y="0"/>
                    </a:cubicBezTo>
                    <a:cubicBezTo>
                      <a:pt x="13" y="0"/>
                      <a:pt x="15" y="1"/>
                      <a:pt x="17" y="2"/>
                    </a:cubicBezTo>
                    <a:cubicBezTo>
                      <a:pt x="18" y="2"/>
                      <a:pt x="19" y="3"/>
                      <a:pt x="18" y="4"/>
                    </a:cubicBezTo>
                    <a:cubicBezTo>
                      <a:pt x="18" y="5"/>
                      <a:pt x="17" y="6"/>
                      <a:pt x="1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8" name="Freeform 55"/>
              <p:cNvSpPr>
                <a:spLocks/>
              </p:cNvSpPr>
              <p:nvPr userDrawn="1"/>
            </p:nvSpPr>
            <p:spPr bwMode="auto">
              <a:xfrm>
                <a:off x="512" y="754"/>
                <a:ext cx="29" cy="38"/>
              </a:xfrm>
              <a:custGeom>
                <a:avLst/>
                <a:gdLst>
                  <a:gd name="T0" fmla="*/ 19 w 21"/>
                  <a:gd name="T1" fmla="*/ 0 h 27"/>
                  <a:gd name="T2" fmla="*/ 21 w 21"/>
                  <a:gd name="T3" fmla="*/ 2 h 27"/>
                  <a:gd name="T4" fmla="*/ 19 w 21"/>
                  <a:gd name="T5" fmla="*/ 4 h 27"/>
                  <a:gd name="T6" fmla="*/ 13 w 21"/>
                  <a:gd name="T7" fmla="*/ 4 h 27"/>
                  <a:gd name="T8" fmla="*/ 13 w 21"/>
                  <a:gd name="T9" fmla="*/ 24 h 27"/>
                  <a:gd name="T10" fmla="*/ 11 w 21"/>
                  <a:gd name="T11" fmla="*/ 27 h 27"/>
                  <a:gd name="T12" fmla="*/ 8 w 21"/>
                  <a:gd name="T13" fmla="*/ 24 h 27"/>
                  <a:gd name="T14" fmla="*/ 8 w 21"/>
                  <a:gd name="T15" fmla="*/ 4 h 27"/>
                  <a:gd name="T16" fmla="*/ 2 w 21"/>
                  <a:gd name="T17" fmla="*/ 4 h 27"/>
                  <a:gd name="T18" fmla="*/ 0 w 21"/>
                  <a:gd name="T19" fmla="*/ 2 h 27"/>
                  <a:gd name="T20" fmla="*/ 2 w 21"/>
                  <a:gd name="T21" fmla="*/ 0 h 27"/>
                  <a:gd name="T22" fmla="*/ 19 w 21"/>
                  <a:gd name="T2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7">
                    <a:moveTo>
                      <a:pt x="19" y="0"/>
                    </a:moveTo>
                    <a:cubicBezTo>
                      <a:pt x="20" y="0"/>
                      <a:pt x="21" y="1"/>
                      <a:pt x="21" y="2"/>
                    </a:cubicBezTo>
                    <a:cubicBezTo>
                      <a:pt x="21" y="3"/>
                      <a:pt x="20" y="4"/>
                      <a:pt x="19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6"/>
                      <a:pt x="12" y="27"/>
                      <a:pt x="11" y="27"/>
                    </a:cubicBezTo>
                    <a:cubicBezTo>
                      <a:pt x="9" y="27"/>
                      <a:pt x="8" y="26"/>
                      <a:pt x="8" y="2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9" name="Freeform 56"/>
              <p:cNvSpPr>
                <a:spLocks noEditPoints="1"/>
              </p:cNvSpPr>
              <p:nvPr userDrawn="1"/>
            </p:nvSpPr>
            <p:spPr bwMode="auto">
              <a:xfrm>
                <a:off x="547" y="754"/>
                <a:ext cx="27" cy="37"/>
              </a:xfrm>
              <a:custGeom>
                <a:avLst/>
                <a:gdLst>
                  <a:gd name="T0" fmla="*/ 3 w 19"/>
                  <a:gd name="T1" fmla="*/ 26 h 26"/>
                  <a:gd name="T2" fmla="*/ 0 w 19"/>
                  <a:gd name="T3" fmla="*/ 24 h 26"/>
                  <a:gd name="T4" fmla="*/ 0 w 19"/>
                  <a:gd name="T5" fmla="*/ 2 h 26"/>
                  <a:gd name="T6" fmla="*/ 3 w 19"/>
                  <a:gd name="T7" fmla="*/ 0 h 26"/>
                  <a:gd name="T8" fmla="*/ 10 w 19"/>
                  <a:gd name="T9" fmla="*/ 0 h 26"/>
                  <a:gd name="T10" fmla="*/ 18 w 19"/>
                  <a:gd name="T11" fmla="*/ 7 h 26"/>
                  <a:gd name="T12" fmla="*/ 18 w 19"/>
                  <a:gd name="T13" fmla="*/ 7 h 26"/>
                  <a:gd name="T14" fmla="*/ 15 w 19"/>
                  <a:gd name="T15" fmla="*/ 12 h 26"/>
                  <a:gd name="T16" fmla="*/ 19 w 19"/>
                  <a:gd name="T17" fmla="*/ 18 h 26"/>
                  <a:gd name="T18" fmla="*/ 19 w 19"/>
                  <a:gd name="T19" fmla="*/ 19 h 26"/>
                  <a:gd name="T20" fmla="*/ 11 w 19"/>
                  <a:gd name="T21" fmla="*/ 26 h 26"/>
                  <a:gd name="T22" fmla="*/ 3 w 19"/>
                  <a:gd name="T23" fmla="*/ 26 h 26"/>
                  <a:gd name="T24" fmla="*/ 5 w 19"/>
                  <a:gd name="T25" fmla="*/ 3 h 26"/>
                  <a:gd name="T26" fmla="*/ 5 w 19"/>
                  <a:gd name="T27" fmla="*/ 11 h 26"/>
                  <a:gd name="T28" fmla="*/ 9 w 19"/>
                  <a:gd name="T29" fmla="*/ 11 h 26"/>
                  <a:gd name="T30" fmla="*/ 14 w 19"/>
                  <a:gd name="T31" fmla="*/ 8 h 26"/>
                  <a:gd name="T32" fmla="*/ 14 w 19"/>
                  <a:gd name="T33" fmla="*/ 7 h 26"/>
                  <a:gd name="T34" fmla="*/ 9 w 19"/>
                  <a:gd name="T35" fmla="*/ 3 h 26"/>
                  <a:gd name="T36" fmla="*/ 5 w 19"/>
                  <a:gd name="T37" fmla="*/ 3 h 26"/>
                  <a:gd name="T38" fmla="*/ 5 w 19"/>
                  <a:gd name="T39" fmla="*/ 15 h 26"/>
                  <a:gd name="T40" fmla="*/ 5 w 19"/>
                  <a:gd name="T41" fmla="*/ 22 h 26"/>
                  <a:gd name="T42" fmla="*/ 10 w 19"/>
                  <a:gd name="T43" fmla="*/ 22 h 26"/>
                  <a:gd name="T44" fmla="*/ 15 w 19"/>
                  <a:gd name="T45" fmla="*/ 19 h 26"/>
                  <a:gd name="T46" fmla="*/ 15 w 19"/>
                  <a:gd name="T47" fmla="*/ 18 h 26"/>
                  <a:gd name="T48" fmla="*/ 10 w 19"/>
                  <a:gd name="T49" fmla="*/ 15 h 26"/>
                  <a:gd name="T50" fmla="*/ 5 w 19"/>
                  <a:gd name="T51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26">
                    <a:moveTo>
                      <a:pt x="3" y="26"/>
                    </a:moveTo>
                    <a:cubicBezTo>
                      <a:pt x="1" y="26"/>
                      <a:pt x="0" y="25"/>
                      <a:pt x="0" y="2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6" y="0"/>
                      <a:pt x="18" y="3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9"/>
                      <a:pt x="18" y="11"/>
                      <a:pt x="15" y="12"/>
                    </a:cubicBezTo>
                    <a:cubicBezTo>
                      <a:pt x="18" y="14"/>
                      <a:pt x="19" y="16"/>
                      <a:pt x="19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3"/>
                      <a:pt x="17" y="26"/>
                      <a:pt x="11" y="26"/>
                    </a:cubicBezTo>
                    <a:lnTo>
                      <a:pt x="3" y="26"/>
                    </a:lnTo>
                    <a:close/>
                    <a:moveTo>
                      <a:pt x="5" y="3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2" y="11"/>
                      <a:pt x="14" y="10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5"/>
                      <a:pt x="13" y="3"/>
                      <a:pt x="9" y="3"/>
                    </a:cubicBezTo>
                    <a:lnTo>
                      <a:pt x="5" y="3"/>
                    </a:lnTo>
                    <a:close/>
                    <a:moveTo>
                      <a:pt x="5" y="15"/>
                    </a:moveTo>
                    <a:cubicBezTo>
                      <a:pt x="5" y="22"/>
                      <a:pt x="5" y="22"/>
                      <a:pt x="5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4" y="22"/>
                      <a:pt x="15" y="21"/>
                      <a:pt x="15" y="19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6"/>
                      <a:pt x="13" y="15"/>
                      <a:pt x="10" y="15"/>
                    </a:cubicBezTo>
                    <a:lnTo>
                      <a:pt x="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0" name="Freeform 57"/>
              <p:cNvSpPr>
                <a:spLocks noEditPoints="1"/>
              </p:cNvSpPr>
              <p:nvPr userDrawn="1"/>
            </p:nvSpPr>
            <p:spPr bwMode="auto">
              <a:xfrm>
                <a:off x="582" y="753"/>
                <a:ext cx="30" cy="39"/>
              </a:xfrm>
              <a:custGeom>
                <a:avLst/>
                <a:gdLst>
                  <a:gd name="T0" fmla="*/ 10 w 21"/>
                  <a:gd name="T1" fmla="*/ 28 h 28"/>
                  <a:gd name="T2" fmla="*/ 0 w 21"/>
                  <a:gd name="T3" fmla="*/ 17 h 28"/>
                  <a:gd name="T4" fmla="*/ 0 w 21"/>
                  <a:gd name="T5" fmla="*/ 11 h 28"/>
                  <a:gd name="T6" fmla="*/ 10 w 21"/>
                  <a:gd name="T7" fmla="*/ 0 h 28"/>
                  <a:gd name="T8" fmla="*/ 21 w 21"/>
                  <a:gd name="T9" fmla="*/ 11 h 28"/>
                  <a:gd name="T10" fmla="*/ 21 w 21"/>
                  <a:gd name="T11" fmla="*/ 17 h 28"/>
                  <a:gd name="T12" fmla="*/ 10 w 21"/>
                  <a:gd name="T13" fmla="*/ 28 h 28"/>
                  <a:gd name="T14" fmla="*/ 16 w 21"/>
                  <a:gd name="T15" fmla="*/ 11 h 28"/>
                  <a:gd name="T16" fmla="*/ 10 w 21"/>
                  <a:gd name="T17" fmla="*/ 5 h 28"/>
                  <a:gd name="T18" fmla="*/ 4 w 21"/>
                  <a:gd name="T19" fmla="*/ 11 h 28"/>
                  <a:gd name="T20" fmla="*/ 4 w 21"/>
                  <a:gd name="T21" fmla="*/ 17 h 28"/>
                  <a:gd name="T22" fmla="*/ 10 w 21"/>
                  <a:gd name="T23" fmla="*/ 23 h 28"/>
                  <a:gd name="T24" fmla="*/ 16 w 21"/>
                  <a:gd name="T25" fmla="*/ 17 h 28"/>
                  <a:gd name="T26" fmla="*/ 16 w 21"/>
                  <a:gd name="T27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8">
                    <a:moveTo>
                      <a:pt x="10" y="28"/>
                    </a:moveTo>
                    <a:cubicBezTo>
                      <a:pt x="3" y="28"/>
                      <a:pt x="0" y="23"/>
                      <a:pt x="0" y="1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3" y="0"/>
                      <a:pt x="10" y="0"/>
                    </a:cubicBezTo>
                    <a:cubicBezTo>
                      <a:pt x="18" y="0"/>
                      <a:pt x="21" y="5"/>
                      <a:pt x="21" y="11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23"/>
                      <a:pt x="18" y="28"/>
                      <a:pt x="10" y="28"/>
                    </a:cubicBezTo>
                    <a:close/>
                    <a:moveTo>
                      <a:pt x="16" y="11"/>
                    </a:moveTo>
                    <a:cubicBezTo>
                      <a:pt x="16" y="7"/>
                      <a:pt x="15" y="5"/>
                      <a:pt x="10" y="5"/>
                    </a:cubicBezTo>
                    <a:cubicBezTo>
                      <a:pt x="6" y="5"/>
                      <a:pt x="4" y="7"/>
                      <a:pt x="4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1"/>
                      <a:pt x="6" y="23"/>
                      <a:pt x="10" y="23"/>
                    </a:cubicBezTo>
                    <a:cubicBezTo>
                      <a:pt x="15" y="23"/>
                      <a:pt x="16" y="21"/>
                      <a:pt x="16" y="17"/>
                    </a:cubicBezTo>
                    <a:lnTo>
                      <a:pt x="1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1" name="Freeform 58"/>
              <p:cNvSpPr>
                <a:spLocks noEditPoints="1"/>
              </p:cNvSpPr>
              <p:nvPr userDrawn="1"/>
            </p:nvSpPr>
            <p:spPr bwMode="auto">
              <a:xfrm>
                <a:off x="643" y="754"/>
                <a:ext cx="27" cy="37"/>
              </a:xfrm>
              <a:custGeom>
                <a:avLst/>
                <a:gdLst>
                  <a:gd name="T0" fmla="*/ 2 w 19"/>
                  <a:gd name="T1" fmla="*/ 26 h 26"/>
                  <a:gd name="T2" fmla="*/ 0 w 19"/>
                  <a:gd name="T3" fmla="*/ 24 h 26"/>
                  <a:gd name="T4" fmla="*/ 0 w 19"/>
                  <a:gd name="T5" fmla="*/ 2 h 26"/>
                  <a:gd name="T6" fmla="*/ 2 w 19"/>
                  <a:gd name="T7" fmla="*/ 0 h 26"/>
                  <a:gd name="T8" fmla="*/ 10 w 19"/>
                  <a:gd name="T9" fmla="*/ 0 h 26"/>
                  <a:gd name="T10" fmla="*/ 18 w 19"/>
                  <a:gd name="T11" fmla="*/ 7 h 26"/>
                  <a:gd name="T12" fmla="*/ 18 w 19"/>
                  <a:gd name="T13" fmla="*/ 7 h 26"/>
                  <a:gd name="T14" fmla="*/ 15 w 19"/>
                  <a:gd name="T15" fmla="*/ 12 h 26"/>
                  <a:gd name="T16" fmla="*/ 19 w 19"/>
                  <a:gd name="T17" fmla="*/ 18 h 26"/>
                  <a:gd name="T18" fmla="*/ 19 w 19"/>
                  <a:gd name="T19" fmla="*/ 19 h 26"/>
                  <a:gd name="T20" fmla="*/ 10 w 19"/>
                  <a:gd name="T21" fmla="*/ 26 h 26"/>
                  <a:gd name="T22" fmla="*/ 2 w 19"/>
                  <a:gd name="T23" fmla="*/ 26 h 26"/>
                  <a:gd name="T24" fmla="*/ 5 w 19"/>
                  <a:gd name="T25" fmla="*/ 3 h 26"/>
                  <a:gd name="T26" fmla="*/ 5 w 19"/>
                  <a:gd name="T27" fmla="*/ 11 h 26"/>
                  <a:gd name="T28" fmla="*/ 9 w 19"/>
                  <a:gd name="T29" fmla="*/ 11 h 26"/>
                  <a:gd name="T30" fmla="*/ 13 w 19"/>
                  <a:gd name="T31" fmla="*/ 8 h 26"/>
                  <a:gd name="T32" fmla="*/ 13 w 19"/>
                  <a:gd name="T33" fmla="*/ 7 h 26"/>
                  <a:gd name="T34" fmla="*/ 9 w 19"/>
                  <a:gd name="T35" fmla="*/ 3 h 26"/>
                  <a:gd name="T36" fmla="*/ 5 w 19"/>
                  <a:gd name="T37" fmla="*/ 3 h 26"/>
                  <a:gd name="T38" fmla="*/ 5 w 19"/>
                  <a:gd name="T39" fmla="*/ 15 h 26"/>
                  <a:gd name="T40" fmla="*/ 5 w 19"/>
                  <a:gd name="T41" fmla="*/ 22 h 26"/>
                  <a:gd name="T42" fmla="*/ 10 w 19"/>
                  <a:gd name="T43" fmla="*/ 22 h 26"/>
                  <a:gd name="T44" fmla="*/ 14 w 19"/>
                  <a:gd name="T45" fmla="*/ 19 h 26"/>
                  <a:gd name="T46" fmla="*/ 14 w 19"/>
                  <a:gd name="T47" fmla="*/ 18 h 26"/>
                  <a:gd name="T48" fmla="*/ 10 w 19"/>
                  <a:gd name="T49" fmla="*/ 15 h 26"/>
                  <a:gd name="T50" fmla="*/ 5 w 19"/>
                  <a:gd name="T51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26">
                    <a:moveTo>
                      <a:pt x="2" y="26"/>
                    </a:moveTo>
                    <a:cubicBezTo>
                      <a:pt x="1" y="26"/>
                      <a:pt x="0" y="25"/>
                      <a:pt x="0" y="2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18" y="3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9"/>
                      <a:pt x="17" y="11"/>
                      <a:pt x="15" y="12"/>
                    </a:cubicBezTo>
                    <a:cubicBezTo>
                      <a:pt x="18" y="14"/>
                      <a:pt x="19" y="16"/>
                      <a:pt x="19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3"/>
                      <a:pt x="17" y="26"/>
                      <a:pt x="10" y="26"/>
                    </a:cubicBezTo>
                    <a:lnTo>
                      <a:pt x="2" y="26"/>
                    </a:lnTo>
                    <a:close/>
                    <a:moveTo>
                      <a:pt x="5" y="3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2" y="11"/>
                      <a:pt x="13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3"/>
                      <a:pt x="9" y="3"/>
                    </a:cubicBezTo>
                    <a:lnTo>
                      <a:pt x="5" y="3"/>
                    </a:lnTo>
                    <a:close/>
                    <a:moveTo>
                      <a:pt x="5" y="15"/>
                    </a:moveTo>
                    <a:cubicBezTo>
                      <a:pt x="5" y="22"/>
                      <a:pt x="5" y="22"/>
                      <a:pt x="5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3" y="22"/>
                      <a:pt x="14" y="21"/>
                      <a:pt x="14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6"/>
                      <a:pt x="13" y="15"/>
                      <a:pt x="10" y="15"/>
                    </a:cubicBezTo>
                    <a:lnTo>
                      <a:pt x="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2" name="Freeform 59"/>
              <p:cNvSpPr>
                <a:spLocks noEditPoints="1"/>
              </p:cNvSpPr>
              <p:nvPr userDrawn="1"/>
            </p:nvSpPr>
            <p:spPr bwMode="auto">
              <a:xfrm>
                <a:off x="679" y="753"/>
                <a:ext cx="29" cy="39"/>
              </a:xfrm>
              <a:custGeom>
                <a:avLst/>
                <a:gdLst>
                  <a:gd name="T0" fmla="*/ 10 w 21"/>
                  <a:gd name="T1" fmla="*/ 28 h 28"/>
                  <a:gd name="T2" fmla="*/ 0 w 21"/>
                  <a:gd name="T3" fmla="*/ 17 h 28"/>
                  <a:gd name="T4" fmla="*/ 0 w 21"/>
                  <a:gd name="T5" fmla="*/ 11 h 28"/>
                  <a:gd name="T6" fmla="*/ 10 w 21"/>
                  <a:gd name="T7" fmla="*/ 0 h 28"/>
                  <a:gd name="T8" fmla="*/ 21 w 21"/>
                  <a:gd name="T9" fmla="*/ 11 h 28"/>
                  <a:gd name="T10" fmla="*/ 21 w 21"/>
                  <a:gd name="T11" fmla="*/ 17 h 28"/>
                  <a:gd name="T12" fmla="*/ 10 w 21"/>
                  <a:gd name="T13" fmla="*/ 28 h 28"/>
                  <a:gd name="T14" fmla="*/ 16 w 21"/>
                  <a:gd name="T15" fmla="*/ 11 h 28"/>
                  <a:gd name="T16" fmla="*/ 10 w 21"/>
                  <a:gd name="T17" fmla="*/ 5 h 28"/>
                  <a:gd name="T18" fmla="*/ 4 w 21"/>
                  <a:gd name="T19" fmla="*/ 11 h 28"/>
                  <a:gd name="T20" fmla="*/ 4 w 21"/>
                  <a:gd name="T21" fmla="*/ 17 h 28"/>
                  <a:gd name="T22" fmla="*/ 10 w 21"/>
                  <a:gd name="T23" fmla="*/ 23 h 28"/>
                  <a:gd name="T24" fmla="*/ 16 w 21"/>
                  <a:gd name="T25" fmla="*/ 17 h 28"/>
                  <a:gd name="T26" fmla="*/ 16 w 21"/>
                  <a:gd name="T27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8">
                    <a:moveTo>
                      <a:pt x="10" y="28"/>
                    </a:moveTo>
                    <a:cubicBezTo>
                      <a:pt x="3" y="28"/>
                      <a:pt x="0" y="23"/>
                      <a:pt x="0" y="1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3" y="0"/>
                      <a:pt x="10" y="0"/>
                    </a:cubicBezTo>
                    <a:cubicBezTo>
                      <a:pt x="18" y="0"/>
                      <a:pt x="21" y="5"/>
                      <a:pt x="21" y="11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23"/>
                      <a:pt x="18" y="28"/>
                      <a:pt x="10" y="28"/>
                    </a:cubicBezTo>
                    <a:close/>
                    <a:moveTo>
                      <a:pt x="16" y="11"/>
                    </a:moveTo>
                    <a:cubicBezTo>
                      <a:pt x="16" y="7"/>
                      <a:pt x="14" y="5"/>
                      <a:pt x="10" y="5"/>
                    </a:cubicBezTo>
                    <a:cubicBezTo>
                      <a:pt x="6" y="5"/>
                      <a:pt x="4" y="7"/>
                      <a:pt x="4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1"/>
                      <a:pt x="6" y="23"/>
                      <a:pt x="10" y="23"/>
                    </a:cubicBezTo>
                    <a:cubicBezTo>
                      <a:pt x="14" y="23"/>
                      <a:pt x="16" y="21"/>
                      <a:pt x="16" y="17"/>
                    </a:cubicBezTo>
                    <a:lnTo>
                      <a:pt x="1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3" name="Freeform 60"/>
              <p:cNvSpPr>
                <a:spLocks/>
              </p:cNvSpPr>
              <p:nvPr userDrawn="1"/>
            </p:nvSpPr>
            <p:spPr bwMode="auto">
              <a:xfrm>
                <a:off x="714" y="753"/>
                <a:ext cx="24" cy="39"/>
              </a:xfrm>
              <a:custGeom>
                <a:avLst/>
                <a:gdLst>
                  <a:gd name="T0" fmla="*/ 12 w 17"/>
                  <a:gd name="T1" fmla="*/ 20 h 28"/>
                  <a:gd name="T2" fmla="*/ 7 w 17"/>
                  <a:gd name="T3" fmla="*/ 15 h 28"/>
                  <a:gd name="T4" fmla="*/ 5 w 17"/>
                  <a:gd name="T5" fmla="*/ 15 h 28"/>
                  <a:gd name="T6" fmla="*/ 4 w 17"/>
                  <a:gd name="T7" fmla="*/ 14 h 28"/>
                  <a:gd name="T8" fmla="*/ 5 w 17"/>
                  <a:gd name="T9" fmla="*/ 12 h 28"/>
                  <a:gd name="T10" fmla="*/ 7 w 17"/>
                  <a:gd name="T11" fmla="*/ 12 h 28"/>
                  <a:gd name="T12" fmla="*/ 12 w 17"/>
                  <a:gd name="T13" fmla="*/ 8 h 28"/>
                  <a:gd name="T14" fmla="*/ 8 w 17"/>
                  <a:gd name="T15" fmla="*/ 4 h 28"/>
                  <a:gd name="T16" fmla="*/ 5 w 17"/>
                  <a:gd name="T17" fmla="*/ 5 h 28"/>
                  <a:gd name="T18" fmla="*/ 2 w 17"/>
                  <a:gd name="T19" fmla="*/ 6 h 28"/>
                  <a:gd name="T20" fmla="*/ 0 w 17"/>
                  <a:gd name="T21" fmla="*/ 4 h 28"/>
                  <a:gd name="T22" fmla="*/ 1 w 17"/>
                  <a:gd name="T23" fmla="*/ 3 h 28"/>
                  <a:gd name="T24" fmla="*/ 8 w 17"/>
                  <a:gd name="T25" fmla="*/ 0 h 28"/>
                  <a:gd name="T26" fmla="*/ 16 w 17"/>
                  <a:gd name="T27" fmla="*/ 8 h 28"/>
                  <a:gd name="T28" fmla="*/ 12 w 17"/>
                  <a:gd name="T29" fmla="*/ 13 h 28"/>
                  <a:gd name="T30" fmla="*/ 17 w 17"/>
                  <a:gd name="T31" fmla="*/ 20 h 28"/>
                  <a:gd name="T32" fmla="*/ 8 w 17"/>
                  <a:gd name="T33" fmla="*/ 28 h 28"/>
                  <a:gd name="T34" fmla="*/ 1 w 17"/>
                  <a:gd name="T35" fmla="*/ 25 h 28"/>
                  <a:gd name="T36" fmla="*/ 0 w 17"/>
                  <a:gd name="T37" fmla="*/ 24 h 28"/>
                  <a:gd name="T38" fmla="*/ 2 w 17"/>
                  <a:gd name="T39" fmla="*/ 22 h 28"/>
                  <a:gd name="T40" fmla="*/ 4 w 17"/>
                  <a:gd name="T41" fmla="*/ 23 h 28"/>
                  <a:gd name="T42" fmla="*/ 8 w 17"/>
                  <a:gd name="T43" fmla="*/ 24 h 28"/>
                  <a:gd name="T44" fmla="*/ 12 w 17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" h="28">
                    <a:moveTo>
                      <a:pt x="12" y="20"/>
                    </a:moveTo>
                    <a:cubicBezTo>
                      <a:pt x="12" y="17"/>
                      <a:pt x="10" y="15"/>
                      <a:pt x="7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4"/>
                    </a:cubicBezTo>
                    <a:cubicBezTo>
                      <a:pt x="4" y="13"/>
                      <a:pt x="4" y="12"/>
                      <a:pt x="5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12"/>
                      <a:pt x="12" y="11"/>
                      <a:pt x="12" y="8"/>
                    </a:cubicBezTo>
                    <a:cubicBezTo>
                      <a:pt x="12" y="6"/>
                      <a:pt x="11" y="4"/>
                      <a:pt x="8" y="4"/>
                    </a:cubicBezTo>
                    <a:cubicBezTo>
                      <a:pt x="7" y="4"/>
                      <a:pt x="6" y="4"/>
                      <a:pt x="5" y="5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1" y="6"/>
                      <a:pt x="0" y="6"/>
                      <a:pt x="0" y="4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3" y="1"/>
                      <a:pt x="5" y="0"/>
                      <a:pt x="8" y="0"/>
                    </a:cubicBezTo>
                    <a:cubicBezTo>
                      <a:pt x="14" y="0"/>
                      <a:pt x="16" y="4"/>
                      <a:pt x="16" y="8"/>
                    </a:cubicBezTo>
                    <a:cubicBezTo>
                      <a:pt x="16" y="11"/>
                      <a:pt x="15" y="12"/>
                      <a:pt x="12" y="13"/>
                    </a:cubicBezTo>
                    <a:cubicBezTo>
                      <a:pt x="15" y="14"/>
                      <a:pt x="17" y="16"/>
                      <a:pt x="17" y="20"/>
                    </a:cubicBezTo>
                    <a:cubicBezTo>
                      <a:pt x="17" y="24"/>
                      <a:pt x="14" y="28"/>
                      <a:pt x="8" y="28"/>
                    </a:cubicBezTo>
                    <a:cubicBezTo>
                      <a:pt x="5" y="28"/>
                      <a:pt x="3" y="27"/>
                      <a:pt x="1" y="25"/>
                    </a:cubicBezTo>
                    <a:cubicBezTo>
                      <a:pt x="0" y="25"/>
                      <a:pt x="0" y="24"/>
                      <a:pt x="0" y="24"/>
                    </a:cubicBezTo>
                    <a:cubicBezTo>
                      <a:pt x="0" y="23"/>
                      <a:pt x="1" y="22"/>
                      <a:pt x="2" y="22"/>
                    </a:cubicBezTo>
                    <a:cubicBezTo>
                      <a:pt x="2" y="22"/>
                      <a:pt x="3" y="22"/>
                      <a:pt x="4" y="23"/>
                    </a:cubicBezTo>
                    <a:cubicBezTo>
                      <a:pt x="5" y="24"/>
                      <a:pt x="6" y="24"/>
                      <a:pt x="8" y="24"/>
                    </a:cubicBezTo>
                    <a:cubicBezTo>
                      <a:pt x="11" y="24"/>
                      <a:pt x="12" y="22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4" name="Freeform 61"/>
              <p:cNvSpPr>
                <a:spLocks/>
              </p:cNvSpPr>
              <p:nvPr userDrawn="1"/>
            </p:nvSpPr>
            <p:spPr bwMode="auto">
              <a:xfrm>
                <a:off x="747" y="753"/>
                <a:ext cx="34" cy="39"/>
              </a:xfrm>
              <a:custGeom>
                <a:avLst/>
                <a:gdLst>
                  <a:gd name="T0" fmla="*/ 24 w 24"/>
                  <a:gd name="T1" fmla="*/ 26 h 28"/>
                  <a:gd name="T2" fmla="*/ 21 w 24"/>
                  <a:gd name="T3" fmla="*/ 28 h 28"/>
                  <a:gd name="T4" fmla="*/ 19 w 24"/>
                  <a:gd name="T5" fmla="*/ 26 h 28"/>
                  <a:gd name="T6" fmla="*/ 19 w 24"/>
                  <a:gd name="T7" fmla="*/ 11 h 28"/>
                  <a:gd name="T8" fmla="*/ 13 w 24"/>
                  <a:gd name="T9" fmla="*/ 23 h 28"/>
                  <a:gd name="T10" fmla="*/ 12 w 24"/>
                  <a:gd name="T11" fmla="*/ 24 h 28"/>
                  <a:gd name="T12" fmla="*/ 10 w 24"/>
                  <a:gd name="T13" fmla="*/ 23 h 28"/>
                  <a:gd name="T14" fmla="*/ 4 w 24"/>
                  <a:gd name="T15" fmla="*/ 11 h 28"/>
                  <a:gd name="T16" fmla="*/ 4 w 24"/>
                  <a:gd name="T17" fmla="*/ 26 h 28"/>
                  <a:gd name="T18" fmla="*/ 2 w 24"/>
                  <a:gd name="T19" fmla="*/ 28 h 28"/>
                  <a:gd name="T20" fmla="*/ 0 w 24"/>
                  <a:gd name="T21" fmla="*/ 26 h 28"/>
                  <a:gd name="T22" fmla="*/ 0 w 24"/>
                  <a:gd name="T23" fmla="*/ 3 h 28"/>
                  <a:gd name="T24" fmla="*/ 2 w 24"/>
                  <a:gd name="T25" fmla="*/ 0 h 28"/>
                  <a:gd name="T26" fmla="*/ 4 w 24"/>
                  <a:gd name="T27" fmla="*/ 2 h 28"/>
                  <a:gd name="T28" fmla="*/ 12 w 24"/>
                  <a:gd name="T29" fmla="*/ 18 h 28"/>
                  <a:gd name="T30" fmla="*/ 20 w 24"/>
                  <a:gd name="T31" fmla="*/ 2 h 28"/>
                  <a:gd name="T32" fmla="*/ 21 w 24"/>
                  <a:gd name="T33" fmla="*/ 0 h 28"/>
                  <a:gd name="T34" fmla="*/ 24 w 24"/>
                  <a:gd name="T35" fmla="*/ 3 h 28"/>
                  <a:gd name="T36" fmla="*/ 24 w 24"/>
                  <a:gd name="T37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8">
                    <a:moveTo>
                      <a:pt x="24" y="26"/>
                    </a:moveTo>
                    <a:cubicBezTo>
                      <a:pt x="24" y="27"/>
                      <a:pt x="23" y="28"/>
                      <a:pt x="21" y="28"/>
                    </a:cubicBezTo>
                    <a:cubicBezTo>
                      <a:pt x="20" y="28"/>
                      <a:pt x="19" y="27"/>
                      <a:pt x="19" y="26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1" y="24"/>
                      <a:pt x="10" y="24"/>
                      <a:pt x="10" y="2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3" y="28"/>
                      <a:pt x="2" y="28"/>
                    </a:cubicBezTo>
                    <a:cubicBezTo>
                      <a:pt x="1" y="28"/>
                      <a:pt x="0" y="27"/>
                      <a:pt x="0" y="2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4" y="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1" y="0"/>
                      <a:pt x="21" y="0"/>
                    </a:cubicBezTo>
                    <a:cubicBezTo>
                      <a:pt x="23" y="0"/>
                      <a:pt x="24" y="1"/>
                      <a:pt x="24" y="3"/>
                    </a:cubicBezTo>
                    <a:lnTo>
                      <a:pt x="24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5" name="Freeform 62"/>
              <p:cNvSpPr>
                <a:spLocks noEditPoints="1"/>
              </p:cNvSpPr>
              <p:nvPr userDrawn="1"/>
            </p:nvSpPr>
            <p:spPr bwMode="auto">
              <a:xfrm>
                <a:off x="789" y="753"/>
                <a:ext cx="30" cy="39"/>
              </a:xfrm>
              <a:custGeom>
                <a:avLst/>
                <a:gdLst>
                  <a:gd name="T0" fmla="*/ 11 w 21"/>
                  <a:gd name="T1" fmla="*/ 28 h 28"/>
                  <a:gd name="T2" fmla="*/ 0 w 21"/>
                  <a:gd name="T3" fmla="*/ 17 h 28"/>
                  <a:gd name="T4" fmla="*/ 0 w 21"/>
                  <a:gd name="T5" fmla="*/ 11 h 28"/>
                  <a:gd name="T6" fmla="*/ 11 w 21"/>
                  <a:gd name="T7" fmla="*/ 0 h 28"/>
                  <a:gd name="T8" fmla="*/ 21 w 21"/>
                  <a:gd name="T9" fmla="*/ 11 h 28"/>
                  <a:gd name="T10" fmla="*/ 21 w 21"/>
                  <a:gd name="T11" fmla="*/ 17 h 28"/>
                  <a:gd name="T12" fmla="*/ 11 w 21"/>
                  <a:gd name="T13" fmla="*/ 28 h 28"/>
                  <a:gd name="T14" fmla="*/ 17 w 21"/>
                  <a:gd name="T15" fmla="*/ 11 h 28"/>
                  <a:gd name="T16" fmla="*/ 11 w 21"/>
                  <a:gd name="T17" fmla="*/ 5 h 28"/>
                  <a:gd name="T18" fmla="*/ 5 w 21"/>
                  <a:gd name="T19" fmla="*/ 11 h 28"/>
                  <a:gd name="T20" fmla="*/ 5 w 21"/>
                  <a:gd name="T21" fmla="*/ 17 h 28"/>
                  <a:gd name="T22" fmla="*/ 11 w 21"/>
                  <a:gd name="T23" fmla="*/ 23 h 28"/>
                  <a:gd name="T24" fmla="*/ 17 w 21"/>
                  <a:gd name="T25" fmla="*/ 17 h 28"/>
                  <a:gd name="T26" fmla="*/ 17 w 21"/>
                  <a:gd name="T27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8">
                    <a:moveTo>
                      <a:pt x="11" y="28"/>
                    </a:moveTo>
                    <a:cubicBezTo>
                      <a:pt x="3" y="28"/>
                      <a:pt x="0" y="23"/>
                      <a:pt x="0" y="1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3" y="0"/>
                      <a:pt x="11" y="0"/>
                    </a:cubicBezTo>
                    <a:cubicBezTo>
                      <a:pt x="18" y="0"/>
                      <a:pt x="21" y="5"/>
                      <a:pt x="21" y="11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23"/>
                      <a:pt x="18" y="28"/>
                      <a:pt x="11" y="28"/>
                    </a:cubicBezTo>
                    <a:close/>
                    <a:moveTo>
                      <a:pt x="17" y="11"/>
                    </a:moveTo>
                    <a:cubicBezTo>
                      <a:pt x="17" y="7"/>
                      <a:pt x="15" y="5"/>
                      <a:pt x="11" y="5"/>
                    </a:cubicBezTo>
                    <a:cubicBezTo>
                      <a:pt x="6" y="5"/>
                      <a:pt x="5" y="7"/>
                      <a:pt x="5" y="11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21"/>
                      <a:pt x="6" y="23"/>
                      <a:pt x="11" y="23"/>
                    </a:cubicBezTo>
                    <a:cubicBezTo>
                      <a:pt x="15" y="23"/>
                      <a:pt x="17" y="21"/>
                      <a:pt x="17" y="17"/>
                    </a:cubicBezTo>
                    <a:lnTo>
                      <a:pt x="1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6" name="Freeform 63"/>
              <p:cNvSpPr>
                <a:spLocks/>
              </p:cNvSpPr>
              <p:nvPr userDrawn="1"/>
            </p:nvSpPr>
            <p:spPr bwMode="auto">
              <a:xfrm>
                <a:off x="824" y="753"/>
                <a:ext cx="49" cy="39"/>
              </a:xfrm>
              <a:custGeom>
                <a:avLst/>
                <a:gdLst>
                  <a:gd name="T0" fmla="*/ 19 w 34"/>
                  <a:gd name="T1" fmla="*/ 12 h 28"/>
                  <a:gd name="T2" fmla="*/ 22 w 34"/>
                  <a:gd name="T3" fmla="*/ 12 h 28"/>
                  <a:gd name="T4" fmla="*/ 29 w 34"/>
                  <a:gd name="T5" fmla="*/ 2 h 28"/>
                  <a:gd name="T6" fmla="*/ 31 w 34"/>
                  <a:gd name="T7" fmla="*/ 0 h 28"/>
                  <a:gd name="T8" fmla="*/ 34 w 34"/>
                  <a:gd name="T9" fmla="*/ 3 h 28"/>
                  <a:gd name="T10" fmla="*/ 33 w 34"/>
                  <a:gd name="T11" fmla="*/ 4 h 28"/>
                  <a:gd name="T12" fmla="*/ 26 w 34"/>
                  <a:gd name="T13" fmla="*/ 14 h 28"/>
                  <a:gd name="T14" fmla="*/ 33 w 34"/>
                  <a:gd name="T15" fmla="*/ 24 h 28"/>
                  <a:gd name="T16" fmla="*/ 34 w 34"/>
                  <a:gd name="T17" fmla="*/ 26 h 28"/>
                  <a:gd name="T18" fmla="*/ 31 w 34"/>
                  <a:gd name="T19" fmla="*/ 28 h 28"/>
                  <a:gd name="T20" fmla="*/ 29 w 34"/>
                  <a:gd name="T21" fmla="*/ 26 h 28"/>
                  <a:gd name="T22" fmla="*/ 22 w 34"/>
                  <a:gd name="T23" fmla="*/ 16 h 28"/>
                  <a:gd name="T24" fmla="*/ 19 w 34"/>
                  <a:gd name="T25" fmla="*/ 16 h 28"/>
                  <a:gd name="T26" fmla="*/ 19 w 34"/>
                  <a:gd name="T27" fmla="*/ 25 h 28"/>
                  <a:gd name="T28" fmla="*/ 17 w 34"/>
                  <a:gd name="T29" fmla="*/ 28 h 28"/>
                  <a:gd name="T30" fmla="*/ 14 w 34"/>
                  <a:gd name="T31" fmla="*/ 25 h 28"/>
                  <a:gd name="T32" fmla="*/ 14 w 34"/>
                  <a:gd name="T33" fmla="*/ 16 h 28"/>
                  <a:gd name="T34" fmla="*/ 12 w 34"/>
                  <a:gd name="T35" fmla="*/ 16 h 28"/>
                  <a:gd name="T36" fmla="*/ 4 w 34"/>
                  <a:gd name="T37" fmla="*/ 26 h 28"/>
                  <a:gd name="T38" fmla="*/ 2 w 34"/>
                  <a:gd name="T39" fmla="*/ 28 h 28"/>
                  <a:gd name="T40" fmla="*/ 0 w 34"/>
                  <a:gd name="T41" fmla="*/ 26 h 28"/>
                  <a:gd name="T42" fmla="*/ 0 w 34"/>
                  <a:gd name="T43" fmla="*/ 24 h 28"/>
                  <a:gd name="T44" fmla="*/ 8 w 34"/>
                  <a:gd name="T45" fmla="*/ 14 h 28"/>
                  <a:gd name="T46" fmla="*/ 0 w 34"/>
                  <a:gd name="T47" fmla="*/ 4 h 28"/>
                  <a:gd name="T48" fmla="*/ 0 w 34"/>
                  <a:gd name="T49" fmla="*/ 3 h 28"/>
                  <a:gd name="T50" fmla="*/ 2 w 34"/>
                  <a:gd name="T51" fmla="*/ 0 h 28"/>
                  <a:gd name="T52" fmla="*/ 4 w 34"/>
                  <a:gd name="T53" fmla="*/ 2 h 28"/>
                  <a:gd name="T54" fmla="*/ 12 w 34"/>
                  <a:gd name="T55" fmla="*/ 12 h 28"/>
                  <a:gd name="T56" fmla="*/ 14 w 34"/>
                  <a:gd name="T57" fmla="*/ 12 h 28"/>
                  <a:gd name="T58" fmla="*/ 14 w 34"/>
                  <a:gd name="T59" fmla="*/ 3 h 28"/>
                  <a:gd name="T60" fmla="*/ 17 w 34"/>
                  <a:gd name="T61" fmla="*/ 1 h 28"/>
                  <a:gd name="T62" fmla="*/ 19 w 34"/>
                  <a:gd name="T63" fmla="*/ 3 h 28"/>
                  <a:gd name="T64" fmla="*/ 19 w 34"/>
                  <a:gd name="T65" fmla="*/ 1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" h="28">
                    <a:moveTo>
                      <a:pt x="19" y="12"/>
                    </a:moveTo>
                    <a:cubicBezTo>
                      <a:pt x="22" y="12"/>
                      <a:pt x="22" y="12"/>
                      <a:pt x="22" y="1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3" y="0"/>
                      <a:pt x="34" y="2"/>
                      <a:pt x="34" y="3"/>
                    </a:cubicBezTo>
                    <a:cubicBezTo>
                      <a:pt x="34" y="3"/>
                      <a:pt x="33" y="4"/>
                      <a:pt x="33" y="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8" y="17"/>
                      <a:pt x="31" y="21"/>
                      <a:pt x="33" y="24"/>
                    </a:cubicBezTo>
                    <a:cubicBezTo>
                      <a:pt x="34" y="25"/>
                      <a:pt x="34" y="25"/>
                      <a:pt x="34" y="26"/>
                    </a:cubicBezTo>
                    <a:cubicBezTo>
                      <a:pt x="34" y="27"/>
                      <a:pt x="33" y="28"/>
                      <a:pt x="31" y="28"/>
                    </a:cubicBezTo>
                    <a:cubicBezTo>
                      <a:pt x="31" y="28"/>
                      <a:pt x="30" y="27"/>
                      <a:pt x="29" y="26"/>
                    </a:cubicBezTo>
                    <a:cubicBezTo>
                      <a:pt x="27" y="23"/>
                      <a:pt x="25" y="19"/>
                      <a:pt x="2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7"/>
                      <a:pt x="18" y="28"/>
                      <a:pt x="17" y="28"/>
                    </a:cubicBezTo>
                    <a:cubicBezTo>
                      <a:pt x="15" y="28"/>
                      <a:pt x="14" y="27"/>
                      <a:pt x="14" y="2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9"/>
                      <a:pt x="7" y="23"/>
                      <a:pt x="4" y="26"/>
                    </a:cubicBezTo>
                    <a:cubicBezTo>
                      <a:pt x="4" y="27"/>
                      <a:pt x="3" y="28"/>
                      <a:pt x="2" y="28"/>
                    </a:cubicBezTo>
                    <a:cubicBezTo>
                      <a:pt x="1" y="28"/>
                      <a:pt x="0" y="27"/>
                      <a:pt x="0" y="26"/>
                    </a:cubicBezTo>
                    <a:cubicBezTo>
                      <a:pt x="0" y="25"/>
                      <a:pt x="0" y="25"/>
                      <a:pt x="0" y="24"/>
                    </a:cubicBezTo>
                    <a:cubicBezTo>
                      <a:pt x="3" y="21"/>
                      <a:pt x="5" y="17"/>
                      <a:pt x="8" y="1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1"/>
                      <a:pt x="15" y="1"/>
                      <a:pt x="17" y="1"/>
                    </a:cubicBezTo>
                    <a:cubicBezTo>
                      <a:pt x="18" y="1"/>
                      <a:pt x="19" y="1"/>
                      <a:pt x="19" y="3"/>
                    </a:cubicBezTo>
                    <a:lnTo>
                      <a:pt x="1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7" name="Freeform 64"/>
              <p:cNvSpPr>
                <a:spLocks/>
              </p:cNvSpPr>
              <p:nvPr userDrawn="1"/>
            </p:nvSpPr>
            <p:spPr bwMode="auto">
              <a:xfrm>
                <a:off x="878" y="753"/>
                <a:ext cx="28" cy="39"/>
              </a:xfrm>
              <a:custGeom>
                <a:avLst/>
                <a:gdLst>
                  <a:gd name="T0" fmla="*/ 20 w 20"/>
                  <a:gd name="T1" fmla="*/ 25 h 28"/>
                  <a:gd name="T2" fmla="*/ 18 w 20"/>
                  <a:gd name="T3" fmla="*/ 28 h 28"/>
                  <a:gd name="T4" fmla="*/ 15 w 20"/>
                  <a:gd name="T5" fmla="*/ 25 h 28"/>
                  <a:gd name="T6" fmla="*/ 15 w 20"/>
                  <a:gd name="T7" fmla="*/ 15 h 28"/>
                  <a:gd name="T8" fmla="*/ 5 w 20"/>
                  <a:gd name="T9" fmla="*/ 15 h 28"/>
                  <a:gd name="T10" fmla="*/ 5 w 20"/>
                  <a:gd name="T11" fmla="*/ 25 h 28"/>
                  <a:gd name="T12" fmla="*/ 3 w 20"/>
                  <a:gd name="T13" fmla="*/ 28 h 28"/>
                  <a:gd name="T14" fmla="*/ 0 w 20"/>
                  <a:gd name="T15" fmla="*/ 25 h 28"/>
                  <a:gd name="T16" fmla="*/ 0 w 20"/>
                  <a:gd name="T17" fmla="*/ 3 h 28"/>
                  <a:gd name="T18" fmla="*/ 3 w 20"/>
                  <a:gd name="T19" fmla="*/ 0 h 28"/>
                  <a:gd name="T20" fmla="*/ 5 w 20"/>
                  <a:gd name="T21" fmla="*/ 3 h 28"/>
                  <a:gd name="T22" fmla="*/ 5 w 20"/>
                  <a:gd name="T23" fmla="*/ 11 h 28"/>
                  <a:gd name="T24" fmla="*/ 15 w 20"/>
                  <a:gd name="T25" fmla="*/ 11 h 28"/>
                  <a:gd name="T26" fmla="*/ 15 w 20"/>
                  <a:gd name="T27" fmla="*/ 3 h 28"/>
                  <a:gd name="T28" fmla="*/ 18 w 20"/>
                  <a:gd name="T29" fmla="*/ 0 h 28"/>
                  <a:gd name="T30" fmla="*/ 20 w 20"/>
                  <a:gd name="T31" fmla="*/ 3 h 28"/>
                  <a:gd name="T32" fmla="*/ 20 w 20"/>
                  <a:gd name="T33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20" y="25"/>
                    </a:moveTo>
                    <a:cubicBezTo>
                      <a:pt x="20" y="27"/>
                      <a:pt x="19" y="28"/>
                      <a:pt x="18" y="28"/>
                    </a:cubicBezTo>
                    <a:cubicBezTo>
                      <a:pt x="16" y="28"/>
                      <a:pt x="15" y="27"/>
                      <a:pt x="15" y="2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7"/>
                      <a:pt x="4" y="28"/>
                      <a:pt x="3" y="28"/>
                    </a:cubicBezTo>
                    <a:cubicBezTo>
                      <a:pt x="1" y="28"/>
                      <a:pt x="0" y="27"/>
                      <a:pt x="0" y="2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1"/>
                      <a:pt x="16" y="0"/>
                      <a:pt x="18" y="0"/>
                    </a:cubicBezTo>
                    <a:cubicBezTo>
                      <a:pt x="19" y="0"/>
                      <a:pt x="20" y="1"/>
                      <a:pt x="20" y="3"/>
                    </a:cubicBezTo>
                    <a:lnTo>
                      <a:pt x="2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8" name="Freeform 65"/>
              <p:cNvSpPr>
                <a:spLocks noEditPoints="1"/>
              </p:cNvSpPr>
              <p:nvPr userDrawn="1"/>
            </p:nvSpPr>
            <p:spPr bwMode="auto">
              <a:xfrm>
                <a:off x="916" y="753"/>
                <a:ext cx="30" cy="39"/>
              </a:xfrm>
              <a:custGeom>
                <a:avLst/>
                <a:gdLst>
                  <a:gd name="T0" fmla="*/ 10 w 21"/>
                  <a:gd name="T1" fmla="*/ 28 h 28"/>
                  <a:gd name="T2" fmla="*/ 0 w 21"/>
                  <a:gd name="T3" fmla="*/ 17 h 28"/>
                  <a:gd name="T4" fmla="*/ 0 w 21"/>
                  <a:gd name="T5" fmla="*/ 11 h 28"/>
                  <a:gd name="T6" fmla="*/ 10 w 21"/>
                  <a:gd name="T7" fmla="*/ 0 h 28"/>
                  <a:gd name="T8" fmla="*/ 21 w 21"/>
                  <a:gd name="T9" fmla="*/ 11 h 28"/>
                  <a:gd name="T10" fmla="*/ 21 w 21"/>
                  <a:gd name="T11" fmla="*/ 17 h 28"/>
                  <a:gd name="T12" fmla="*/ 10 w 21"/>
                  <a:gd name="T13" fmla="*/ 28 h 28"/>
                  <a:gd name="T14" fmla="*/ 16 w 21"/>
                  <a:gd name="T15" fmla="*/ 11 h 28"/>
                  <a:gd name="T16" fmla="*/ 10 w 21"/>
                  <a:gd name="T17" fmla="*/ 5 h 28"/>
                  <a:gd name="T18" fmla="*/ 4 w 21"/>
                  <a:gd name="T19" fmla="*/ 11 h 28"/>
                  <a:gd name="T20" fmla="*/ 4 w 21"/>
                  <a:gd name="T21" fmla="*/ 17 h 28"/>
                  <a:gd name="T22" fmla="*/ 10 w 21"/>
                  <a:gd name="T23" fmla="*/ 23 h 28"/>
                  <a:gd name="T24" fmla="*/ 16 w 21"/>
                  <a:gd name="T25" fmla="*/ 17 h 28"/>
                  <a:gd name="T26" fmla="*/ 16 w 21"/>
                  <a:gd name="T27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8">
                    <a:moveTo>
                      <a:pt x="10" y="28"/>
                    </a:moveTo>
                    <a:cubicBezTo>
                      <a:pt x="3" y="28"/>
                      <a:pt x="0" y="23"/>
                      <a:pt x="0" y="1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3" y="0"/>
                      <a:pt x="10" y="0"/>
                    </a:cubicBezTo>
                    <a:cubicBezTo>
                      <a:pt x="18" y="0"/>
                      <a:pt x="21" y="5"/>
                      <a:pt x="21" y="11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23"/>
                      <a:pt x="18" y="28"/>
                      <a:pt x="10" y="28"/>
                    </a:cubicBezTo>
                    <a:close/>
                    <a:moveTo>
                      <a:pt x="16" y="11"/>
                    </a:moveTo>
                    <a:cubicBezTo>
                      <a:pt x="16" y="7"/>
                      <a:pt x="14" y="5"/>
                      <a:pt x="10" y="5"/>
                    </a:cubicBezTo>
                    <a:cubicBezTo>
                      <a:pt x="6" y="5"/>
                      <a:pt x="4" y="7"/>
                      <a:pt x="4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1"/>
                      <a:pt x="6" y="23"/>
                      <a:pt x="10" y="23"/>
                    </a:cubicBezTo>
                    <a:cubicBezTo>
                      <a:pt x="14" y="23"/>
                      <a:pt x="16" y="21"/>
                      <a:pt x="16" y="17"/>
                    </a:cubicBezTo>
                    <a:lnTo>
                      <a:pt x="1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9" name="Freeform 66"/>
              <p:cNvSpPr>
                <a:spLocks/>
              </p:cNvSpPr>
              <p:nvPr userDrawn="1"/>
            </p:nvSpPr>
            <p:spPr bwMode="auto">
              <a:xfrm>
                <a:off x="955" y="754"/>
                <a:ext cx="25" cy="38"/>
              </a:xfrm>
              <a:custGeom>
                <a:avLst/>
                <a:gdLst>
                  <a:gd name="T0" fmla="*/ 16 w 18"/>
                  <a:gd name="T1" fmla="*/ 4 h 27"/>
                  <a:gd name="T2" fmla="*/ 5 w 18"/>
                  <a:gd name="T3" fmla="*/ 4 h 27"/>
                  <a:gd name="T4" fmla="*/ 5 w 18"/>
                  <a:gd name="T5" fmla="*/ 24 h 27"/>
                  <a:gd name="T6" fmla="*/ 3 w 18"/>
                  <a:gd name="T7" fmla="*/ 27 h 27"/>
                  <a:gd name="T8" fmla="*/ 0 w 18"/>
                  <a:gd name="T9" fmla="*/ 24 h 27"/>
                  <a:gd name="T10" fmla="*/ 0 w 18"/>
                  <a:gd name="T11" fmla="*/ 2 h 27"/>
                  <a:gd name="T12" fmla="*/ 3 w 18"/>
                  <a:gd name="T13" fmla="*/ 0 h 27"/>
                  <a:gd name="T14" fmla="*/ 16 w 18"/>
                  <a:gd name="T15" fmla="*/ 0 h 27"/>
                  <a:gd name="T16" fmla="*/ 18 w 18"/>
                  <a:gd name="T17" fmla="*/ 2 h 27"/>
                  <a:gd name="T18" fmla="*/ 16 w 18"/>
                  <a:gd name="T1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27">
                    <a:moveTo>
                      <a:pt x="16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6"/>
                      <a:pt x="4" y="27"/>
                      <a:pt x="3" y="27"/>
                    </a:cubicBezTo>
                    <a:cubicBezTo>
                      <a:pt x="1" y="27"/>
                      <a:pt x="0" y="26"/>
                      <a:pt x="0" y="2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8" y="2"/>
                    </a:cubicBezTo>
                    <a:cubicBezTo>
                      <a:pt x="18" y="3"/>
                      <a:pt x="17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80" name="Freeform 67"/>
              <p:cNvSpPr>
                <a:spLocks noEditPoints="1"/>
              </p:cNvSpPr>
              <p:nvPr userDrawn="1"/>
            </p:nvSpPr>
            <p:spPr bwMode="auto">
              <a:xfrm>
                <a:off x="984" y="753"/>
                <a:ext cx="30" cy="39"/>
              </a:xfrm>
              <a:custGeom>
                <a:avLst/>
                <a:gdLst>
                  <a:gd name="T0" fmla="*/ 11 w 21"/>
                  <a:gd name="T1" fmla="*/ 28 h 28"/>
                  <a:gd name="T2" fmla="*/ 0 w 21"/>
                  <a:gd name="T3" fmla="*/ 17 h 28"/>
                  <a:gd name="T4" fmla="*/ 0 w 21"/>
                  <a:gd name="T5" fmla="*/ 11 h 28"/>
                  <a:gd name="T6" fmla="*/ 11 w 21"/>
                  <a:gd name="T7" fmla="*/ 0 h 28"/>
                  <a:gd name="T8" fmla="*/ 21 w 21"/>
                  <a:gd name="T9" fmla="*/ 11 h 28"/>
                  <a:gd name="T10" fmla="*/ 21 w 21"/>
                  <a:gd name="T11" fmla="*/ 17 h 28"/>
                  <a:gd name="T12" fmla="*/ 11 w 21"/>
                  <a:gd name="T13" fmla="*/ 28 h 28"/>
                  <a:gd name="T14" fmla="*/ 17 w 21"/>
                  <a:gd name="T15" fmla="*/ 11 h 28"/>
                  <a:gd name="T16" fmla="*/ 11 w 21"/>
                  <a:gd name="T17" fmla="*/ 5 h 28"/>
                  <a:gd name="T18" fmla="*/ 5 w 21"/>
                  <a:gd name="T19" fmla="*/ 11 h 28"/>
                  <a:gd name="T20" fmla="*/ 5 w 21"/>
                  <a:gd name="T21" fmla="*/ 17 h 28"/>
                  <a:gd name="T22" fmla="*/ 11 w 21"/>
                  <a:gd name="T23" fmla="*/ 23 h 28"/>
                  <a:gd name="T24" fmla="*/ 17 w 21"/>
                  <a:gd name="T25" fmla="*/ 17 h 28"/>
                  <a:gd name="T26" fmla="*/ 17 w 21"/>
                  <a:gd name="T27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8">
                    <a:moveTo>
                      <a:pt x="11" y="28"/>
                    </a:moveTo>
                    <a:cubicBezTo>
                      <a:pt x="3" y="28"/>
                      <a:pt x="0" y="23"/>
                      <a:pt x="0" y="1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3" y="0"/>
                      <a:pt x="11" y="0"/>
                    </a:cubicBezTo>
                    <a:cubicBezTo>
                      <a:pt x="18" y="0"/>
                      <a:pt x="21" y="5"/>
                      <a:pt x="21" y="11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23"/>
                      <a:pt x="18" y="28"/>
                      <a:pt x="11" y="28"/>
                    </a:cubicBezTo>
                    <a:close/>
                    <a:moveTo>
                      <a:pt x="17" y="11"/>
                    </a:moveTo>
                    <a:cubicBezTo>
                      <a:pt x="17" y="7"/>
                      <a:pt x="15" y="5"/>
                      <a:pt x="11" y="5"/>
                    </a:cubicBezTo>
                    <a:cubicBezTo>
                      <a:pt x="7" y="5"/>
                      <a:pt x="5" y="7"/>
                      <a:pt x="5" y="11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21"/>
                      <a:pt x="7" y="23"/>
                      <a:pt x="11" y="23"/>
                    </a:cubicBezTo>
                    <a:cubicBezTo>
                      <a:pt x="15" y="23"/>
                      <a:pt x="17" y="21"/>
                      <a:pt x="17" y="17"/>
                    </a:cubicBezTo>
                    <a:lnTo>
                      <a:pt x="1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</p:grpSp>
      </p:grpSp>
      <p:grpSp>
        <p:nvGrpSpPr>
          <p:cNvPr id="82" name="Group 70"/>
          <p:cNvGrpSpPr>
            <a:grpSpLocks noChangeAspect="1"/>
          </p:cNvGrpSpPr>
          <p:nvPr userDrawn="1"/>
        </p:nvGrpSpPr>
        <p:grpSpPr bwMode="auto">
          <a:xfrm>
            <a:off x="10271125" y="163061"/>
            <a:ext cx="1181100" cy="531812"/>
            <a:chOff x="6470" y="303"/>
            <a:chExt cx="744" cy="335"/>
          </a:xfrm>
          <a:solidFill>
            <a:srgbClr val="F75931"/>
          </a:solidFill>
        </p:grpSpPr>
        <p:sp>
          <p:nvSpPr>
            <p:cNvPr id="84" name="Freeform 71"/>
            <p:cNvSpPr>
              <a:spLocks/>
            </p:cNvSpPr>
            <p:nvPr userDrawn="1"/>
          </p:nvSpPr>
          <p:spPr bwMode="auto">
            <a:xfrm>
              <a:off x="6597" y="328"/>
              <a:ext cx="127" cy="49"/>
            </a:xfrm>
            <a:custGeom>
              <a:avLst/>
              <a:gdLst>
                <a:gd name="T0" fmla="*/ 127 w 127"/>
                <a:gd name="T1" fmla="*/ 23 h 49"/>
                <a:gd name="T2" fmla="*/ 0 w 127"/>
                <a:gd name="T3" fmla="*/ 0 h 49"/>
                <a:gd name="T4" fmla="*/ 84 w 127"/>
                <a:gd name="T5" fmla="*/ 49 h 49"/>
                <a:gd name="T6" fmla="*/ 127 w 127"/>
                <a:gd name="T7" fmla="*/ 23 h 49"/>
                <a:gd name="T8" fmla="*/ 127 w 127"/>
                <a:gd name="T9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9">
                  <a:moveTo>
                    <a:pt x="127" y="23"/>
                  </a:moveTo>
                  <a:lnTo>
                    <a:pt x="0" y="0"/>
                  </a:lnTo>
                  <a:lnTo>
                    <a:pt x="84" y="49"/>
                  </a:lnTo>
                  <a:lnTo>
                    <a:pt x="127" y="23"/>
                  </a:lnTo>
                  <a:lnTo>
                    <a:pt x="12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85" name="Freeform 72"/>
            <p:cNvSpPr>
              <a:spLocks/>
            </p:cNvSpPr>
            <p:nvPr userDrawn="1"/>
          </p:nvSpPr>
          <p:spPr bwMode="auto">
            <a:xfrm>
              <a:off x="6470" y="303"/>
              <a:ext cx="127" cy="48"/>
            </a:xfrm>
            <a:custGeom>
              <a:avLst/>
              <a:gdLst>
                <a:gd name="T0" fmla="*/ 127 w 127"/>
                <a:gd name="T1" fmla="*/ 25 h 48"/>
                <a:gd name="T2" fmla="*/ 0 w 127"/>
                <a:gd name="T3" fmla="*/ 0 h 48"/>
                <a:gd name="T4" fmla="*/ 85 w 127"/>
                <a:gd name="T5" fmla="*/ 48 h 48"/>
                <a:gd name="T6" fmla="*/ 127 w 127"/>
                <a:gd name="T7" fmla="*/ 25 h 48"/>
                <a:gd name="T8" fmla="*/ 127 w 127"/>
                <a:gd name="T9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8">
                  <a:moveTo>
                    <a:pt x="127" y="25"/>
                  </a:moveTo>
                  <a:lnTo>
                    <a:pt x="0" y="0"/>
                  </a:lnTo>
                  <a:lnTo>
                    <a:pt x="85" y="48"/>
                  </a:lnTo>
                  <a:lnTo>
                    <a:pt x="127" y="25"/>
                  </a:lnTo>
                  <a:lnTo>
                    <a:pt x="127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86" name="Freeform 73"/>
            <p:cNvSpPr>
              <a:spLocks/>
            </p:cNvSpPr>
            <p:nvPr userDrawn="1"/>
          </p:nvSpPr>
          <p:spPr bwMode="auto">
            <a:xfrm>
              <a:off x="6555" y="402"/>
              <a:ext cx="126" cy="48"/>
            </a:xfrm>
            <a:custGeom>
              <a:avLst/>
              <a:gdLst>
                <a:gd name="T0" fmla="*/ 126 w 126"/>
                <a:gd name="T1" fmla="*/ 23 h 48"/>
                <a:gd name="T2" fmla="*/ 0 w 126"/>
                <a:gd name="T3" fmla="*/ 0 h 48"/>
                <a:gd name="T4" fmla="*/ 84 w 126"/>
                <a:gd name="T5" fmla="*/ 48 h 48"/>
                <a:gd name="T6" fmla="*/ 126 w 126"/>
                <a:gd name="T7" fmla="*/ 23 h 48"/>
                <a:gd name="T8" fmla="*/ 126 w 126"/>
                <a:gd name="T9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48">
                  <a:moveTo>
                    <a:pt x="126" y="23"/>
                  </a:moveTo>
                  <a:lnTo>
                    <a:pt x="0" y="0"/>
                  </a:lnTo>
                  <a:lnTo>
                    <a:pt x="84" y="48"/>
                  </a:lnTo>
                  <a:lnTo>
                    <a:pt x="126" y="23"/>
                  </a:lnTo>
                  <a:lnTo>
                    <a:pt x="12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87" name="Freeform 74"/>
            <p:cNvSpPr>
              <a:spLocks/>
            </p:cNvSpPr>
            <p:nvPr userDrawn="1"/>
          </p:nvSpPr>
          <p:spPr bwMode="auto">
            <a:xfrm>
              <a:off x="6681" y="351"/>
              <a:ext cx="43" cy="74"/>
            </a:xfrm>
            <a:custGeom>
              <a:avLst/>
              <a:gdLst>
                <a:gd name="T0" fmla="*/ 43 w 43"/>
                <a:gd name="T1" fmla="*/ 0 h 74"/>
                <a:gd name="T2" fmla="*/ 0 w 43"/>
                <a:gd name="T3" fmla="*/ 74 h 74"/>
                <a:gd name="T4" fmla="*/ 0 w 43"/>
                <a:gd name="T5" fmla="*/ 26 h 74"/>
                <a:gd name="T6" fmla="*/ 43 w 43"/>
                <a:gd name="T7" fmla="*/ 0 h 74"/>
                <a:gd name="T8" fmla="*/ 43 w 4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4">
                  <a:moveTo>
                    <a:pt x="43" y="0"/>
                  </a:moveTo>
                  <a:lnTo>
                    <a:pt x="0" y="74"/>
                  </a:lnTo>
                  <a:lnTo>
                    <a:pt x="0" y="26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88" name="Freeform 75"/>
            <p:cNvSpPr>
              <a:spLocks/>
            </p:cNvSpPr>
            <p:nvPr userDrawn="1"/>
          </p:nvSpPr>
          <p:spPr bwMode="auto">
            <a:xfrm>
              <a:off x="6639" y="425"/>
              <a:ext cx="42" cy="76"/>
            </a:xfrm>
            <a:custGeom>
              <a:avLst/>
              <a:gdLst>
                <a:gd name="T0" fmla="*/ 42 w 42"/>
                <a:gd name="T1" fmla="*/ 0 h 76"/>
                <a:gd name="T2" fmla="*/ 0 w 42"/>
                <a:gd name="T3" fmla="*/ 76 h 76"/>
                <a:gd name="T4" fmla="*/ 0 w 42"/>
                <a:gd name="T5" fmla="*/ 25 h 76"/>
                <a:gd name="T6" fmla="*/ 42 w 42"/>
                <a:gd name="T7" fmla="*/ 0 h 76"/>
                <a:gd name="T8" fmla="*/ 42 w 42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76">
                  <a:moveTo>
                    <a:pt x="42" y="0"/>
                  </a:moveTo>
                  <a:lnTo>
                    <a:pt x="0" y="76"/>
                  </a:lnTo>
                  <a:lnTo>
                    <a:pt x="0" y="25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89" name="Freeform 76"/>
            <p:cNvSpPr>
              <a:spLocks/>
            </p:cNvSpPr>
            <p:nvPr userDrawn="1"/>
          </p:nvSpPr>
          <p:spPr bwMode="auto">
            <a:xfrm>
              <a:off x="6555" y="328"/>
              <a:ext cx="42" cy="74"/>
            </a:xfrm>
            <a:custGeom>
              <a:avLst/>
              <a:gdLst>
                <a:gd name="T0" fmla="*/ 42 w 42"/>
                <a:gd name="T1" fmla="*/ 0 h 74"/>
                <a:gd name="T2" fmla="*/ 0 w 42"/>
                <a:gd name="T3" fmla="*/ 74 h 74"/>
                <a:gd name="T4" fmla="*/ 0 w 42"/>
                <a:gd name="T5" fmla="*/ 23 h 74"/>
                <a:gd name="T6" fmla="*/ 42 w 42"/>
                <a:gd name="T7" fmla="*/ 0 h 74"/>
                <a:gd name="T8" fmla="*/ 42 w 42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74">
                  <a:moveTo>
                    <a:pt x="42" y="0"/>
                  </a:moveTo>
                  <a:lnTo>
                    <a:pt x="0" y="74"/>
                  </a:lnTo>
                  <a:lnTo>
                    <a:pt x="0" y="23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90" name="Freeform 77"/>
            <p:cNvSpPr>
              <a:spLocks noEditPoints="1"/>
            </p:cNvSpPr>
            <p:nvPr userDrawn="1"/>
          </p:nvSpPr>
          <p:spPr bwMode="auto">
            <a:xfrm>
              <a:off x="6714" y="452"/>
              <a:ext cx="500" cy="176"/>
            </a:xfrm>
            <a:custGeom>
              <a:avLst/>
              <a:gdLst>
                <a:gd name="T0" fmla="*/ 7 w 260"/>
                <a:gd name="T1" fmla="*/ 1 h 91"/>
                <a:gd name="T2" fmla="*/ 7 w 260"/>
                <a:gd name="T3" fmla="*/ 8 h 91"/>
                <a:gd name="T4" fmla="*/ 20 w 260"/>
                <a:gd name="T5" fmla="*/ 2 h 91"/>
                <a:gd name="T6" fmla="*/ 22 w 260"/>
                <a:gd name="T7" fmla="*/ 21 h 91"/>
                <a:gd name="T8" fmla="*/ 38 w 260"/>
                <a:gd name="T9" fmla="*/ 1 h 91"/>
                <a:gd name="T10" fmla="*/ 47 w 260"/>
                <a:gd name="T11" fmla="*/ 9 h 91"/>
                <a:gd name="T12" fmla="*/ 49 w 260"/>
                <a:gd name="T13" fmla="*/ 19 h 91"/>
                <a:gd name="T14" fmla="*/ 65 w 260"/>
                <a:gd name="T15" fmla="*/ 21 h 91"/>
                <a:gd name="T16" fmla="*/ 53 w 260"/>
                <a:gd name="T17" fmla="*/ 1 h 91"/>
                <a:gd name="T18" fmla="*/ 71 w 260"/>
                <a:gd name="T19" fmla="*/ 1 h 91"/>
                <a:gd name="T20" fmla="*/ 77 w 260"/>
                <a:gd name="T21" fmla="*/ 21 h 91"/>
                <a:gd name="T22" fmla="*/ 100 w 260"/>
                <a:gd name="T23" fmla="*/ 21 h 91"/>
                <a:gd name="T24" fmla="*/ 98 w 260"/>
                <a:gd name="T25" fmla="*/ 1 h 91"/>
                <a:gd name="T26" fmla="*/ 90 w 260"/>
                <a:gd name="T27" fmla="*/ 14 h 91"/>
                <a:gd name="T28" fmla="*/ 118 w 260"/>
                <a:gd name="T29" fmla="*/ 1 h 91"/>
                <a:gd name="T30" fmla="*/ 109 w 260"/>
                <a:gd name="T31" fmla="*/ 3 h 91"/>
                <a:gd name="T32" fmla="*/ 129 w 260"/>
                <a:gd name="T33" fmla="*/ 9 h 91"/>
                <a:gd name="T34" fmla="*/ 136 w 260"/>
                <a:gd name="T35" fmla="*/ 14 h 91"/>
                <a:gd name="T36" fmla="*/ 129 w 260"/>
                <a:gd name="T37" fmla="*/ 1 h 91"/>
                <a:gd name="T38" fmla="*/ 139 w 260"/>
                <a:gd name="T39" fmla="*/ 11 h 91"/>
                <a:gd name="T40" fmla="*/ 151 w 260"/>
                <a:gd name="T41" fmla="*/ 4 h 91"/>
                <a:gd name="T42" fmla="*/ 154 w 260"/>
                <a:gd name="T43" fmla="*/ 14 h 91"/>
                <a:gd name="T44" fmla="*/ 6 w 260"/>
                <a:gd name="T45" fmla="*/ 55 h 91"/>
                <a:gd name="T46" fmla="*/ 15 w 260"/>
                <a:gd name="T47" fmla="*/ 39 h 91"/>
                <a:gd name="T48" fmla="*/ 10 w 260"/>
                <a:gd name="T49" fmla="*/ 52 h 91"/>
                <a:gd name="T50" fmla="*/ 18 w 260"/>
                <a:gd name="T51" fmla="*/ 38 h 91"/>
                <a:gd name="T52" fmla="*/ 37 w 260"/>
                <a:gd name="T53" fmla="*/ 56 h 91"/>
                <a:gd name="T54" fmla="*/ 49 w 260"/>
                <a:gd name="T55" fmla="*/ 48 h 91"/>
                <a:gd name="T56" fmla="*/ 47 w 260"/>
                <a:gd name="T57" fmla="*/ 44 h 91"/>
                <a:gd name="T58" fmla="*/ 59 w 260"/>
                <a:gd name="T59" fmla="*/ 36 h 91"/>
                <a:gd name="T60" fmla="*/ 66 w 260"/>
                <a:gd name="T61" fmla="*/ 56 h 91"/>
                <a:gd name="T62" fmla="*/ 81 w 260"/>
                <a:gd name="T63" fmla="*/ 39 h 91"/>
                <a:gd name="T64" fmla="*/ 71 w 260"/>
                <a:gd name="T65" fmla="*/ 35 h 91"/>
                <a:gd name="T66" fmla="*/ 89 w 260"/>
                <a:gd name="T67" fmla="*/ 50 h 91"/>
                <a:gd name="T68" fmla="*/ 96 w 260"/>
                <a:gd name="T69" fmla="*/ 39 h 91"/>
                <a:gd name="T70" fmla="*/ 94 w 260"/>
                <a:gd name="T71" fmla="*/ 52 h 91"/>
                <a:gd name="T72" fmla="*/ 107 w 260"/>
                <a:gd name="T73" fmla="*/ 41 h 91"/>
                <a:gd name="T74" fmla="*/ 112 w 260"/>
                <a:gd name="T75" fmla="*/ 40 h 91"/>
                <a:gd name="T76" fmla="*/ 124 w 260"/>
                <a:gd name="T77" fmla="*/ 54 h 91"/>
                <a:gd name="T78" fmla="*/ 138 w 260"/>
                <a:gd name="T79" fmla="*/ 35 h 91"/>
                <a:gd name="T80" fmla="*/ 161 w 260"/>
                <a:gd name="T81" fmla="*/ 55 h 91"/>
                <a:gd name="T82" fmla="*/ 145 w 260"/>
                <a:gd name="T83" fmla="*/ 41 h 91"/>
                <a:gd name="T84" fmla="*/ 157 w 260"/>
                <a:gd name="T85" fmla="*/ 35 h 91"/>
                <a:gd name="T86" fmla="*/ 166 w 260"/>
                <a:gd name="T87" fmla="*/ 52 h 91"/>
                <a:gd name="T88" fmla="*/ 179 w 260"/>
                <a:gd name="T89" fmla="*/ 39 h 91"/>
                <a:gd name="T90" fmla="*/ 170 w 260"/>
                <a:gd name="T91" fmla="*/ 50 h 91"/>
                <a:gd name="T92" fmla="*/ 199 w 260"/>
                <a:gd name="T93" fmla="*/ 53 h 91"/>
                <a:gd name="T94" fmla="*/ 192 w 260"/>
                <a:gd name="T95" fmla="*/ 35 h 91"/>
                <a:gd name="T96" fmla="*/ 188 w 260"/>
                <a:gd name="T97" fmla="*/ 43 h 91"/>
                <a:gd name="T98" fmla="*/ 219 w 260"/>
                <a:gd name="T99" fmla="*/ 56 h 91"/>
                <a:gd name="T100" fmla="*/ 207 w 260"/>
                <a:gd name="T101" fmla="*/ 56 h 91"/>
                <a:gd name="T102" fmla="*/ 209 w 260"/>
                <a:gd name="T103" fmla="*/ 43 h 91"/>
                <a:gd name="T104" fmla="*/ 214 w 260"/>
                <a:gd name="T105" fmla="*/ 45 h 91"/>
                <a:gd name="T106" fmla="*/ 222 w 260"/>
                <a:gd name="T107" fmla="*/ 36 h 91"/>
                <a:gd name="T108" fmla="*/ 236 w 260"/>
                <a:gd name="T109" fmla="*/ 35 h 91"/>
                <a:gd name="T110" fmla="*/ 247 w 260"/>
                <a:gd name="T111" fmla="*/ 55 h 91"/>
                <a:gd name="T112" fmla="*/ 248 w 260"/>
                <a:gd name="T113" fmla="*/ 36 h 91"/>
                <a:gd name="T114" fmla="*/ 256 w 260"/>
                <a:gd name="T115" fmla="*/ 56 h 91"/>
                <a:gd name="T116" fmla="*/ 2 w 260"/>
                <a:gd name="T117" fmla="*/ 91 h 91"/>
                <a:gd name="T118" fmla="*/ 14 w 260"/>
                <a:gd name="T119" fmla="*/ 71 h 91"/>
                <a:gd name="T120" fmla="*/ 14 w 260"/>
                <a:gd name="T121" fmla="*/ 7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0" h="91">
                  <a:moveTo>
                    <a:pt x="14" y="21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10" y="1"/>
                  </a:cubicBezTo>
                  <a:cubicBezTo>
                    <a:pt x="10" y="1"/>
                    <a:pt x="10" y="1"/>
                    <a:pt x="10" y="2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4" y="21"/>
                    <a:pt x="14" y="21"/>
                    <a:pt x="14" y="21"/>
                  </a:cubicBezTo>
                  <a:close/>
                  <a:moveTo>
                    <a:pt x="10" y="8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22" y="21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1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4"/>
                    <a:pt x="20" y="4"/>
                  </a:cubicBezTo>
                  <a:cubicBezTo>
                    <a:pt x="20" y="3"/>
                    <a:pt x="20" y="3"/>
                    <a:pt x="20" y="2"/>
                  </a:cubicBezTo>
                  <a:cubicBezTo>
                    <a:pt x="21" y="2"/>
                    <a:pt x="21" y="1"/>
                    <a:pt x="22" y="1"/>
                  </a:cubicBezTo>
                  <a:cubicBezTo>
                    <a:pt x="23" y="1"/>
                    <a:pt x="23" y="1"/>
                    <a:pt x="24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2" y="3"/>
                    <a:pt x="32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3" y="3"/>
                    <a:pt x="23" y="4"/>
                  </a:cubicBezTo>
                  <a:cubicBezTo>
                    <a:pt x="22" y="4"/>
                    <a:pt x="22" y="5"/>
                    <a:pt x="22" y="5"/>
                  </a:cubicBezTo>
                  <a:cubicBezTo>
                    <a:pt x="22" y="21"/>
                    <a:pt x="22" y="21"/>
                    <a:pt x="2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8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9" y="21"/>
                    <a:pt x="38" y="21"/>
                    <a:pt x="38" y="21"/>
                  </a:cubicBezTo>
                  <a:cubicBezTo>
                    <a:pt x="37" y="21"/>
                    <a:pt x="37" y="20"/>
                    <a:pt x="36" y="20"/>
                  </a:cubicBezTo>
                  <a:cubicBezTo>
                    <a:pt x="36" y="19"/>
                    <a:pt x="36" y="19"/>
                    <a:pt x="35" y="18"/>
                  </a:cubicBezTo>
                  <a:cubicBezTo>
                    <a:pt x="35" y="18"/>
                    <a:pt x="35" y="17"/>
                    <a:pt x="35" y="1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5"/>
                    <a:pt x="35" y="4"/>
                    <a:pt x="36" y="4"/>
                  </a:cubicBezTo>
                  <a:cubicBezTo>
                    <a:pt x="36" y="3"/>
                    <a:pt x="36" y="3"/>
                    <a:pt x="36" y="2"/>
                  </a:cubicBezTo>
                  <a:cubicBezTo>
                    <a:pt x="37" y="2"/>
                    <a:pt x="37" y="1"/>
                    <a:pt x="38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8" y="3"/>
                    <a:pt x="48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8" y="4"/>
                  </a:cubicBezTo>
                  <a:cubicBezTo>
                    <a:pt x="38" y="4"/>
                    <a:pt x="38" y="5"/>
                    <a:pt x="38" y="5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8" y="9"/>
                    <a:pt x="48" y="9"/>
                  </a:cubicBezTo>
                  <a:cubicBezTo>
                    <a:pt x="48" y="9"/>
                    <a:pt x="48" y="10"/>
                    <a:pt x="48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7" y="12"/>
                    <a:pt x="47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8" y="18"/>
                    <a:pt x="38" y="18"/>
                  </a:cubicBezTo>
                  <a:cubicBezTo>
                    <a:pt x="39" y="19"/>
                    <a:pt x="39" y="19"/>
                    <a:pt x="40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65" y="1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65" y="1"/>
                    <a:pt x="66" y="1"/>
                    <a:pt x="66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66" y="21"/>
                    <a:pt x="66" y="21"/>
                    <a:pt x="66" y="21"/>
                  </a:cubicBezTo>
                  <a:cubicBezTo>
                    <a:pt x="66" y="21"/>
                    <a:pt x="65" y="21"/>
                    <a:pt x="65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4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2" y="1"/>
                    <a:pt x="53" y="1"/>
                    <a:pt x="53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1"/>
                    <a:pt x="65" y="1"/>
                    <a:pt x="65" y="1"/>
                  </a:cubicBezTo>
                  <a:close/>
                  <a:moveTo>
                    <a:pt x="77" y="3"/>
                  </a:moveTo>
                  <a:cubicBezTo>
                    <a:pt x="71" y="3"/>
                    <a:pt x="71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6" y="3"/>
                    <a:pt x="86" y="3"/>
                    <a:pt x="85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3"/>
                    <a:pt x="77" y="3"/>
                    <a:pt x="77" y="3"/>
                  </a:cubicBezTo>
                  <a:close/>
                  <a:moveTo>
                    <a:pt x="96" y="19"/>
                  </a:moveTo>
                  <a:cubicBezTo>
                    <a:pt x="97" y="19"/>
                    <a:pt x="98" y="19"/>
                    <a:pt x="99" y="19"/>
                  </a:cubicBezTo>
                  <a:cubicBezTo>
                    <a:pt x="99" y="19"/>
                    <a:pt x="100" y="18"/>
                    <a:pt x="101" y="18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01" y="21"/>
                    <a:pt x="101" y="21"/>
                    <a:pt x="100" y="21"/>
                  </a:cubicBezTo>
                  <a:cubicBezTo>
                    <a:pt x="100" y="21"/>
                    <a:pt x="99" y="21"/>
                    <a:pt x="99" y="21"/>
                  </a:cubicBezTo>
                  <a:cubicBezTo>
                    <a:pt x="98" y="21"/>
                    <a:pt x="98" y="21"/>
                    <a:pt x="97" y="22"/>
                  </a:cubicBezTo>
                  <a:cubicBezTo>
                    <a:pt x="97" y="22"/>
                    <a:pt x="96" y="22"/>
                    <a:pt x="96" y="22"/>
                  </a:cubicBezTo>
                  <a:cubicBezTo>
                    <a:pt x="94" y="22"/>
                    <a:pt x="93" y="21"/>
                    <a:pt x="92" y="21"/>
                  </a:cubicBezTo>
                  <a:cubicBezTo>
                    <a:pt x="91" y="21"/>
                    <a:pt x="90" y="20"/>
                    <a:pt x="89" y="19"/>
                  </a:cubicBezTo>
                  <a:cubicBezTo>
                    <a:pt x="88" y="18"/>
                    <a:pt x="88" y="17"/>
                    <a:pt x="88" y="16"/>
                  </a:cubicBezTo>
                  <a:cubicBezTo>
                    <a:pt x="87" y="15"/>
                    <a:pt x="87" y="13"/>
                    <a:pt x="87" y="11"/>
                  </a:cubicBezTo>
                  <a:cubicBezTo>
                    <a:pt x="87" y="10"/>
                    <a:pt x="87" y="8"/>
                    <a:pt x="88" y="7"/>
                  </a:cubicBezTo>
                  <a:cubicBezTo>
                    <a:pt x="88" y="6"/>
                    <a:pt x="89" y="4"/>
                    <a:pt x="89" y="3"/>
                  </a:cubicBezTo>
                  <a:cubicBezTo>
                    <a:pt x="90" y="2"/>
                    <a:pt x="91" y="2"/>
                    <a:pt x="92" y="1"/>
                  </a:cubicBezTo>
                  <a:cubicBezTo>
                    <a:pt x="93" y="1"/>
                    <a:pt x="95" y="0"/>
                    <a:pt x="96" y="0"/>
                  </a:cubicBezTo>
                  <a:cubicBezTo>
                    <a:pt x="97" y="0"/>
                    <a:pt x="98" y="1"/>
                    <a:pt x="98" y="1"/>
                  </a:cubicBezTo>
                  <a:cubicBezTo>
                    <a:pt x="99" y="1"/>
                    <a:pt x="100" y="1"/>
                    <a:pt x="101" y="2"/>
                  </a:cubicBezTo>
                  <a:cubicBezTo>
                    <a:pt x="101" y="2"/>
                    <a:pt x="101" y="2"/>
                    <a:pt x="102" y="2"/>
                  </a:cubicBezTo>
                  <a:cubicBezTo>
                    <a:pt x="102" y="2"/>
                    <a:pt x="102" y="2"/>
                    <a:pt x="101" y="2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4"/>
                    <a:pt x="100" y="4"/>
                    <a:pt x="100" y="4"/>
                  </a:cubicBezTo>
                  <a:cubicBezTo>
                    <a:pt x="99" y="3"/>
                    <a:pt x="97" y="3"/>
                    <a:pt x="96" y="3"/>
                  </a:cubicBezTo>
                  <a:cubicBezTo>
                    <a:pt x="95" y="3"/>
                    <a:pt x="94" y="3"/>
                    <a:pt x="93" y="4"/>
                  </a:cubicBezTo>
                  <a:cubicBezTo>
                    <a:pt x="92" y="4"/>
                    <a:pt x="92" y="5"/>
                    <a:pt x="91" y="6"/>
                  </a:cubicBezTo>
                  <a:cubicBezTo>
                    <a:pt x="91" y="6"/>
                    <a:pt x="90" y="7"/>
                    <a:pt x="90" y="8"/>
                  </a:cubicBezTo>
                  <a:cubicBezTo>
                    <a:pt x="90" y="9"/>
                    <a:pt x="90" y="10"/>
                    <a:pt x="90" y="11"/>
                  </a:cubicBezTo>
                  <a:cubicBezTo>
                    <a:pt x="90" y="12"/>
                    <a:pt x="90" y="13"/>
                    <a:pt x="90" y="14"/>
                  </a:cubicBezTo>
                  <a:cubicBezTo>
                    <a:pt x="90" y="15"/>
                    <a:pt x="91" y="16"/>
                    <a:pt x="91" y="17"/>
                  </a:cubicBezTo>
                  <a:cubicBezTo>
                    <a:pt x="92" y="17"/>
                    <a:pt x="92" y="18"/>
                    <a:pt x="93" y="18"/>
                  </a:cubicBezTo>
                  <a:cubicBezTo>
                    <a:pt x="94" y="19"/>
                    <a:pt x="95" y="19"/>
                    <a:pt x="96" y="19"/>
                  </a:cubicBezTo>
                  <a:close/>
                  <a:moveTo>
                    <a:pt x="109" y="3"/>
                  </a:moveTo>
                  <a:cubicBezTo>
                    <a:pt x="104" y="3"/>
                    <a:pt x="104" y="3"/>
                    <a:pt x="104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3" y="1"/>
                    <a:pt x="104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2" y="3"/>
                    <a:pt x="112" y="3"/>
                    <a:pt x="112" y="3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3"/>
                    <a:pt x="109" y="3"/>
                    <a:pt x="109" y="3"/>
                  </a:cubicBezTo>
                  <a:close/>
                  <a:moveTo>
                    <a:pt x="133" y="15"/>
                  </a:moveTo>
                  <a:cubicBezTo>
                    <a:pt x="133" y="14"/>
                    <a:pt x="133" y="13"/>
                    <a:pt x="132" y="12"/>
                  </a:cubicBezTo>
                  <a:cubicBezTo>
                    <a:pt x="132" y="12"/>
                    <a:pt x="131" y="11"/>
                    <a:pt x="129" y="11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30" y="19"/>
                    <a:pt x="131" y="19"/>
                    <a:pt x="131" y="18"/>
                  </a:cubicBezTo>
                  <a:cubicBezTo>
                    <a:pt x="132" y="18"/>
                    <a:pt x="132" y="18"/>
                    <a:pt x="133" y="17"/>
                  </a:cubicBezTo>
                  <a:cubicBezTo>
                    <a:pt x="133" y="17"/>
                    <a:pt x="133" y="17"/>
                    <a:pt x="133" y="16"/>
                  </a:cubicBezTo>
                  <a:cubicBezTo>
                    <a:pt x="133" y="16"/>
                    <a:pt x="133" y="15"/>
                    <a:pt x="133" y="15"/>
                  </a:cubicBezTo>
                  <a:close/>
                  <a:moveTo>
                    <a:pt x="124" y="9"/>
                  </a:moveTo>
                  <a:cubicBezTo>
                    <a:pt x="129" y="9"/>
                    <a:pt x="129" y="9"/>
                    <a:pt x="129" y="9"/>
                  </a:cubicBezTo>
                  <a:cubicBezTo>
                    <a:pt x="129" y="9"/>
                    <a:pt x="130" y="9"/>
                    <a:pt x="130" y="9"/>
                  </a:cubicBezTo>
                  <a:cubicBezTo>
                    <a:pt x="131" y="9"/>
                    <a:pt x="131" y="9"/>
                    <a:pt x="131" y="8"/>
                  </a:cubicBezTo>
                  <a:cubicBezTo>
                    <a:pt x="132" y="8"/>
                    <a:pt x="132" y="8"/>
                    <a:pt x="132" y="7"/>
                  </a:cubicBezTo>
                  <a:cubicBezTo>
                    <a:pt x="132" y="7"/>
                    <a:pt x="132" y="7"/>
                    <a:pt x="132" y="6"/>
                  </a:cubicBezTo>
                  <a:cubicBezTo>
                    <a:pt x="132" y="5"/>
                    <a:pt x="132" y="4"/>
                    <a:pt x="132" y="4"/>
                  </a:cubicBezTo>
                  <a:cubicBezTo>
                    <a:pt x="131" y="3"/>
                    <a:pt x="130" y="3"/>
                    <a:pt x="129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4" y="9"/>
                    <a:pt x="124" y="9"/>
                    <a:pt x="124" y="9"/>
                  </a:cubicBezTo>
                  <a:close/>
                  <a:moveTo>
                    <a:pt x="133" y="10"/>
                  </a:moveTo>
                  <a:cubicBezTo>
                    <a:pt x="133" y="10"/>
                    <a:pt x="134" y="11"/>
                    <a:pt x="134" y="11"/>
                  </a:cubicBezTo>
                  <a:cubicBezTo>
                    <a:pt x="135" y="11"/>
                    <a:pt x="135" y="12"/>
                    <a:pt x="135" y="12"/>
                  </a:cubicBezTo>
                  <a:cubicBezTo>
                    <a:pt x="136" y="13"/>
                    <a:pt x="136" y="13"/>
                    <a:pt x="136" y="14"/>
                  </a:cubicBezTo>
                  <a:cubicBezTo>
                    <a:pt x="136" y="14"/>
                    <a:pt x="136" y="15"/>
                    <a:pt x="136" y="15"/>
                  </a:cubicBezTo>
                  <a:cubicBezTo>
                    <a:pt x="136" y="16"/>
                    <a:pt x="136" y="17"/>
                    <a:pt x="136" y="18"/>
                  </a:cubicBezTo>
                  <a:cubicBezTo>
                    <a:pt x="135" y="18"/>
                    <a:pt x="135" y="19"/>
                    <a:pt x="134" y="20"/>
                  </a:cubicBezTo>
                  <a:cubicBezTo>
                    <a:pt x="134" y="20"/>
                    <a:pt x="133" y="21"/>
                    <a:pt x="132" y="21"/>
                  </a:cubicBezTo>
                  <a:cubicBezTo>
                    <a:pt x="131" y="21"/>
                    <a:pt x="130" y="21"/>
                    <a:pt x="129" y="21"/>
                  </a:cubicBezTo>
                  <a:cubicBezTo>
                    <a:pt x="123" y="21"/>
                    <a:pt x="123" y="21"/>
                    <a:pt x="123" y="21"/>
                  </a:cubicBezTo>
                  <a:cubicBezTo>
                    <a:pt x="122" y="21"/>
                    <a:pt x="122" y="21"/>
                    <a:pt x="121" y="21"/>
                  </a:cubicBezTo>
                  <a:cubicBezTo>
                    <a:pt x="121" y="21"/>
                    <a:pt x="121" y="20"/>
                    <a:pt x="121" y="2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2"/>
                    <a:pt x="121" y="1"/>
                    <a:pt x="121" y="1"/>
                  </a:cubicBezTo>
                  <a:cubicBezTo>
                    <a:pt x="122" y="1"/>
                    <a:pt x="122" y="1"/>
                    <a:pt x="123" y="1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0" y="1"/>
                    <a:pt x="131" y="1"/>
                    <a:pt x="132" y="1"/>
                  </a:cubicBezTo>
                  <a:cubicBezTo>
                    <a:pt x="132" y="1"/>
                    <a:pt x="133" y="1"/>
                    <a:pt x="133" y="2"/>
                  </a:cubicBezTo>
                  <a:cubicBezTo>
                    <a:pt x="134" y="2"/>
                    <a:pt x="134" y="3"/>
                    <a:pt x="135" y="3"/>
                  </a:cubicBezTo>
                  <a:cubicBezTo>
                    <a:pt x="135" y="4"/>
                    <a:pt x="135" y="5"/>
                    <a:pt x="135" y="6"/>
                  </a:cubicBezTo>
                  <a:cubicBezTo>
                    <a:pt x="135" y="7"/>
                    <a:pt x="135" y="7"/>
                    <a:pt x="135" y="8"/>
                  </a:cubicBezTo>
                  <a:cubicBezTo>
                    <a:pt x="134" y="9"/>
                    <a:pt x="133" y="9"/>
                    <a:pt x="133" y="10"/>
                  </a:cubicBezTo>
                  <a:cubicBezTo>
                    <a:pt x="133" y="10"/>
                    <a:pt x="133" y="10"/>
                    <a:pt x="133" y="10"/>
                  </a:cubicBezTo>
                  <a:close/>
                  <a:moveTo>
                    <a:pt x="157" y="11"/>
                  </a:moveTo>
                  <a:cubicBezTo>
                    <a:pt x="157" y="14"/>
                    <a:pt x="156" y="17"/>
                    <a:pt x="155" y="19"/>
                  </a:cubicBezTo>
                  <a:cubicBezTo>
                    <a:pt x="153" y="21"/>
                    <a:pt x="151" y="22"/>
                    <a:pt x="148" y="22"/>
                  </a:cubicBezTo>
                  <a:cubicBezTo>
                    <a:pt x="145" y="22"/>
                    <a:pt x="143" y="21"/>
                    <a:pt x="141" y="19"/>
                  </a:cubicBezTo>
                  <a:cubicBezTo>
                    <a:pt x="140" y="17"/>
                    <a:pt x="139" y="14"/>
                    <a:pt x="139" y="11"/>
                  </a:cubicBezTo>
                  <a:cubicBezTo>
                    <a:pt x="139" y="9"/>
                    <a:pt x="140" y="8"/>
                    <a:pt x="140" y="7"/>
                  </a:cubicBezTo>
                  <a:cubicBezTo>
                    <a:pt x="140" y="5"/>
                    <a:pt x="141" y="4"/>
                    <a:pt x="142" y="3"/>
                  </a:cubicBezTo>
                  <a:cubicBezTo>
                    <a:pt x="143" y="2"/>
                    <a:pt x="143" y="2"/>
                    <a:pt x="145" y="1"/>
                  </a:cubicBezTo>
                  <a:cubicBezTo>
                    <a:pt x="146" y="1"/>
                    <a:pt x="147" y="0"/>
                    <a:pt x="148" y="0"/>
                  </a:cubicBezTo>
                  <a:cubicBezTo>
                    <a:pt x="149" y="0"/>
                    <a:pt x="151" y="1"/>
                    <a:pt x="152" y="1"/>
                  </a:cubicBezTo>
                  <a:cubicBezTo>
                    <a:pt x="153" y="2"/>
                    <a:pt x="154" y="2"/>
                    <a:pt x="155" y="3"/>
                  </a:cubicBezTo>
                  <a:cubicBezTo>
                    <a:pt x="155" y="4"/>
                    <a:pt x="156" y="5"/>
                    <a:pt x="156" y="7"/>
                  </a:cubicBezTo>
                  <a:cubicBezTo>
                    <a:pt x="157" y="8"/>
                    <a:pt x="157" y="9"/>
                    <a:pt x="157" y="11"/>
                  </a:cubicBezTo>
                  <a:close/>
                  <a:moveTo>
                    <a:pt x="154" y="11"/>
                  </a:moveTo>
                  <a:cubicBezTo>
                    <a:pt x="154" y="10"/>
                    <a:pt x="154" y="9"/>
                    <a:pt x="154" y="8"/>
                  </a:cubicBezTo>
                  <a:cubicBezTo>
                    <a:pt x="154" y="7"/>
                    <a:pt x="153" y="6"/>
                    <a:pt x="153" y="5"/>
                  </a:cubicBezTo>
                  <a:cubicBezTo>
                    <a:pt x="152" y="5"/>
                    <a:pt x="152" y="4"/>
                    <a:pt x="151" y="4"/>
                  </a:cubicBezTo>
                  <a:cubicBezTo>
                    <a:pt x="150" y="3"/>
                    <a:pt x="149" y="3"/>
                    <a:pt x="148" y="3"/>
                  </a:cubicBezTo>
                  <a:cubicBezTo>
                    <a:pt x="147" y="3"/>
                    <a:pt x="146" y="3"/>
                    <a:pt x="145" y="3"/>
                  </a:cubicBezTo>
                  <a:cubicBezTo>
                    <a:pt x="145" y="4"/>
                    <a:pt x="144" y="5"/>
                    <a:pt x="143" y="5"/>
                  </a:cubicBezTo>
                  <a:cubicBezTo>
                    <a:pt x="143" y="6"/>
                    <a:pt x="143" y="7"/>
                    <a:pt x="142" y="8"/>
                  </a:cubicBezTo>
                  <a:cubicBezTo>
                    <a:pt x="142" y="9"/>
                    <a:pt x="142" y="10"/>
                    <a:pt x="142" y="11"/>
                  </a:cubicBezTo>
                  <a:cubicBezTo>
                    <a:pt x="142" y="12"/>
                    <a:pt x="142" y="13"/>
                    <a:pt x="142" y="14"/>
                  </a:cubicBezTo>
                  <a:cubicBezTo>
                    <a:pt x="143" y="15"/>
                    <a:pt x="143" y="16"/>
                    <a:pt x="143" y="17"/>
                  </a:cubicBezTo>
                  <a:cubicBezTo>
                    <a:pt x="144" y="18"/>
                    <a:pt x="144" y="18"/>
                    <a:pt x="145" y="19"/>
                  </a:cubicBezTo>
                  <a:cubicBezTo>
                    <a:pt x="146" y="19"/>
                    <a:pt x="147" y="19"/>
                    <a:pt x="148" y="19"/>
                  </a:cubicBezTo>
                  <a:cubicBezTo>
                    <a:pt x="149" y="19"/>
                    <a:pt x="150" y="19"/>
                    <a:pt x="151" y="19"/>
                  </a:cubicBezTo>
                  <a:cubicBezTo>
                    <a:pt x="152" y="18"/>
                    <a:pt x="152" y="17"/>
                    <a:pt x="153" y="17"/>
                  </a:cubicBezTo>
                  <a:cubicBezTo>
                    <a:pt x="153" y="16"/>
                    <a:pt x="154" y="15"/>
                    <a:pt x="154" y="14"/>
                  </a:cubicBezTo>
                  <a:cubicBezTo>
                    <a:pt x="154" y="13"/>
                    <a:pt x="154" y="12"/>
                    <a:pt x="154" y="11"/>
                  </a:cubicBezTo>
                  <a:close/>
                  <a:moveTo>
                    <a:pt x="10" y="52"/>
                  </a:moveTo>
                  <a:cubicBezTo>
                    <a:pt x="11" y="52"/>
                    <a:pt x="12" y="52"/>
                    <a:pt x="13" y="52"/>
                  </a:cubicBezTo>
                  <a:cubicBezTo>
                    <a:pt x="14" y="51"/>
                    <a:pt x="14" y="51"/>
                    <a:pt x="15" y="51"/>
                  </a:cubicBezTo>
                  <a:cubicBezTo>
                    <a:pt x="15" y="51"/>
                    <a:pt x="15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5"/>
                    <a:pt x="15" y="55"/>
                    <a:pt x="13" y="56"/>
                  </a:cubicBezTo>
                  <a:cubicBezTo>
                    <a:pt x="12" y="56"/>
                    <a:pt x="11" y="56"/>
                    <a:pt x="10" y="56"/>
                  </a:cubicBezTo>
                  <a:cubicBezTo>
                    <a:pt x="8" y="56"/>
                    <a:pt x="7" y="56"/>
                    <a:pt x="6" y="55"/>
                  </a:cubicBezTo>
                  <a:cubicBezTo>
                    <a:pt x="5" y="55"/>
                    <a:pt x="4" y="54"/>
                    <a:pt x="3" y="53"/>
                  </a:cubicBezTo>
                  <a:cubicBezTo>
                    <a:pt x="2" y="52"/>
                    <a:pt x="2" y="51"/>
                    <a:pt x="1" y="50"/>
                  </a:cubicBezTo>
                  <a:cubicBezTo>
                    <a:pt x="1" y="49"/>
                    <a:pt x="1" y="47"/>
                    <a:pt x="1" y="46"/>
                  </a:cubicBezTo>
                  <a:cubicBezTo>
                    <a:pt x="1" y="44"/>
                    <a:pt x="1" y="43"/>
                    <a:pt x="1" y="41"/>
                  </a:cubicBezTo>
                  <a:cubicBezTo>
                    <a:pt x="2" y="40"/>
                    <a:pt x="2" y="39"/>
                    <a:pt x="3" y="38"/>
                  </a:cubicBezTo>
                  <a:cubicBezTo>
                    <a:pt x="4" y="37"/>
                    <a:pt x="5" y="36"/>
                    <a:pt x="6" y="36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6" y="36"/>
                    <a:pt x="16" y="36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5" y="40"/>
                    <a:pt x="14" y="40"/>
                  </a:cubicBezTo>
                  <a:cubicBezTo>
                    <a:pt x="14" y="39"/>
                    <a:pt x="13" y="39"/>
                    <a:pt x="12" y="39"/>
                  </a:cubicBezTo>
                  <a:cubicBezTo>
                    <a:pt x="12" y="39"/>
                    <a:pt x="11" y="39"/>
                    <a:pt x="10" y="39"/>
                  </a:cubicBezTo>
                  <a:cubicBezTo>
                    <a:pt x="10" y="39"/>
                    <a:pt x="9" y="39"/>
                    <a:pt x="8" y="39"/>
                  </a:cubicBezTo>
                  <a:cubicBezTo>
                    <a:pt x="8" y="40"/>
                    <a:pt x="7" y="40"/>
                    <a:pt x="7" y="41"/>
                  </a:cubicBezTo>
                  <a:cubicBezTo>
                    <a:pt x="6" y="41"/>
                    <a:pt x="6" y="42"/>
                    <a:pt x="6" y="43"/>
                  </a:cubicBezTo>
                  <a:cubicBezTo>
                    <a:pt x="5" y="44"/>
                    <a:pt x="5" y="45"/>
                    <a:pt x="5" y="46"/>
                  </a:cubicBezTo>
                  <a:cubicBezTo>
                    <a:pt x="5" y="47"/>
                    <a:pt x="5" y="47"/>
                    <a:pt x="6" y="48"/>
                  </a:cubicBezTo>
                  <a:cubicBezTo>
                    <a:pt x="6" y="49"/>
                    <a:pt x="6" y="50"/>
                    <a:pt x="6" y="50"/>
                  </a:cubicBezTo>
                  <a:cubicBezTo>
                    <a:pt x="7" y="51"/>
                    <a:pt x="7" y="51"/>
                    <a:pt x="8" y="52"/>
                  </a:cubicBezTo>
                  <a:cubicBezTo>
                    <a:pt x="9" y="52"/>
                    <a:pt x="9" y="52"/>
                    <a:pt x="10" y="52"/>
                  </a:cubicBezTo>
                  <a:close/>
                  <a:moveTo>
                    <a:pt x="34" y="38"/>
                  </a:moveTo>
                  <a:cubicBezTo>
                    <a:pt x="34" y="39"/>
                    <a:pt x="34" y="39"/>
                    <a:pt x="34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56"/>
                    <a:pt x="24" y="55"/>
                    <a:pt x="24" y="55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8" y="39"/>
                    <a:pt x="18" y="39"/>
                    <a:pt x="18" y="3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5"/>
                    <a:pt x="18" y="35"/>
                  </a:cubicBezTo>
                  <a:cubicBezTo>
                    <a:pt x="18" y="35"/>
                    <a:pt x="19" y="35"/>
                    <a:pt x="19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4" y="36"/>
                    <a:pt x="34" y="36"/>
                  </a:cubicBezTo>
                  <a:cubicBezTo>
                    <a:pt x="34" y="38"/>
                    <a:pt x="34" y="38"/>
                    <a:pt x="34" y="38"/>
                  </a:cubicBezTo>
                  <a:close/>
                  <a:moveTo>
                    <a:pt x="41" y="55"/>
                  </a:moveTo>
                  <a:cubicBezTo>
                    <a:pt x="41" y="55"/>
                    <a:pt x="41" y="56"/>
                    <a:pt x="41" y="5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7" y="56"/>
                    <a:pt x="37" y="55"/>
                    <a:pt x="37" y="55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5"/>
                    <a:pt x="38" y="35"/>
                    <a:pt x="39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7" y="35"/>
                    <a:pt x="48" y="35"/>
                    <a:pt x="49" y="36"/>
                  </a:cubicBezTo>
                  <a:cubicBezTo>
                    <a:pt x="50" y="36"/>
                    <a:pt x="50" y="36"/>
                    <a:pt x="51" y="37"/>
                  </a:cubicBezTo>
                  <a:cubicBezTo>
                    <a:pt x="51" y="38"/>
                    <a:pt x="52" y="38"/>
                    <a:pt x="52" y="39"/>
                  </a:cubicBezTo>
                  <a:cubicBezTo>
                    <a:pt x="53" y="40"/>
                    <a:pt x="53" y="41"/>
                    <a:pt x="53" y="42"/>
                  </a:cubicBezTo>
                  <a:cubicBezTo>
                    <a:pt x="53" y="42"/>
                    <a:pt x="53" y="43"/>
                    <a:pt x="52" y="44"/>
                  </a:cubicBezTo>
                  <a:cubicBezTo>
                    <a:pt x="52" y="44"/>
                    <a:pt x="52" y="45"/>
                    <a:pt x="51" y="46"/>
                  </a:cubicBezTo>
                  <a:cubicBezTo>
                    <a:pt x="51" y="46"/>
                    <a:pt x="50" y="47"/>
                    <a:pt x="49" y="48"/>
                  </a:cubicBezTo>
                  <a:cubicBezTo>
                    <a:pt x="48" y="48"/>
                    <a:pt x="47" y="48"/>
                    <a:pt x="45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5"/>
                    <a:pt x="41" y="55"/>
                    <a:pt x="41" y="55"/>
                  </a:cubicBezTo>
                  <a:close/>
                  <a:moveTo>
                    <a:pt x="48" y="42"/>
                  </a:moveTo>
                  <a:cubicBezTo>
                    <a:pt x="48" y="42"/>
                    <a:pt x="48" y="41"/>
                    <a:pt x="48" y="41"/>
                  </a:cubicBezTo>
                  <a:cubicBezTo>
                    <a:pt x="48" y="41"/>
                    <a:pt x="48" y="40"/>
                    <a:pt x="48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6" y="39"/>
                    <a:pt x="46" y="39"/>
                    <a:pt x="45" y="3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6" y="45"/>
                    <a:pt x="47" y="44"/>
                    <a:pt x="47" y="44"/>
                  </a:cubicBezTo>
                  <a:cubicBezTo>
                    <a:pt x="48" y="43"/>
                    <a:pt x="48" y="43"/>
                    <a:pt x="48" y="42"/>
                  </a:cubicBezTo>
                  <a:close/>
                  <a:moveTo>
                    <a:pt x="65" y="51"/>
                  </a:moveTo>
                  <a:cubicBezTo>
                    <a:pt x="58" y="51"/>
                    <a:pt x="58" y="51"/>
                    <a:pt x="58" y="51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7" y="55"/>
                    <a:pt x="57" y="56"/>
                    <a:pt x="57" y="56"/>
                  </a:cubicBezTo>
                  <a:cubicBezTo>
                    <a:pt x="57" y="56"/>
                    <a:pt x="57" y="56"/>
                    <a:pt x="56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2" y="55"/>
                    <a:pt x="52" y="55"/>
                    <a:pt x="53" y="55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5"/>
                    <a:pt x="60" y="35"/>
                    <a:pt x="61" y="35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5" y="36"/>
                    <a:pt x="65" y="36"/>
                    <a:pt x="65" y="37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5"/>
                    <a:pt x="71" y="55"/>
                    <a:pt x="71" y="56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6" y="56"/>
                    <a:pt x="66" y="55"/>
                    <a:pt x="66" y="55"/>
                  </a:cubicBezTo>
                  <a:cubicBezTo>
                    <a:pt x="65" y="51"/>
                    <a:pt x="65" y="51"/>
                    <a:pt x="65" y="51"/>
                  </a:cubicBezTo>
                  <a:close/>
                  <a:moveTo>
                    <a:pt x="59" y="48"/>
                  </a:moveTo>
                  <a:cubicBezTo>
                    <a:pt x="64" y="48"/>
                    <a:pt x="64" y="48"/>
                    <a:pt x="64" y="48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59" y="48"/>
                    <a:pt x="59" y="48"/>
                    <a:pt x="59" y="48"/>
                  </a:cubicBezTo>
                  <a:close/>
                  <a:moveTo>
                    <a:pt x="87" y="38"/>
                  </a:moveTo>
                  <a:cubicBezTo>
                    <a:pt x="87" y="39"/>
                    <a:pt x="87" y="39"/>
                    <a:pt x="86" y="39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5"/>
                    <a:pt x="81" y="56"/>
                    <a:pt x="81" y="56"/>
                  </a:cubicBezTo>
                  <a:cubicBezTo>
                    <a:pt x="81" y="56"/>
                    <a:pt x="81" y="56"/>
                    <a:pt x="80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5"/>
                    <a:pt x="77" y="55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9"/>
                    <a:pt x="71" y="39"/>
                    <a:pt x="71" y="38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6"/>
                    <a:pt x="71" y="35"/>
                    <a:pt x="71" y="35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6"/>
                    <a:pt x="87" y="36"/>
                  </a:cubicBezTo>
                  <a:cubicBezTo>
                    <a:pt x="87" y="38"/>
                    <a:pt x="87" y="38"/>
                    <a:pt x="87" y="38"/>
                  </a:cubicBezTo>
                  <a:close/>
                  <a:moveTo>
                    <a:pt x="104" y="55"/>
                  </a:moveTo>
                  <a:cubicBezTo>
                    <a:pt x="104" y="55"/>
                    <a:pt x="104" y="55"/>
                    <a:pt x="104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4" y="56"/>
                    <a:pt x="93" y="56"/>
                    <a:pt x="92" y="55"/>
                  </a:cubicBezTo>
                  <a:cubicBezTo>
                    <a:pt x="91" y="55"/>
                    <a:pt x="91" y="55"/>
                    <a:pt x="91" y="54"/>
                  </a:cubicBezTo>
                  <a:cubicBezTo>
                    <a:pt x="90" y="54"/>
                    <a:pt x="90" y="53"/>
                    <a:pt x="90" y="52"/>
                  </a:cubicBezTo>
                  <a:cubicBezTo>
                    <a:pt x="90" y="52"/>
                    <a:pt x="89" y="51"/>
                    <a:pt x="89" y="50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0"/>
                    <a:pt x="90" y="39"/>
                    <a:pt x="90" y="39"/>
                  </a:cubicBezTo>
                  <a:cubicBezTo>
                    <a:pt x="90" y="38"/>
                    <a:pt x="90" y="37"/>
                    <a:pt x="91" y="37"/>
                  </a:cubicBezTo>
                  <a:cubicBezTo>
                    <a:pt x="91" y="36"/>
                    <a:pt x="92" y="36"/>
                    <a:pt x="92" y="36"/>
                  </a:cubicBezTo>
                  <a:cubicBezTo>
                    <a:pt x="93" y="35"/>
                    <a:pt x="94" y="35"/>
                    <a:pt x="95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4" y="35"/>
                  </a:cubicBezTo>
                  <a:cubicBezTo>
                    <a:pt x="104" y="35"/>
                    <a:pt x="104" y="36"/>
                    <a:pt x="104" y="36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3" y="39"/>
                    <a:pt x="103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5" y="39"/>
                    <a:pt x="95" y="39"/>
                    <a:pt x="94" y="40"/>
                  </a:cubicBezTo>
                  <a:cubicBezTo>
                    <a:pt x="94" y="40"/>
                    <a:pt x="94" y="40"/>
                    <a:pt x="94" y="41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43"/>
                    <a:pt x="103" y="44"/>
                    <a:pt x="103" y="44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46"/>
                    <a:pt x="103" y="47"/>
                    <a:pt x="103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51"/>
                    <a:pt x="94" y="51"/>
                    <a:pt x="94" y="52"/>
                  </a:cubicBezTo>
                  <a:cubicBezTo>
                    <a:pt x="95" y="52"/>
                    <a:pt x="95" y="52"/>
                    <a:pt x="96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4" y="52"/>
                    <a:pt x="104" y="52"/>
                    <a:pt x="104" y="53"/>
                  </a:cubicBezTo>
                  <a:cubicBezTo>
                    <a:pt x="104" y="55"/>
                    <a:pt x="104" y="55"/>
                    <a:pt x="104" y="55"/>
                  </a:cubicBezTo>
                  <a:close/>
                  <a:moveTo>
                    <a:pt x="112" y="55"/>
                  </a:moveTo>
                  <a:cubicBezTo>
                    <a:pt x="112" y="55"/>
                    <a:pt x="112" y="56"/>
                    <a:pt x="112" y="56"/>
                  </a:cubicBezTo>
                  <a:cubicBezTo>
                    <a:pt x="112" y="56"/>
                    <a:pt x="111" y="56"/>
                    <a:pt x="111" y="56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7" y="56"/>
                    <a:pt x="107" y="55"/>
                    <a:pt x="107" y="55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7" y="40"/>
                    <a:pt x="107" y="39"/>
                    <a:pt x="108" y="39"/>
                  </a:cubicBezTo>
                  <a:cubicBezTo>
                    <a:pt x="108" y="38"/>
                    <a:pt x="108" y="37"/>
                    <a:pt x="109" y="37"/>
                  </a:cubicBezTo>
                  <a:cubicBezTo>
                    <a:pt x="109" y="36"/>
                    <a:pt x="110" y="36"/>
                    <a:pt x="110" y="36"/>
                  </a:cubicBezTo>
                  <a:cubicBezTo>
                    <a:pt x="111" y="35"/>
                    <a:pt x="112" y="35"/>
                    <a:pt x="113" y="35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35"/>
                    <a:pt x="122" y="35"/>
                    <a:pt x="122" y="35"/>
                  </a:cubicBezTo>
                  <a:cubicBezTo>
                    <a:pt x="122" y="35"/>
                    <a:pt x="122" y="36"/>
                    <a:pt x="122" y="36"/>
                  </a:cubicBezTo>
                  <a:cubicBezTo>
                    <a:pt x="122" y="38"/>
                    <a:pt x="122" y="38"/>
                    <a:pt x="122" y="38"/>
                  </a:cubicBezTo>
                  <a:cubicBezTo>
                    <a:pt x="122" y="39"/>
                    <a:pt x="122" y="39"/>
                    <a:pt x="122" y="39"/>
                  </a:cubicBezTo>
                  <a:cubicBezTo>
                    <a:pt x="122" y="39"/>
                    <a:pt x="121" y="39"/>
                    <a:pt x="121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3" y="39"/>
                    <a:pt x="112" y="39"/>
                    <a:pt x="112" y="40"/>
                  </a:cubicBezTo>
                  <a:cubicBezTo>
                    <a:pt x="112" y="40"/>
                    <a:pt x="112" y="40"/>
                    <a:pt x="112" y="41"/>
                  </a:cubicBezTo>
                  <a:cubicBezTo>
                    <a:pt x="112" y="55"/>
                    <a:pt x="112" y="55"/>
                    <a:pt x="112" y="55"/>
                  </a:cubicBezTo>
                  <a:close/>
                  <a:moveTo>
                    <a:pt x="137" y="42"/>
                  </a:moveTo>
                  <a:cubicBezTo>
                    <a:pt x="134" y="46"/>
                    <a:pt x="134" y="46"/>
                    <a:pt x="134" y="46"/>
                  </a:cubicBezTo>
                  <a:cubicBezTo>
                    <a:pt x="130" y="54"/>
                    <a:pt x="130" y="54"/>
                    <a:pt x="130" y="54"/>
                  </a:cubicBezTo>
                  <a:cubicBezTo>
                    <a:pt x="129" y="55"/>
                    <a:pt x="129" y="55"/>
                    <a:pt x="129" y="55"/>
                  </a:cubicBezTo>
                  <a:cubicBezTo>
                    <a:pt x="129" y="55"/>
                    <a:pt x="129" y="55"/>
                    <a:pt x="129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8" y="56"/>
                    <a:pt x="128" y="56"/>
                    <a:pt x="127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5" y="56"/>
                    <a:pt x="125" y="56"/>
                    <a:pt x="125" y="55"/>
                  </a:cubicBezTo>
                  <a:cubicBezTo>
                    <a:pt x="124" y="55"/>
                    <a:pt x="124" y="54"/>
                    <a:pt x="124" y="54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4" y="35"/>
                    <a:pt x="124" y="35"/>
                    <a:pt x="125" y="35"/>
                  </a:cubicBezTo>
                  <a:cubicBezTo>
                    <a:pt x="128" y="35"/>
                    <a:pt x="128" y="35"/>
                    <a:pt x="128" y="35"/>
                  </a:cubicBezTo>
                  <a:cubicBezTo>
                    <a:pt x="128" y="35"/>
                    <a:pt x="128" y="35"/>
                    <a:pt x="129" y="35"/>
                  </a:cubicBezTo>
                  <a:cubicBezTo>
                    <a:pt x="129" y="35"/>
                    <a:pt x="129" y="36"/>
                    <a:pt x="129" y="36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7" y="36"/>
                    <a:pt x="137" y="36"/>
                    <a:pt x="137" y="36"/>
                  </a:cubicBezTo>
                  <a:cubicBezTo>
                    <a:pt x="137" y="36"/>
                    <a:pt x="137" y="36"/>
                    <a:pt x="137" y="35"/>
                  </a:cubicBezTo>
                  <a:cubicBezTo>
                    <a:pt x="137" y="35"/>
                    <a:pt x="138" y="35"/>
                    <a:pt x="138" y="35"/>
                  </a:cubicBezTo>
                  <a:cubicBezTo>
                    <a:pt x="138" y="35"/>
                    <a:pt x="138" y="35"/>
                    <a:pt x="139" y="35"/>
                  </a:cubicBezTo>
                  <a:cubicBezTo>
                    <a:pt x="140" y="35"/>
                    <a:pt x="140" y="35"/>
                    <a:pt x="140" y="35"/>
                  </a:cubicBezTo>
                  <a:cubicBezTo>
                    <a:pt x="140" y="35"/>
                    <a:pt x="141" y="35"/>
                    <a:pt x="141" y="36"/>
                  </a:cubicBezTo>
                  <a:cubicBezTo>
                    <a:pt x="141" y="36"/>
                    <a:pt x="142" y="36"/>
                    <a:pt x="142" y="37"/>
                  </a:cubicBezTo>
                  <a:cubicBezTo>
                    <a:pt x="142" y="55"/>
                    <a:pt x="142" y="55"/>
                    <a:pt x="142" y="55"/>
                  </a:cubicBezTo>
                  <a:cubicBezTo>
                    <a:pt x="142" y="56"/>
                    <a:pt x="141" y="56"/>
                    <a:pt x="141" y="56"/>
                  </a:cubicBezTo>
                  <a:cubicBezTo>
                    <a:pt x="138" y="56"/>
                    <a:pt x="138" y="56"/>
                    <a:pt x="138" y="56"/>
                  </a:cubicBezTo>
                  <a:cubicBezTo>
                    <a:pt x="138" y="56"/>
                    <a:pt x="137" y="56"/>
                    <a:pt x="137" y="56"/>
                  </a:cubicBezTo>
                  <a:cubicBezTo>
                    <a:pt x="137" y="56"/>
                    <a:pt x="137" y="55"/>
                    <a:pt x="137" y="55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37" y="42"/>
                    <a:pt x="137" y="42"/>
                    <a:pt x="137" y="42"/>
                  </a:cubicBezTo>
                  <a:close/>
                  <a:moveTo>
                    <a:pt x="161" y="55"/>
                  </a:moveTo>
                  <a:cubicBezTo>
                    <a:pt x="161" y="55"/>
                    <a:pt x="161" y="56"/>
                    <a:pt x="161" y="56"/>
                  </a:cubicBezTo>
                  <a:cubicBezTo>
                    <a:pt x="161" y="56"/>
                    <a:pt x="161" y="56"/>
                    <a:pt x="161" y="56"/>
                  </a:cubicBezTo>
                  <a:cubicBezTo>
                    <a:pt x="157" y="56"/>
                    <a:pt x="157" y="56"/>
                    <a:pt x="157" y="56"/>
                  </a:cubicBezTo>
                  <a:cubicBezTo>
                    <a:pt x="157" y="56"/>
                    <a:pt x="157" y="56"/>
                    <a:pt x="157" y="56"/>
                  </a:cubicBezTo>
                  <a:cubicBezTo>
                    <a:pt x="157" y="56"/>
                    <a:pt x="157" y="55"/>
                    <a:pt x="157" y="55"/>
                  </a:cubicBezTo>
                  <a:cubicBezTo>
                    <a:pt x="157" y="49"/>
                    <a:pt x="157" y="49"/>
                    <a:pt x="157" y="49"/>
                  </a:cubicBezTo>
                  <a:cubicBezTo>
                    <a:pt x="156" y="49"/>
                    <a:pt x="156" y="49"/>
                    <a:pt x="155" y="49"/>
                  </a:cubicBezTo>
                  <a:cubicBezTo>
                    <a:pt x="154" y="49"/>
                    <a:pt x="154" y="49"/>
                    <a:pt x="153" y="49"/>
                  </a:cubicBezTo>
                  <a:cubicBezTo>
                    <a:pt x="152" y="49"/>
                    <a:pt x="150" y="49"/>
                    <a:pt x="149" y="48"/>
                  </a:cubicBezTo>
                  <a:cubicBezTo>
                    <a:pt x="148" y="48"/>
                    <a:pt x="147" y="47"/>
                    <a:pt x="147" y="47"/>
                  </a:cubicBezTo>
                  <a:cubicBezTo>
                    <a:pt x="146" y="46"/>
                    <a:pt x="146" y="45"/>
                    <a:pt x="145" y="45"/>
                  </a:cubicBezTo>
                  <a:cubicBezTo>
                    <a:pt x="145" y="44"/>
                    <a:pt x="145" y="43"/>
                    <a:pt x="145" y="41"/>
                  </a:cubicBezTo>
                  <a:cubicBezTo>
                    <a:pt x="145" y="36"/>
                    <a:pt x="145" y="36"/>
                    <a:pt x="145" y="36"/>
                  </a:cubicBezTo>
                  <a:cubicBezTo>
                    <a:pt x="145" y="35"/>
                    <a:pt x="145" y="35"/>
                    <a:pt x="146" y="35"/>
                  </a:cubicBezTo>
                  <a:cubicBezTo>
                    <a:pt x="149" y="35"/>
                    <a:pt x="149" y="35"/>
                    <a:pt x="149" y="35"/>
                  </a:cubicBezTo>
                  <a:cubicBezTo>
                    <a:pt x="149" y="35"/>
                    <a:pt x="149" y="35"/>
                    <a:pt x="149" y="35"/>
                  </a:cubicBezTo>
                  <a:cubicBezTo>
                    <a:pt x="149" y="35"/>
                    <a:pt x="149" y="36"/>
                    <a:pt x="149" y="36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9" y="42"/>
                    <a:pt x="150" y="43"/>
                    <a:pt x="151" y="44"/>
                  </a:cubicBezTo>
                  <a:cubicBezTo>
                    <a:pt x="151" y="45"/>
                    <a:pt x="152" y="45"/>
                    <a:pt x="154" y="45"/>
                  </a:cubicBezTo>
                  <a:cubicBezTo>
                    <a:pt x="154" y="45"/>
                    <a:pt x="155" y="45"/>
                    <a:pt x="155" y="45"/>
                  </a:cubicBezTo>
                  <a:cubicBezTo>
                    <a:pt x="156" y="45"/>
                    <a:pt x="156" y="45"/>
                    <a:pt x="157" y="45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57" y="36"/>
                    <a:pt x="157" y="35"/>
                    <a:pt x="157" y="35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61" y="35"/>
                    <a:pt x="161" y="36"/>
                    <a:pt x="161" y="36"/>
                  </a:cubicBezTo>
                  <a:cubicBezTo>
                    <a:pt x="161" y="55"/>
                    <a:pt x="161" y="55"/>
                    <a:pt x="161" y="55"/>
                  </a:cubicBezTo>
                  <a:close/>
                  <a:moveTo>
                    <a:pt x="180" y="55"/>
                  </a:moveTo>
                  <a:cubicBezTo>
                    <a:pt x="180" y="55"/>
                    <a:pt x="180" y="55"/>
                    <a:pt x="180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0" y="56"/>
                    <a:pt x="169" y="56"/>
                    <a:pt x="168" y="55"/>
                  </a:cubicBezTo>
                  <a:cubicBezTo>
                    <a:pt x="168" y="55"/>
                    <a:pt x="167" y="55"/>
                    <a:pt x="167" y="54"/>
                  </a:cubicBezTo>
                  <a:cubicBezTo>
                    <a:pt x="166" y="54"/>
                    <a:pt x="166" y="53"/>
                    <a:pt x="166" y="52"/>
                  </a:cubicBezTo>
                  <a:cubicBezTo>
                    <a:pt x="166" y="52"/>
                    <a:pt x="166" y="51"/>
                    <a:pt x="166" y="50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6" y="40"/>
                    <a:pt x="166" y="39"/>
                    <a:pt x="166" y="39"/>
                  </a:cubicBezTo>
                  <a:cubicBezTo>
                    <a:pt x="166" y="38"/>
                    <a:pt x="166" y="37"/>
                    <a:pt x="167" y="37"/>
                  </a:cubicBezTo>
                  <a:cubicBezTo>
                    <a:pt x="167" y="36"/>
                    <a:pt x="168" y="36"/>
                    <a:pt x="168" y="36"/>
                  </a:cubicBezTo>
                  <a:cubicBezTo>
                    <a:pt x="169" y="35"/>
                    <a:pt x="170" y="35"/>
                    <a:pt x="171" y="35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80" y="35"/>
                    <a:pt x="180" y="35"/>
                    <a:pt x="180" y="35"/>
                  </a:cubicBezTo>
                  <a:cubicBezTo>
                    <a:pt x="180" y="35"/>
                    <a:pt x="180" y="36"/>
                    <a:pt x="180" y="36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80" y="39"/>
                    <a:pt x="180" y="39"/>
                    <a:pt x="180" y="39"/>
                  </a:cubicBezTo>
                  <a:cubicBezTo>
                    <a:pt x="180" y="39"/>
                    <a:pt x="180" y="39"/>
                    <a:pt x="179" y="39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1" y="39"/>
                    <a:pt x="171" y="39"/>
                    <a:pt x="170" y="40"/>
                  </a:cubicBezTo>
                  <a:cubicBezTo>
                    <a:pt x="170" y="40"/>
                    <a:pt x="170" y="40"/>
                    <a:pt x="170" y="41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78" y="43"/>
                    <a:pt x="178" y="43"/>
                    <a:pt x="178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3"/>
                    <a:pt x="179" y="44"/>
                    <a:pt x="179" y="44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79" y="46"/>
                    <a:pt x="179" y="47"/>
                    <a:pt x="179" y="47"/>
                  </a:cubicBezTo>
                  <a:cubicBezTo>
                    <a:pt x="179" y="47"/>
                    <a:pt x="179" y="47"/>
                    <a:pt x="178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0" y="51"/>
                    <a:pt x="170" y="51"/>
                    <a:pt x="171" y="52"/>
                  </a:cubicBezTo>
                  <a:cubicBezTo>
                    <a:pt x="171" y="52"/>
                    <a:pt x="171" y="52"/>
                    <a:pt x="172" y="52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0" y="52"/>
                    <a:pt x="180" y="52"/>
                    <a:pt x="180" y="53"/>
                  </a:cubicBezTo>
                  <a:cubicBezTo>
                    <a:pt x="180" y="55"/>
                    <a:pt x="180" y="55"/>
                    <a:pt x="180" y="55"/>
                  </a:cubicBezTo>
                  <a:close/>
                  <a:moveTo>
                    <a:pt x="193" y="52"/>
                  </a:moveTo>
                  <a:cubicBezTo>
                    <a:pt x="194" y="52"/>
                    <a:pt x="194" y="52"/>
                    <a:pt x="195" y="52"/>
                  </a:cubicBezTo>
                  <a:cubicBezTo>
                    <a:pt x="196" y="51"/>
                    <a:pt x="197" y="51"/>
                    <a:pt x="197" y="51"/>
                  </a:cubicBezTo>
                  <a:cubicBezTo>
                    <a:pt x="197" y="51"/>
                    <a:pt x="198" y="51"/>
                    <a:pt x="198" y="51"/>
                  </a:cubicBezTo>
                  <a:cubicBezTo>
                    <a:pt x="198" y="51"/>
                    <a:pt x="198" y="51"/>
                    <a:pt x="198" y="51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198" y="55"/>
                    <a:pt x="197" y="55"/>
                    <a:pt x="196" y="56"/>
                  </a:cubicBezTo>
                  <a:cubicBezTo>
                    <a:pt x="194" y="56"/>
                    <a:pt x="193" y="56"/>
                    <a:pt x="192" y="56"/>
                  </a:cubicBezTo>
                  <a:cubicBezTo>
                    <a:pt x="191" y="56"/>
                    <a:pt x="189" y="56"/>
                    <a:pt x="188" y="55"/>
                  </a:cubicBezTo>
                  <a:cubicBezTo>
                    <a:pt x="187" y="55"/>
                    <a:pt x="186" y="54"/>
                    <a:pt x="185" y="53"/>
                  </a:cubicBezTo>
                  <a:cubicBezTo>
                    <a:pt x="184" y="52"/>
                    <a:pt x="184" y="51"/>
                    <a:pt x="183" y="50"/>
                  </a:cubicBezTo>
                  <a:cubicBezTo>
                    <a:pt x="183" y="49"/>
                    <a:pt x="183" y="47"/>
                    <a:pt x="183" y="46"/>
                  </a:cubicBezTo>
                  <a:cubicBezTo>
                    <a:pt x="183" y="44"/>
                    <a:pt x="183" y="43"/>
                    <a:pt x="184" y="41"/>
                  </a:cubicBezTo>
                  <a:cubicBezTo>
                    <a:pt x="184" y="40"/>
                    <a:pt x="185" y="39"/>
                    <a:pt x="186" y="38"/>
                  </a:cubicBezTo>
                  <a:cubicBezTo>
                    <a:pt x="186" y="37"/>
                    <a:pt x="187" y="36"/>
                    <a:pt x="189" y="36"/>
                  </a:cubicBezTo>
                  <a:cubicBezTo>
                    <a:pt x="190" y="35"/>
                    <a:pt x="191" y="35"/>
                    <a:pt x="192" y="35"/>
                  </a:cubicBezTo>
                  <a:cubicBezTo>
                    <a:pt x="193" y="35"/>
                    <a:pt x="194" y="35"/>
                    <a:pt x="195" y="35"/>
                  </a:cubicBezTo>
                  <a:cubicBezTo>
                    <a:pt x="196" y="35"/>
                    <a:pt x="197" y="36"/>
                    <a:pt x="198" y="36"/>
                  </a:cubicBezTo>
                  <a:cubicBezTo>
                    <a:pt x="198" y="36"/>
                    <a:pt x="198" y="36"/>
                    <a:pt x="199" y="37"/>
                  </a:cubicBezTo>
                  <a:cubicBezTo>
                    <a:pt x="199" y="37"/>
                    <a:pt x="198" y="37"/>
                    <a:pt x="198" y="37"/>
                  </a:cubicBezTo>
                  <a:cubicBezTo>
                    <a:pt x="197" y="39"/>
                    <a:pt x="197" y="39"/>
                    <a:pt x="197" y="39"/>
                  </a:cubicBezTo>
                  <a:cubicBezTo>
                    <a:pt x="197" y="40"/>
                    <a:pt x="197" y="40"/>
                    <a:pt x="197" y="40"/>
                  </a:cubicBezTo>
                  <a:cubicBezTo>
                    <a:pt x="197" y="40"/>
                    <a:pt x="197" y="40"/>
                    <a:pt x="197" y="40"/>
                  </a:cubicBezTo>
                  <a:cubicBezTo>
                    <a:pt x="196" y="39"/>
                    <a:pt x="195" y="39"/>
                    <a:pt x="195" y="39"/>
                  </a:cubicBezTo>
                  <a:cubicBezTo>
                    <a:pt x="194" y="39"/>
                    <a:pt x="193" y="39"/>
                    <a:pt x="193" y="39"/>
                  </a:cubicBezTo>
                  <a:cubicBezTo>
                    <a:pt x="192" y="39"/>
                    <a:pt x="191" y="39"/>
                    <a:pt x="190" y="39"/>
                  </a:cubicBezTo>
                  <a:cubicBezTo>
                    <a:pt x="190" y="40"/>
                    <a:pt x="189" y="40"/>
                    <a:pt x="189" y="41"/>
                  </a:cubicBezTo>
                  <a:cubicBezTo>
                    <a:pt x="188" y="41"/>
                    <a:pt x="188" y="42"/>
                    <a:pt x="188" y="43"/>
                  </a:cubicBezTo>
                  <a:cubicBezTo>
                    <a:pt x="188" y="44"/>
                    <a:pt x="188" y="45"/>
                    <a:pt x="188" y="46"/>
                  </a:cubicBezTo>
                  <a:cubicBezTo>
                    <a:pt x="188" y="47"/>
                    <a:pt x="188" y="47"/>
                    <a:pt x="188" y="48"/>
                  </a:cubicBezTo>
                  <a:cubicBezTo>
                    <a:pt x="188" y="49"/>
                    <a:pt x="188" y="50"/>
                    <a:pt x="189" y="50"/>
                  </a:cubicBezTo>
                  <a:cubicBezTo>
                    <a:pt x="189" y="51"/>
                    <a:pt x="190" y="51"/>
                    <a:pt x="190" y="52"/>
                  </a:cubicBezTo>
                  <a:cubicBezTo>
                    <a:pt x="191" y="52"/>
                    <a:pt x="192" y="52"/>
                    <a:pt x="193" y="52"/>
                  </a:cubicBezTo>
                  <a:close/>
                  <a:moveTo>
                    <a:pt x="214" y="45"/>
                  </a:moveTo>
                  <a:cubicBezTo>
                    <a:pt x="215" y="45"/>
                    <a:pt x="215" y="45"/>
                    <a:pt x="216" y="45"/>
                  </a:cubicBezTo>
                  <a:cubicBezTo>
                    <a:pt x="216" y="46"/>
                    <a:pt x="216" y="46"/>
                    <a:pt x="216" y="46"/>
                  </a:cubicBezTo>
                  <a:cubicBezTo>
                    <a:pt x="217" y="46"/>
                    <a:pt x="217" y="47"/>
                    <a:pt x="217" y="47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9" y="55"/>
                    <a:pt x="219" y="55"/>
                    <a:pt x="219" y="55"/>
                  </a:cubicBezTo>
                  <a:cubicBezTo>
                    <a:pt x="219" y="55"/>
                    <a:pt x="219" y="55"/>
                    <a:pt x="219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5" y="56"/>
                    <a:pt x="215" y="56"/>
                    <a:pt x="215" y="56"/>
                  </a:cubicBezTo>
                  <a:cubicBezTo>
                    <a:pt x="215" y="56"/>
                    <a:pt x="215" y="56"/>
                    <a:pt x="215" y="56"/>
                  </a:cubicBezTo>
                  <a:cubicBezTo>
                    <a:pt x="215" y="56"/>
                    <a:pt x="215" y="56"/>
                    <a:pt x="215" y="55"/>
                  </a:cubicBezTo>
                  <a:cubicBezTo>
                    <a:pt x="213" y="49"/>
                    <a:pt x="213" y="49"/>
                    <a:pt x="213" y="49"/>
                  </a:cubicBezTo>
                  <a:cubicBezTo>
                    <a:pt x="213" y="49"/>
                    <a:pt x="213" y="48"/>
                    <a:pt x="212" y="48"/>
                  </a:cubicBezTo>
                  <a:cubicBezTo>
                    <a:pt x="212" y="47"/>
                    <a:pt x="212" y="47"/>
                    <a:pt x="212" y="47"/>
                  </a:cubicBezTo>
                  <a:cubicBezTo>
                    <a:pt x="211" y="47"/>
                    <a:pt x="211" y="47"/>
                    <a:pt x="211" y="47"/>
                  </a:cubicBezTo>
                  <a:cubicBezTo>
                    <a:pt x="210" y="47"/>
                    <a:pt x="210" y="47"/>
                    <a:pt x="209" y="47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7" y="55"/>
                    <a:pt x="207" y="56"/>
                    <a:pt x="207" y="56"/>
                  </a:cubicBezTo>
                  <a:cubicBezTo>
                    <a:pt x="207" y="56"/>
                    <a:pt x="206" y="56"/>
                    <a:pt x="206" y="56"/>
                  </a:cubicBezTo>
                  <a:cubicBezTo>
                    <a:pt x="203" y="56"/>
                    <a:pt x="203" y="56"/>
                    <a:pt x="203" y="56"/>
                  </a:cubicBezTo>
                  <a:cubicBezTo>
                    <a:pt x="203" y="56"/>
                    <a:pt x="203" y="56"/>
                    <a:pt x="202" y="56"/>
                  </a:cubicBezTo>
                  <a:cubicBezTo>
                    <a:pt x="202" y="56"/>
                    <a:pt x="202" y="55"/>
                    <a:pt x="202" y="55"/>
                  </a:cubicBezTo>
                  <a:cubicBezTo>
                    <a:pt x="202" y="36"/>
                    <a:pt x="202" y="36"/>
                    <a:pt x="202" y="36"/>
                  </a:cubicBezTo>
                  <a:cubicBezTo>
                    <a:pt x="202" y="35"/>
                    <a:pt x="202" y="35"/>
                    <a:pt x="202" y="35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6" y="35"/>
                    <a:pt x="206" y="35"/>
                    <a:pt x="206" y="35"/>
                  </a:cubicBezTo>
                  <a:cubicBezTo>
                    <a:pt x="207" y="35"/>
                    <a:pt x="207" y="35"/>
                    <a:pt x="207" y="35"/>
                  </a:cubicBezTo>
                  <a:cubicBezTo>
                    <a:pt x="207" y="35"/>
                    <a:pt x="207" y="35"/>
                    <a:pt x="207" y="36"/>
                  </a:cubicBezTo>
                  <a:cubicBezTo>
                    <a:pt x="207" y="43"/>
                    <a:pt x="207" y="43"/>
                    <a:pt x="207" y="43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0" y="43"/>
                    <a:pt x="210" y="43"/>
                  </a:cubicBezTo>
                  <a:cubicBezTo>
                    <a:pt x="210" y="43"/>
                    <a:pt x="211" y="43"/>
                    <a:pt x="211" y="43"/>
                  </a:cubicBezTo>
                  <a:cubicBezTo>
                    <a:pt x="211" y="43"/>
                    <a:pt x="212" y="42"/>
                    <a:pt x="212" y="42"/>
                  </a:cubicBezTo>
                  <a:cubicBezTo>
                    <a:pt x="212" y="42"/>
                    <a:pt x="212" y="41"/>
                    <a:pt x="212" y="41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8" y="35"/>
                    <a:pt x="218" y="35"/>
                    <a:pt x="218" y="35"/>
                  </a:cubicBezTo>
                  <a:cubicBezTo>
                    <a:pt x="218" y="35"/>
                    <a:pt x="218" y="35"/>
                    <a:pt x="218" y="35"/>
                  </a:cubicBezTo>
                  <a:cubicBezTo>
                    <a:pt x="218" y="36"/>
                    <a:pt x="218" y="36"/>
                    <a:pt x="218" y="36"/>
                  </a:cubicBezTo>
                  <a:cubicBezTo>
                    <a:pt x="217" y="41"/>
                    <a:pt x="217" y="41"/>
                    <a:pt x="217" y="41"/>
                  </a:cubicBezTo>
                  <a:cubicBezTo>
                    <a:pt x="216" y="43"/>
                    <a:pt x="216" y="44"/>
                    <a:pt x="214" y="45"/>
                  </a:cubicBezTo>
                  <a:cubicBezTo>
                    <a:pt x="214" y="45"/>
                    <a:pt x="214" y="45"/>
                    <a:pt x="214" y="45"/>
                  </a:cubicBezTo>
                  <a:close/>
                  <a:moveTo>
                    <a:pt x="235" y="42"/>
                  </a:moveTo>
                  <a:cubicBezTo>
                    <a:pt x="232" y="46"/>
                    <a:pt x="232" y="46"/>
                    <a:pt x="232" y="46"/>
                  </a:cubicBezTo>
                  <a:cubicBezTo>
                    <a:pt x="227" y="54"/>
                    <a:pt x="227" y="54"/>
                    <a:pt x="227" y="54"/>
                  </a:cubicBezTo>
                  <a:cubicBezTo>
                    <a:pt x="227" y="55"/>
                    <a:pt x="227" y="55"/>
                    <a:pt x="227" y="55"/>
                  </a:cubicBezTo>
                  <a:cubicBezTo>
                    <a:pt x="227" y="55"/>
                    <a:pt x="227" y="55"/>
                    <a:pt x="226" y="56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26" y="56"/>
                    <a:pt x="225" y="56"/>
                    <a:pt x="225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3" y="56"/>
                    <a:pt x="223" y="56"/>
                    <a:pt x="222" y="55"/>
                  </a:cubicBezTo>
                  <a:cubicBezTo>
                    <a:pt x="222" y="55"/>
                    <a:pt x="222" y="54"/>
                    <a:pt x="222" y="54"/>
                  </a:cubicBezTo>
                  <a:cubicBezTo>
                    <a:pt x="222" y="36"/>
                    <a:pt x="222" y="36"/>
                    <a:pt x="222" y="36"/>
                  </a:cubicBezTo>
                  <a:cubicBezTo>
                    <a:pt x="222" y="35"/>
                    <a:pt x="222" y="35"/>
                    <a:pt x="223" y="35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35"/>
                    <a:pt x="226" y="36"/>
                    <a:pt x="226" y="36"/>
                  </a:cubicBezTo>
                  <a:cubicBezTo>
                    <a:pt x="226" y="49"/>
                    <a:pt x="226" y="49"/>
                    <a:pt x="226" y="49"/>
                  </a:cubicBezTo>
                  <a:cubicBezTo>
                    <a:pt x="227" y="49"/>
                    <a:pt x="227" y="49"/>
                    <a:pt x="227" y="49"/>
                  </a:cubicBezTo>
                  <a:cubicBezTo>
                    <a:pt x="229" y="45"/>
                    <a:pt x="229" y="45"/>
                    <a:pt x="229" y="45"/>
                  </a:cubicBezTo>
                  <a:cubicBezTo>
                    <a:pt x="234" y="37"/>
                    <a:pt x="234" y="37"/>
                    <a:pt x="234" y="37"/>
                  </a:cubicBezTo>
                  <a:cubicBezTo>
                    <a:pt x="234" y="36"/>
                    <a:pt x="235" y="36"/>
                    <a:pt x="235" y="36"/>
                  </a:cubicBezTo>
                  <a:cubicBezTo>
                    <a:pt x="235" y="36"/>
                    <a:pt x="235" y="36"/>
                    <a:pt x="235" y="35"/>
                  </a:cubicBezTo>
                  <a:cubicBezTo>
                    <a:pt x="235" y="35"/>
                    <a:pt x="235" y="35"/>
                    <a:pt x="236" y="35"/>
                  </a:cubicBezTo>
                  <a:cubicBezTo>
                    <a:pt x="236" y="35"/>
                    <a:pt x="236" y="35"/>
                    <a:pt x="236" y="35"/>
                  </a:cubicBezTo>
                  <a:cubicBezTo>
                    <a:pt x="238" y="35"/>
                    <a:pt x="238" y="35"/>
                    <a:pt x="238" y="35"/>
                  </a:cubicBezTo>
                  <a:cubicBezTo>
                    <a:pt x="238" y="35"/>
                    <a:pt x="239" y="35"/>
                    <a:pt x="239" y="36"/>
                  </a:cubicBezTo>
                  <a:cubicBezTo>
                    <a:pt x="239" y="36"/>
                    <a:pt x="239" y="36"/>
                    <a:pt x="239" y="37"/>
                  </a:cubicBezTo>
                  <a:cubicBezTo>
                    <a:pt x="239" y="55"/>
                    <a:pt x="239" y="55"/>
                    <a:pt x="239" y="55"/>
                  </a:cubicBezTo>
                  <a:cubicBezTo>
                    <a:pt x="239" y="56"/>
                    <a:pt x="239" y="56"/>
                    <a:pt x="239" y="56"/>
                  </a:cubicBezTo>
                  <a:cubicBezTo>
                    <a:pt x="236" y="56"/>
                    <a:pt x="236" y="56"/>
                    <a:pt x="236" y="56"/>
                  </a:cubicBezTo>
                  <a:cubicBezTo>
                    <a:pt x="235" y="56"/>
                    <a:pt x="235" y="56"/>
                    <a:pt x="235" y="56"/>
                  </a:cubicBezTo>
                  <a:cubicBezTo>
                    <a:pt x="235" y="56"/>
                    <a:pt x="235" y="55"/>
                    <a:pt x="235" y="55"/>
                  </a:cubicBezTo>
                  <a:cubicBezTo>
                    <a:pt x="235" y="42"/>
                    <a:pt x="235" y="42"/>
                    <a:pt x="235" y="42"/>
                  </a:cubicBezTo>
                  <a:cubicBezTo>
                    <a:pt x="235" y="42"/>
                    <a:pt x="235" y="42"/>
                    <a:pt x="235" y="42"/>
                  </a:cubicBezTo>
                  <a:close/>
                  <a:moveTo>
                    <a:pt x="251" y="49"/>
                  </a:moveTo>
                  <a:cubicBezTo>
                    <a:pt x="247" y="55"/>
                    <a:pt x="247" y="55"/>
                    <a:pt x="247" y="55"/>
                  </a:cubicBezTo>
                  <a:cubicBezTo>
                    <a:pt x="247" y="55"/>
                    <a:pt x="247" y="56"/>
                    <a:pt x="247" y="56"/>
                  </a:cubicBezTo>
                  <a:cubicBezTo>
                    <a:pt x="246" y="56"/>
                    <a:pt x="246" y="56"/>
                    <a:pt x="246" y="56"/>
                  </a:cubicBezTo>
                  <a:cubicBezTo>
                    <a:pt x="242" y="56"/>
                    <a:pt x="242" y="56"/>
                    <a:pt x="242" y="56"/>
                  </a:cubicBezTo>
                  <a:cubicBezTo>
                    <a:pt x="242" y="56"/>
                    <a:pt x="242" y="56"/>
                    <a:pt x="242" y="56"/>
                  </a:cubicBezTo>
                  <a:cubicBezTo>
                    <a:pt x="242" y="55"/>
                    <a:pt x="242" y="55"/>
                    <a:pt x="242" y="55"/>
                  </a:cubicBezTo>
                  <a:cubicBezTo>
                    <a:pt x="248" y="45"/>
                    <a:pt x="248" y="45"/>
                    <a:pt x="248" y="45"/>
                  </a:cubicBezTo>
                  <a:cubicBezTo>
                    <a:pt x="242" y="36"/>
                    <a:pt x="242" y="36"/>
                    <a:pt x="242" y="36"/>
                  </a:cubicBezTo>
                  <a:cubicBezTo>
                    <a:pt x="242" y="36"/>
                    <a:pt x="242" y="36"/>
                    <a:pt x="242" y="35"/>
                  </a:cubicBezTo>
                  <a:cubicBezTo>
                    <a:pt x="242" y="35"/>
                    <a:pt x="243" y="35"/>
                    <a:pt x="243" y="35"/>
                  </a:cubicBezTo>
                  <a:cubicBezTo>
                    <a:pt x="246" y="35"/>
                    <a:pt x="246" y="35"/>
                    <a:pt x="246" y="35"/>
                  </a:cubicBezTo>
                  <a:cubicBezTo>
                    <a:pt x="247" y="35"/>
                    <a:pt x="247" y="35"/>
                    <a:pt x="247" y="35"/>
                  </a:cubicBezTo>
                  <a:cubicBezTo>
                    <a:pt x="247" y="35"/>
                    <a:pt x="247" y="36"/>
                    <a:pt x="248" y="36"/>
                  </a:cubicBezTo>
                  <a:cubicBezTo>
                    <a:pt x="251" y="42"/>
                    <a:pt x="251" y="42"/>
                    <a:pt x="251" y="42"/>
                  </a:cubicBezTo>
                  <a:cubicBezTo>
                    <a:pt x="254" y="36"/>
                    <a:pt x="254" y="36"/>
                    <a:pt x="254" y="36"/>
                  </a:cubicBezTo>
                  <a:cubicBezTo>
                    <a:pt x="254" y="36"/>
                    <a:pt x="254" y="35"/>
                    <a:pt x="254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9" y="35"/>
                    <a:pt x="259" y="35"/>
                    <a:pt x="259" y="35"/>
                  </a:cubicBezTo>
                  <a:cubicBezTo>
                    <a:pt x="259" y="35"/>
                    <a:pt x="259" y="35"/>
                    <a:pt x="259" y="35"/>
                  </a:cubicBezTo>
                  <a:cubicBezTo>
                    <a:pt x="259" y="36"/>
                    <a:pt x="259" y="36"/>
                    <a:pt x="259" y="36"/>
                  </a:cubicBezTo>
                  <a:cubicBezTo>
                    <a:pt x="253" y="45"/>
                    <a:pt x="253" y="45"/>
                    <a:pt x="253" y="45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60" y="55"/>
                    <a:pt x="260" y="55"/>
                    <a:pt x="259" y="56"/>
                  </a:cubicBezTo>
                  <a:cubicBezTo>
                    <a:pt x="259" y="56"/>
                    <a:pt x="259" y="56"/>
                    <a:pt x="259" y="56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5" y="56"/>
                    <a:pt x="254" y="55"/>
                    <a:pt x="254" y="55"/>
                  </a:cubicBezTo>
                  <a:cubicBezTo>
                    <a:pt x="251" y="49"/>
                    <a:pt x="251" y="49"/>
                    <a:pt x="251" y="49"/>
                  </a:cubicBezTo>
                  <a:close/>
                  <a:moveTo>
                    <a:pt x="14" y="77"/>
                  </a:moveTo>
                  <a:cubicBezTo>
                    <a:pt x="12" y="82"/>
                    <a:pt x="12" y="82"/>
                    <a:pt x="12" y="82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4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1" y="90"/>
                    <a:pt x="1" y="90"/>
                    <a:pt x="1" y="89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1" y="71"/>
                    <a:pt x="1" y="71"/>
                    <a:pt x="2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6" y="71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4" y="72"/>
                    <a:pt x="14" y="71"/>
                    <a:pt x="14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1"/>
                    <a:pt x="15" y="71"/>
                    <a:pt x="15" y="71"/>
                  </a:cubicBezTo>
                  <a:cubicBezTo>
                    <a:pt x="15" y="71"/>
                    <a:pt x="15" y="71"/>
                    <a:pt x="16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8" y="71"/>
                    <a:pt x="18" y="71"/>
                  </a:cubicBezTo>
                  <a:cubicBezTo>
                    <a:pt x="19" y="71"/>
                    <a:pt x="19" y="72"/>
                    <a:pt x="19" y="73"/>
                  </a:cubicBezTo>
                  <a:cubicBezTo>
                    <a:pt x="19" y="90"/>
                    <a:pt x="19" y="90"/>
                    <a:pt x="19" y="90"/>
                  </a:cubicBezTo>
                  <a:cubicBezTo>
                    <a:pt x="19" y="91"/>
                    <a:pt x="18" y="91"/>
                    <a:pt x="18" y="91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15" y="91"/>
                    <a:pt x="14" y="91"/>
                    <a:pt x="14" y="91"/>
                  </a:cubicBezTo>
                  <a:cubicBezTo>
                    <a:pt x="14" y="91"/>
                    <a:pt x="14" y="91"/>
                    <a:pt x="14" y="90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77"/>
                    <a:pt x="14" y="77"/>
                    <a:pt x="14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91" name="Freeform 78"/>
            <p:cNvSpPr>
              <a:spLocks noEditPoints="1"/>
            </p:cNvSpPr>
            <p:nvPr userDrawn="1"/>
          </p:nvSpPr>
          <p:spPr bwMode="auto">
            <a:xfrm>
              <a:off x="6758" y="588"/>
              <a:ext cx="308" cy="50"/>
            </a:xfrm>
            <a:custGeom>
              <a:avLst/>
              <a:gdLst>
                <a:gd name="T0" fmla="*/ 13 w 160"/>
                <a:gd name="T1" fmla="*/ 21 h 26"/>
                <a:gd name="T2" fmla="*/ 5 w 160"/>
                <a:gd name="T3" fmla="*/ 12 h 26"/>
                <a:gd name="T4" fmla="*/ 1 w 160"/>
                <a:gd name="T5" fmla="*/ 21 h 26"/>
                <a:gd name="T6" fmla="*/ 0 w 160"/>
                <a:gd name="T7" fmla="*/ 1 h 26"/>
                <a:gd name="T8" fmla="*/ 5 w 160"/>
                <a:gd name="T9" fmla="*/ 1 h 26"/>
                <a:gd name="T10" fmla="*/ 13 w 160"/>
                <a:gd name="T11" fmla="*/ 1 h 26"/>
                <a:gd name="T12" fmla="*/ 17 w 160"/>
                <a:gd name="T13" fmla="*/ 1 h 26"/>
                <a:gd name="T14" fmla="*/ 27 w 160"/>
                <a:gd name="T15" fmla="*/ 20 h 26"/>
                <a:gd name="T16" fmla="*/ 24 w 160"/>
                <a:gd name="T17" fmla="*/ 21 h 26"/>
                <a:gd name="T18" fmla="*/ 21 w 160"/>
                <a:gd name="T19" fmla="*/ 1 h 26"/>
                <a:gd name="T20" fmla="*/ 26 w 160"/>
                <a:gd name="T21" fmla="*/ 1 h 26"/>
                <a:gd name="T22" fmla="*/ 33 w 160"/>
                <a:gd name="T23" fmla="*/ 2 h 26"/>
                <a:gd name="T24" fmla="*/ 36 w 160"/>
                <a:gd name="T25" fmla="*/ 1 h 26"/>
                <a:gd name="T26" fmla="*/ 39 w 160"/>
                <a:gd name="T27" fmla="*/ 20 h 26"/>
                <a:gd name="T28" fmla="*/ 34 w 160"/>
                <a:gd name="T29" fmla="*/ 20 h 26"/>
                <a:gd name="T30" fmla="*/ 61 w 160"/>
                <a:gd name="T31" fmla="*/ 17 h 26"/>
                <a:gd name="T32" fmla="*/ 62 w 160"/>
                <a:gd name="T33" fmla="*/ 26 h 26"/>
                <a:gd name="T34" fmla="*/ 45 w 160"/>
                <a:gd name="T35" fmla="*/ 21 h 26"/>
                <a:gd name="T36" fmla="*/ 44 w 160"/>
                <a:gd name="T37" fmla="*/ 1 h 26"/>
                <a:gd name="T38" fmla="*/ 48 w 160"/>
                <a:gd name="T39" fmla="*/ 17 h 26"/>
                <a:gd name="T40" fmla="*/ 59 w 160"/>
                <a:gd name="T41" fmla="*/ 1 h 26"/>
                <a:gd name="T42" fmla="*/ 78 w 160"/>
                <a:gd name="T43" fmla="*/ 7 h 26"/>
                <a:gd name="T44" fmla="*/ 70 w 160"/>
                <a:gd name="T45" fmla="*/ 21 h 26"/>
                <a:gd name="T46" fmla="*/ 66 w 160"/>
                <a:gd name="T47" fmla="*/ 21 h 26"/>
                <a:gd name="T48" fmla="*/ 69 w 160"/>
                <a:gd name="T49" fmla="*/ 1 h 26"/>
                <a:gd name="T50" fmla="*/ 70 w 160"/>
                <a:gd name="T51" fmla="*/ 14 h 26"/>
                <a:gd name="T52" fmla="*/ 78 w 160"/>
                <a:gd name="T53" fmla="*/ 1 h 26"/>
                <a:gd name="T54" fmla="*/ 82 w 160"/>
                <a:gd name="T55" fmla="*/ 1 h 26"/>
                <a:gd name="T56" fmla="*/ 79 w 160"/>
                <a:gd name="T57" fmla="*/ 21 h 26"/>
                <a:gd name="T58" fmla="*/ 78 w 160"/>
                <a:gd name="T59" fmla="*/ 7 h 26"/>
                <a:gd name="T60" fmla="*/ 90 w 160"/>
                <a:gd name="T61" fmla="*/ 21 h 26"/>
                <a:gd name="T62" fmla="*/ 85 w 160"/>
                <a:gd name="T63" fmla="*/ 20 h 26"/>
                <a:gd name="T64" fmla="*/ 93 w 160"/>
                <a:gd name="T65" fmla="*/ 1 h 26"/>
                <a:gd name="T66" fmla="*/ 97 w 160"/>
                <a:gd name="T67" fmla="*/ 1 h 26"/>
                <a:gd name="T68" fmla="*/ 104 w 160"/>
                <a:gd name="T69" fmla="*/ 21 h 26"/>
                <a:gd name="T70" fmla="*/ 99 w 160"/>
                <a:gd name="T71" fmla="*/ 21 h 26"/>
                <a:gd name="T72" fmla="*/ 96 w 160"/>
                <a:gd name="T73" fmla="*/ 9 h 26"/>
                <a:gd name="T74" fmla="*/ 92 w 160"/>
                <a:gd name="T75" fmla="*/ 13 h 26"/>
                <a:gd name="T76" fmla="*/ 114 w 160"/>
                <a:gd name="T77" fmla="*/ 20 h 26"/>
                <a:gd name="T78" fmla="*/ 110 w 160"/>
                <a:gd name="T79" fmla="*/ 21 h 26"/>
                <a:gd name="T80" fmla="*/ 104 w 160"/>
                <a:gd name="T81" fmla="*/ 4 h 26"/>
                <a:gd name="T82" fmla="*/ 119 w 160"/>
                <a:gd name="T83" fmla="*/ 1 h 26"/>
                <a:gd name="T84" fmla="*/ 135 w 160"/>
                <a:gd name="T85" fmla="*/ 7 h 26"/>
                <a:gd name="T86" fmla="*/ 127 w 160"/>
                <a:gd name="T87" fmla="*/ 21 h 26"/>
                <a:gd name="T88" fmla="*/ 123 w 160"/>
                <a:gd name="T89" fmla="*/ 21 h 26"/>
                <a:gd name="T90" fmla="*/ 126 w 160"/>
                <a:gd name="T91" fmla="*/ 1 h 26"/>
                <a:gd name="T92" fmla="*/ 127 w 160"/>
                <a:gd name="T93" fmla="*/ 14 h 26"/>
                <a:gd name="T94" fmla="*/ 135 w 160"/>
                <a:gd name="T95" fmla="*/ 1 h 26"/>
                <a:gd name="T96" fmla="*/ 139 w 160"/>
                <a:gd name="T97" fmla="*/ 1 h 26"/>
                <a:gd name="T98" fmla="*/ 136 w 160"/>
                <a:gd name="T99" fmla="*/ 21 h 26"/>
                <a:gd name="T100" fmla="*/ 135 w 160"/>
                <a:gd name="T101" fmla="*/ 7 h 26"/>
                <a:gd name="T102" fmla="*/ 160 w 160"/>
                <a:gd name="T103" fmla="*/ 13 h 26"/>
                <a:gd name="T104" fmla="*/ 156 w 160"/>
                <a:gd name="T105" fmla="*/ 21 h 26"/>
                <a:gd name="T106" fmla="*/ 144 w 160"/>
                <a:gd name="T107" fmla="*/ 19 h 26"/>
                <a:gd name="T108" fmla="*/ 153 w 160"/>
                <a:gd name="T109" fmla="*/ 1 h 26"/>
                <a:gd name="T110" fmla="*/ 159 w 160"/>
                <a:gd name="T111" fmla="*/ 6 h 26"/>
                <a:gd name="T112" fmla="*/ 156 w 160"/>
                <a:gd name="T113" fmla="*/ 15 h 26"/>
                <a:gd name="T114" fmla="*/ 149 w 160"/>
                <a:gd name="T115" fmla="*/ 17 h 26"/>
                <a:gd name="T116" fmla="*/ 155 w 160"/>
                <a:gd name="T117" fmla="*/ 15 h 26"/>
                <a:gd name="T118" fmla="*/ 153 w 160"/>
                <a:gd name="T119" fmla="*/ 8 h 26"/>
                <a:gd name="T120" fmla="*/ 154 w 160"/>
                <a:gd name="T121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0" h="26">
                  <a:moveTo>
                    <a:pt x="17" y="20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2" y="21"/>
                    <a:pt x="12" y="2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lose/>
                  <a:moveTo>
                    <a:pt x="34" y="7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5" y="21"/>
                    <a:pt x="25" y="21"/>
                  </a:cubicBezTo>
                  <a:cubicBezTo>
                    <a:pt x="25" y="21"/>
                    <a:pt x="25" y="21"/>
                    <a:pt x="24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0"/>
                    <a:pt x="21" y="20"/>
                    <a:pt x="21" y="19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2" y="1"/>
                    <a:pt x="22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5" y="1"/>
                    <a:pt x="35" y="1"/>
                  </a:cubicBezTo>
                  <a:cubicBezTo>
                    <a:pt x="35" y="1"/>
                    <a:pt x="35" y="1"/>
                    <a:pt x="36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8" y="1"/>
                    <a:pt x="38" y="1"/>
                  </a:cubicBezTo>
                  <a:cubicBezTo>
                    <a:pt x="39" y="1"/>
                    <a:pt x="39" y="2"/>
                    <a:pt x="39" y="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8" y="21"/>
                    <a:pt x="38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0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lose/>
                  <a:moveTo>
                    <a:pt x="60" y="17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2" y="17"/>
                    <a:pt x="62" y="17"/>
                    <a:pt x="62" y="18"/>
                  </a:cubicBezTo>
                  <a:cubicBezTo>
                    <a:pt x="62" y="18"/>
                    <a:pt x="62" y="18"/>
                    <a:pt x="62" y="19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6"/>
                    <a:pt x="59" y="26"/>
                    <a:pt x="59" y="25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4" y="21"/>
                    <a:pt x="44" y="21"/>
                    <a:pt x="43" y="21"/>
                  </a:cubicBezTo>
                  <a:cubicBezTo>
                    <a:pt x="43" y="20"/>
                    <a:pt x="43" y="20"/>
                    <a:pt x="43" y="19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43" y="1"/>
                    <a:pt x="44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6" y="1"/>
                    <a:pt x="56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0" y="17"/>
                    <a:pt x="60" y="17"/>
                    <a:pt x="60" y="17"/>
                  </a:cubicBezTo>
                  <a:close/>
                  <a:moveTo>
                    <a:pt x="78" y="7"/>
                  </a:moveTo>
                  <a:cubicBezTo>
                    <a:pt x="76" y="12"/>
                    <a:pt x="76" y="12"/>
                    <a:pt x="76" y="12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20"/>
                    <a:pt x="70" y="20"/>
                    <a:pt x="70" y="20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69" y="21"/>
                    <a:pt x="69" y="21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7" y="21"/>
                    <a:pt x="66" y="21"/>
                    <a:pt x="66" y="21"/>
                  </a:cubicBezTo>
                  <a:cubicBezTo>
                    <a:pt x="66" y="20"/>
                    <a:pt x="65" y="20"/>
                    <a:pt x="65" y="19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1"/>
                    <a:pt x="66" y="1"/>
                    <a:pt x="66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9" y="1"/>
                    <a:pt x="70" y="1"/>
                    <a:pt x="70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78" y="1"/>
                    <a:pt x="78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9" y="1"/>
                    <a:pt x="79" y="1"/>
                    <a:pt x="80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3" y="1"/>
                    <a:pt x="83" y="2"/>
                    <a:pt x="83" y="3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21"/>
                    <a:pt x="83" y="21"/>
                    <a:pt x="82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8" y="21"/>
                    <a:pt x="78" y="21"/>
                    <a:pt x="78" y="20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lose/>
                  <a:moveTo>
                    <a:pt x="98" y="17"/>
                  </a:moveTo>
                  <a:cubicBezTo>
                    <a:pt x="91" y="17"/>
                    <a:pt x="91" y="17"/>
                    <a:pt x="91" y="17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21"/>
                    <a:pt x="90" y="21"/>
                    <a:pt x="89" y="21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1"/>
                    <a:pt x="85" y="20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92" y="1"/>
                    <a:pt x="93" y="1"/>
                    <a:pt x="93" y="1"/>
                  </a:cubicBezTo>
                  <a:cubicBezTo>
                    <a:pt x="93" y="1"/>
                    <a:pt x="93" y="0"/>
                    <a:pt x="94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6" y="0"/>
                    <a:pt x="96" y="1"/>
                    <a:pt x="96" y="1"/>
                  </a:cubicBezTo>
                  <a:cubicBezTo>
                    <a:pt x="96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8" y="2"/>
                    <a:pt x="98" y="2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21"/>
                    <a:pt x="104" y="21"/>
                    <a:pt x="103" y="21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21"/>
                    <a:pt x="100" y="21"/>
                    <a:pt x="99" y="21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8" y="17"/>
                    <a:pt x="98" y="17"/>
                    <a:pt x="98" y="17"/>
                  </a:cubicBezTo>
                  <a:close/>
                  <a:moveTo>
                    <a:pt x="92" y="13"/>
                  </a:moveTo>
                  <a:cubicBezTo>
                    <a:pt x="97" y="13"/>
                    <a:pt x="97" y="13"/>
                    <a:pt x="97" y="13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2" y="13"/>
                    <a:pt x="92" y="13"/>
                    <a:pt x="92" y="13"/>
                  </a:cubicBezTo>
                  <a:close/>
                  <a:moveTo>
                    <a:pt x="120" y="4"/>
                  </a:moveTo>
                  <a:cubicBezTo>
                    <a:pt x="120" y="4"/>
                    <a:pt x="120" y="4"/>
                    <a:pt x="119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14" y="21"/>
                    <a:pt x="113" y="21"/>
                    <a:pt x="113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09" y="21"/>
                    <a:pt x="109" y="21"/>
                    <a:pt x="109" y="20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20" y="1"/>
                    <a:pt x="120" y="1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0" y="4"/>
                    <a:pt x="120" y="4"/>
                    <a:pt x="120" y="4"/>
                  </a:cubicBezTo>
                  <a:close/>
                  <a:moveTo>
                    <a:pt x="135" y="7"/>
                  </a:moveTo>
                  <a:cubicBezTo>
                    <a:pt x="133" y="12"/>
                    <a:pt x="133" y="12"/>
                    <a:pt x="133" y="12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21"/>
                    <a:pt x="127" y="21"/>
                    <a:pt x="127" y="21"/>
                  </a:cubicBezTo>
                  <a:cubicBezTo>
                    <a:pt x="127" y="21"/>
                    <a:pt x="126" y="21"/>
                    <a:pt x="126" y="21"/>
                  </a:cubicBezTo>
                  <a:cubicBezTo>
                    <a:pt x="126" y="21"/>
                    <a:pt x="126" y="21"/>
                    <a:pt x="125" y="21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3" y="21"/>
                    <a:pt x="123" y="21"/>
                    <a:pt x="123" y="21"/>
                  </a:cubicBezTo>
                  <a:cubicBezTo>
                    <a:pt x="122" y="20"/>
                    <a:pt x="122" y="20"/>
                    <a:pt x="122" y="19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1"/>
                    <a:pt x="123" y="1"/>
                    <a:pt x="123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34" y="2"/>
                    <a:pt x="134" y="2"/>
                    <a:pt x="134" y="2"/>
                  </a:cubicBezTo>
                  <a:cubicBezTo>
                    <a:pt x="135" y="2"/>
                    <a:pt x="135" y="1"/>
                    <a:pt x="135" y="1"/>
                  </a:cubicBezTo>
                  <a:cubicBezTo>
                    <a:pt x="135" y="1"/>
                    <a:pt x="135" y="1"/>
                    <a:pt x="135" y="1"/>
                  </a:cubicBezTo>
                  <a:cubicBezTo>
                    <a:pt x="135" y="1"/>
                    <a:pt x="136" y="1"/>
                    <a:pt x="136" y="1"/>
                  </a:cubicBezTo>
                  <a:cubicBezTo>
                    <a:pt x="136" y="1"/>
                    <a:pt x="136" y="1"/>
                    <a:pt x="137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8" y="1"/>
                    <a:pt x="139" y="1"/>
                    <a:pt x="139" y="1"/>
                  </a:cubicBezTo>
                  <a:cubicBezTo>
                    <a:pt x="140" y="1"/>
                    <a:pt x="140" y="2"/>
                    <a:pt x="140" y="3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1"/>
                    <a:pt x="139" y="21"/>
                    <a:pt x="139" y="21"/>
                  </a:cubicBezTo>
                  <a:cubicBezTo>
                    <a:pt x="136" y="21"/>
                    <a:pt x="136" y="21"/>
                    <a:pt x="136" y="21"/>
                  </a:cubicBezTo>
                  <a:cubicBezTo>
                    <a:pt x="136" y="21"/>
                    <a:pt x="135" y="21"/>
                    <a:pt x="135" y="21"/>
                  </a:cubicBezTo>
                  <a:cubicBezTo>
                    <a:pt x="135" y="21"/>
                    <a:pt x="135" y="21"/>
                    <a:pt x="135" y="2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7"/>
                    <a:pt x="135" y="7"/>
                    <a:pt x="135" y="7"/>
                  </a:cubicBezTo>
                  <a:close/>
                  <a:moveTo>
                    <a:pt x="157" y="10"/>
                  </a:moveTo>
                  <a:cubicBezTo>
                    <a:pt x="158" y="10"/>
                    <a:pt x="158" y="10"/>
                    <a:pt x="158" y="11"/>
                  </a:cubicBezTo>
                  <a:cubicBezTo>
                    <a:pt x="159" y="11"/>
                    <a:pt x="159" y="11"/>
                    <a:pt x="159" y="12"/>
                  </a:cubicBezTo>
                  <a:cubicBezTo>
                    <a:pt x="160" y="12"/>
                    <a:pt x="160" y="13"/>
                    <a:pt x="160" y="13"/>
                  </a:cubicBezTo>
                  <a:cubicBezTo>
                    <a:pt x="160" y="14"/>
                    <a:pt x="160" y="14"/>
                    <a:pt x="160" y="15"/>
                  </a:cubicBezTo>
                  <a:cubicBezTo>
                    <a:pt x="160" y="16"/>
                    <a:pt x="160" y="17"/>
                    <a:pt x="160" y="17"/>
                  </a:cubicBezTo>
                  <a:cubicBezTo>
                    <a:pt x="159" y="18"/>
                    <a:pt x="159" y="19"/>
                    <a:pt x="158" y="19"/>
                  </a:cubicBezTo>
                  <a:cubicBezTo>
                    <a:pt x="157" y="20"/>
                    <a:pt x="157" y="20"/>
                    <a:pt x="156" y="21"/>
                  </a:cubicBezTo>
                  <a:cubicBezTo>
                    <a:pt x="155" y="21"/>
                    <a:pt x="154" y="21"/>
                    <a:pt x="153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5" y="21"/>
                    <a:pt x="145" y="21"/>
                    <a:pt x="144" y="21"/>
                  </a:cubicBezTo>
                  <a:cubicBezTo>
                    <a:pt x="144" y="20"/>
                    <a:pt x="144" y="20"/>
                    <a:pt x="144" y="19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4" y="2"/>
                    <a:pt x="144" y="1"/>
                    <a:pt x="144" y="1"/>
                  </a:cubicBezTo>
                  <a:cubicBezTo>
                    <a:pt x="145" y="1"/>
                    <a:pt x="145" y="1"/>
                    <a:pt x="146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4" y="1"/>
                    <a:pt x="155" y="1"/>
                    <a:pt x="155" y="1"/>
                  </a:cubicBezTo>
                  <a:cubicBezTo>
                    <a:pt x="156" y="1"/>
                    <a:pt x="157" y="1"/>
                    <a:pt x="157" y="2"/>
                  </a:cubicBezTo>
                  <a:cubicBezTo>
                    <a:pt x="158" y="2"/>
                    <a:pt x="158" y="3"/>
                    <a:pt x="159" y="3"/>
                  </a:cubicBezTo>
                  <a:cubicBezTo>
                    <a:pt x="159" y="4"/>
                    <a:pt x="159" y="5"/>
                    <a:pt x="159" y="6"/>
                  </a:cubicBezTo>
                  <a:cubicBezTo>
                    <a:pt x="159" y="7"/>
                    <a:pt x="159" y="7"/>
                    <a:pt x="159" y="8"/>
                  </a:cubicBezTo>
                  <a:cubicBezTo>
                    <a:pt x="158" y="9"/>
                    <a:pt x="158" y="9"/>
                    <a:pt x="157" y="10"/>
                  </a:cubicBezTo>
                  <a:cubicBezTo>
                    <a:pt x="157" y="10"/>
                    <a:pt x="157" y="10"/>
                    <a:pt x="157" y="10"/>
                  </a:cubicBezTo>
                  <a:close/>
                  <a:moveTo>
                    <a:pt x="156" y="15"/>
                  </a:moveTo>
                  <a:cubicBezTo>
                    <a:pt x="156" y="14"/>
                    <a:pt x="155" y="13"/>
                    <a:pt x="155" y="13"/>
                  </a:cubicBezTo>
                  <a:cubicBezTo>
                    <a:pt x="154" y="12"/>
                    <a:pt x="154" y="12"/>
                    <a:pt x="153" y="12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9" y="17"/>
                    <a:pt x="149" y="17"/>
                    <a:pt x="149" y="17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3" y="17"/>
                    <a:pt x="154" y="17"/>
                    <a:pt x="154" y="17"/>
                  </a:cubicBezTo>
                  <a:cubicBezTo>
                    <a:pt x="154" y="17"/>
                    <a:pt x="155" y="17"/>
                    <a:pt x="155" y="16"/>
                  </a:cubicBezTo>
                  <a:cubicBezTo>
                    <a:pt x="155" y="16"/>
                    <a:pt x="155" y="16"/>
                    <a:pt x="155" y="15"/>
                  </a:cubicBezTo>
                  <a:cubicBezTo>
                    <a:pt x="156" y="15"/>
                    <a:pt x="156" y="15"/>
                    <a:pt x="156" y="15"/>
                  </a:cubicBezTo>
                  <a:close/>
                  <a:moveTo>
                    <a:pt x="149" y="8"/>
                  </a:moveTo>
                  <a:cubicBezTo>
                    <a:pt x="152" y="8"/>
                    <a:pt x="152" y="8"/>
                    <a:pt x="152" y="8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53" y="8"/>
                    <a:pt x="154" y="8"/>
                    <a:pt x="154" y="8"/>
                  </a:cubicBezTo>
                  <a:cubicBezTo>
                    <a:pt x="154" y="8"/>
                    <a:pt x="154" y="8"/>
                    <a:pt x="154" y="7"/>
                  </a:cubicBezTo>
                  <a:cubicBezTo>
                    <a:pt x="155" y="7"/>
                    <a:pt x="155" y="7"/>
                    <a:pt x="155" y="6"/>
                  </a:cubicBezTo>
                  <a:cubicBezTo>
                    <a:pt x="155" y="6"/>
                    <a:pt x="154" y="5"/>
                    <a:pt x="154" y="5"/>
                  </a:cubicBezTo>
                  <a:cubicBezTo>
                    <a:pt x="154" y="5"/>
                    <a:pt x="153" y="4"/>
                    <a:pt x="153" y="4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49" y="8"/>
                    <a:pt x="149" y="8"/>
                    <a:pt x="14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1439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orient="horz" pos="25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3660-CD2C-5F47-88E0-17DD8B04B858}" type="datetime3">
              <a:rPr lang="ru-RU" smtClean="0"/>
              <a:pPr/>
              <a:t>18/12/17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53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947E6-A3D5-744C-91EF-50349933032D}" type="datetime3">
              <a:rPr lang="ru-RU" smtClean="0"/>
              <a:pPr/>
              <a:t>18/12/17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654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1B18-7C57-E84C-8806-CE845474A5AA}" type="datetime3">
              <a:rPr lang="ru-RU" smtClean="0"/>
              <a:pPr/>
              <a:t>18/12/17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88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1F5A-E6F7-3C4A-8394-39FD997F7803}" type="datetime3">
              <a:rPr lang="ru-RU" smtClean="0"/>
              <a:pPr/>
              <a:t>18/12/17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364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0C2F8-7916-0B45-A5FE-C44049344E3E}" type="datetime3">
              <a:rPr lang="ru-RU" smtClean="0"/>
              <a:pPr/>
              <a:t>18/12/17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247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7017-FE83-6D4E-95E4-2D9A8E274B07}" type="datetime3">
              <a:rPr lang="ru-RU" smtClean="0"/>
              <a:pPr/>
              <a:t>18/12/17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058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19D8-B6B5-B243-9F88-CD481DBB5C12}" type="datetime3">
              <a:rPr lang="ru-RU" smtClean="0"/>
              <a:pPr/>
              <a:t>18/12/17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886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2" cstate="print">
            <a:lum bright="-10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56" y="280504"/>
            <a:ext cx="2181207" cy="3644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56" y="81662"/>
            <a:ext cx="8914644" cy="662780"/>
          </a:xfrm>
        </p:spPr>
        <p:txBody>
          <a:bodyPr>
            <a:normAutofit/>
          </a:bodyPr>
          <a:lstStyle>
            <a:lvl1pPr>
              <a:defRPr sz="18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0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F2635F9F-4EC1-554A-8242-EBF7000DDCC5}" type="datetime3">
              <a:rPr lang="ru-RU" smtClean="0"/>
              <a:t>18/12/17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12485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42196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00038" y="744440"/>
            <a:ext cx="11591925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845693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/>
        </p:nvGrpSpPr>
        <p:grpSpPr>
          <a:xfrm>
            <a:off x="11075813" y="6426965"/>
            <a:ext cx="833946" cy="4"/>
            <a:chOff x="658813" y="800103"/>
            <a:chExt cx="833946" cy="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293428" y="6336247"/>
            <a:ext cx="177875" cy="177875"/>
            <a:chOff x="8326225" y="81662"/>
            <a:chExt cx="334824" cy="334824"/>
          </a:xfrm>
        </p:grpSpPr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06195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2" cstate="print">
            <a:lum bright="-10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56" y="280504"/>
            <a:ext cx="2181207" cy="3644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56" y="81662"/>
            <a:ext cx="8914644" cy="662780"/>
          </a:xfrm>
        </p:spPr>
        <p:txBody>
          <a:bodyPr>
            <a:normAutofit/>
          </a:bodyPr>
          <a:lstStyle>
            <a:lvl1pPr>
              <a:defRPr sz="18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0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F2635F9F-4EC1-554A-8242-EBF7000DDCC5}" type="datetime3">
              <a:rPr lang="ru-RU" smtClean="0"/>
              <a:t>18/12/17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12485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42196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00038" y="744440"/>
            <a:ext cx="11591925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845693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/>
        </p:nvGrpSpPr>
        <p:grpSpPr>
          <a:xfrm>
            <a:off x="11075813" y="6426965"/>
            <a:ext cx="833946" cy="4"/>
            <a:chOff x="658813" y="800103"/>
            <a:chExt cx="833946" cy="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293428" y="6336247"/>
            <a:ext cx="177875" cy="177875"/>
            <a:chOff x="8326225" y="81662"/>
            <a:chExt cx="334824" cy="334824"/>
          </a:xfrm>
        </p:grpSpPr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82031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2" cstate="print">
            <a:lum bright="-10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56" y="280504"/>
            <a:ext cx="2181207" cy="3644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56" y="81662"/>
            <a:ext cx="8914644" cy="662780"/>
          </a:xfrm>
        </p:spPr>
        <p:txBody>
          <a:bodyPr>
            <a:normAutofit/>
          </a:bodyPr>
          <a:lstStyle>
            <a:lvl1pPr>
              <a:defRPr sz="18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0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F2635F9F-4EC1-554A-8242-EBF7000DDCC5}" type="datetime3">
              <a:rPr lang="ru-RU" smtClean="0"/>
              <a:t>18/12/17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12485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42196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00038" y="744440"/>
            <a:ext cx="11591925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845693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/>
        </p:nvGrpSpPr>
        <p:grpSpPr>
          <a:xfrm>
            <a:off x="11075813" y="6426965"/>
            <a:ext cx="833946" cy="4"/>
            <a:chOff x="658813" y="800103"/>
            <a:chExt cx="833946" cy="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293428" y="6336247"/>
            <a:ext cx="177875" cy="177875"/>
            <a:chOff x="8326225" y="81662"/>
            <a:chExt cx="334824" cy="334824"/>
          </a:xfrm>
        </p:grpSpPr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6371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6459" y="2292511"/>
            <a:ext cx="7120934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6459" y="3874586"/>
            <a:ext cx="7120934" cy="131445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pic>
        <p:nvPicPr>
          <p:cNvPr id="13" name="Изображение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603" y="486577"/>
            <a:ext cx="1260269" cy="526964"/>
          </a:xfrm>
          <a:prstGeom prst="rect">
            <a:avLst/>
          </a:prstGeom>
        </p:spPr>
      </p:pic>
      <p:grpSp>
        <p:nvGrpSpPr>
          <p:cNvPr id="14" name="Группа 13"/>
          <p:cNvGrpSpPr/>
          <p:nvPr userDrawn="1"/>
        </p:nvGrpSpPr>
        <p:grpSpPr>
          <a:xfrm>
            <a:off x="276225" y="415925"/>
            <a:ext cx="2984500" cy="862013"/>
            <a:chOff x="276225" y="415925"/>
            <a:chExt cx="2984500" cy="862013"/>
          </a:xfrm>
        </p:grpSpPr>
        <p:cxnSp>
          <p:nvCxnSpPr>
            <p:cNvPr id="15" name="Прямая соединительная линия 14"/>
            <p:cNvCxnSpPr/>
            <p:nvPr userDrawn="1"/>
          </p:nvCxnSpPr>
          <p:spPr>
            <a:xfrm>
              <a:off x="286864" y="1064871"/>
              <a:ext cx="355530" cy="0"/>
            </a:xfrm>
            <a:prstGeom prst="line">
              <a:avLst/>
            </a:prstGeom>
            <a:ln w="9525">
              <a:solidFill>
                <a:srgbClr val="F759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 userDrawn="1"/>
          </p:nvCxnSpPr>
          <p:spPr>
            <a:xfrm>
              <a:off x="639815" y="1064871"/>
              <a:ext cx="461172" cy="0"/>
            </a:xfrm>
            <a:prstGeom prst="line">
              <a:avLst/>
            </a:prstGeom>
            <a:ln w="9525">
              <a:solidFill>
                <a:schemeClr val="accent4">
                  <a:lumMod val="60000"/>
                  <a:lumOff val="40000"/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4"/>
            <p:cNvGrpSpPr>
              <a:grpSpLocks noChangeAspect="1"/>
            </p:cNvGrpSpPr>
            <p:nvPr userDrawn="1"/>
          </p:nvGrpSpPr>
          <p:grpSpPr bwMode="auto">
            <a:xfrm>
              <a:off x="276225" y="415925"/>
              <a:ext cx="2984500" cy="498475"/>
              <a:chOff x="174" y="262"/>
              <a:chExt cx="1880" cy="314"/>
            </a:xfrm>
            <a:solidFill>
              <a:srgbClr val="F75931"/>
            </a:solidFill>
          </p:grpSpPr>
          <p:sp>
            <p:nvSpPr>
              <p:cNvPr id="47" name="Freeform 5"/>
              <p:cNvSpPr>
                <a:spLocks/>
              </p:cNvSpPr>
              <p:nvPr userDrawn="1"/>
            </p:nvSpPr>
            <p:spPr bwMode="auto">
              <a:xfrm>
                <a:off x="186" y="262"/>
                <a:ext cx="75" cy="109"/>
              </a:xfrm>
              <a:custGeom>
                <a:avLst/>
                <a:gdLst>
                  <a:gd name="T0" fmla="*/ 42 w 51"/>
                  <a:gd name="T1" fmla="*/ 4 h 74"/>
                  <a:gd name="T2" fmla="*/ 47 w 51"/>
                  <a:gd name="T3" fmla="*/ 0 h 74"/>
                  <a:gd name="T4" fmla="*/ 51 w 51"/>
                  <a:gd name="T5" fmla="*/ 4 h 74"/>
                  <a:gd name="T6" fmla="*/ 51 w 51"/>
                  <a:gd name="T7" fmla="*/ 70 h 74"/>
                  <a:gd name="T8" fmla="*/ 47 w 51"/>
                  <a:gd name="T9" fmla="*/ 74 h 74"/>
                  <a:gd name="T10" fmla="*/ 42 w 51"/>
                  <a:gd name="T11" fmla="*/ 70 h 74"/>
                  <a:gd name="T12" fmla="*/ 42 w 51"/>
                  <a:gd name="T13" fmla="*/ 42 h 74"/>
                  <a:gd name="T14" fmla="*/ 9 w 51"/>
                  <a:gd name="T15" fmla="*/ 42 h 74"/>
                  <a:gd name="T16" fmla="*/ 9 w 51"/>
                  <a:gd name="T17" fmla="*/ 70 h 74"/>
                  <a:gd name="T18" fmla="*/ 4 w 51"/>
                  <a:gd name="T19" fmla="*/ 74 h 74"/>
                  <a:gd name="T20" fmla="*/ 0 w 51"/>
                  <a:gd name="T21" fmla="*/ 70 h 74"/>
                  <a:gd name="T22" fmla="*/ 0 w 51"/>
                  <a:gd name="T23" fmla="*/ 4 h 74"/>
                  <a:gd name="T24" fmla="*/ 4 w 51"/>
                  <a:gd name="T25" fmla="*/ 0 h 74"/>
                  <a:gd name="T26" fmla="*/ 9 w 51"/>
                  <a:gd name="T27" fmla="*/ 4 h 74"/>
                  <a:gd name="T28" fmla="*/ 9 w 51"/>
                  <a:gd name="T29" fmla="*/ 34 h 74"/>
                  <a:gd name="T30" fmla="*/ 42 w 51"/>
                  <a:gd name="T31" fmla="*/ 34 h 74"/>
                  <a:gd name="T32" fmla="*/ 42 w 51"/>
                  <a:gd name="T33" fmla="*/ 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74">
                    <a:moveTo>
                      <a:pt x="42" y="4"/>
                    </a:moveTo>
                    <a:cubicBezTo>
                      <a:pt x="42" y="2"/>
                      <a:pt x="44" y="0"/>
                      <a:pt x="47" y="0"/>
                    </a:cubicBezTo>
                    <a:cubicBezTo>
                      <a:pt x="49" y="0"/>
                      <a:pt x="51" y="2"/>
                      <a:pt x="51" y="4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51" y="72"/>
                      <a:pt x="49" y="74"/>
                      <a:pt x="47" y="74"/>
                    </a:cubicBezTo>
                    <a:cubicBezTo>
                      <a:pt x="44" y="74"/>
                      <a:pt x="42" y="72"/>
                      <a:pt x="42" y="70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70"/>
                      <a:pt x="9" y="70"/>
                      <a:pt x="9" y="70"/>
                    </a:cubicBezTo>
                    <a:cubicBezTo>
                      <a:pt x="9" y="72"/>
                      <a:pt x="7" y="74"/>
                      <a:pt x="4" y="74"/>
                    </a:cubicBezTo>
                    <a:cubicBezTo>
                      <a:pt x="2" y="74"/>
                      <a:pt x="0" y="72"/>
                      <a:pt x="0" y="7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42" y="34"/>
                      <a:pt x="42" y="34"/>
                      <a:pt x="42" y="34"/>
                    </a:cubicBezTo>
                    <a:lnTo>
                      <a:pt x="4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8" name="Freeform 6"/>
              <p:cNvSpPr>
                <a:spLocks noEditPoints="1"/>
              </p:cNvSpPr>
              <p:nvPr userDrawn="1"/>
            </p:nvSpPr>
            <p:spPr bwMode="auto">
              <a:xfrm>
                <a:off x="280" y="294"/>
                <a:ext cx="63" cy="77"/>
              </a:xfrm>
              <a:custGeom>
                <a:avLst/>
                <a:gdLst>
                  <a:gd name="T0" fmla="*/ 38 w 43"/>
                  <a:gd name="T1" fmla="*/ 52 h 52"/>
                  <a:gd name="T2" fmla="*/ 33 w 43"/>
                  <a:gd name="T3" fmla="*/ 50 h 52"/>
                  <a:gd name="T4" fmla="*/ 31 w 43"/>
                  <a:gd name="T5" fmla="*/ 47 h 52"/>
                  <a:gd name="T6" fmla="*/ 17 w 43"/>
                  <a:gd name="T7" fmla="*/ 52 h 52"/>
                  <a:gd name="T8" fmla="*/ 0 w 43"/>
                  <a:gd name="T9" fmla="*/ 37 h 52"/>
                  <a:gd name="T10" fmla="*/ 0 w 43"/>
                  <a:gd name="T11" fmla="*/ 37 h 52"/>
                  <a:gd name="T12" fmla="*/ 18 w 43"/>
                  <a:gd name="T13" fmla="*/ 22 h 52"/>
                  <a:gd name="T14" fmla="*/ 29 w 43"/>
                  <a:gd name="T15" fmla="*/ 22 h 52"/>
                  <a:gd name="T16" fmla="*/ 29 w 43"/>
                  <a:gd name="T17" fmla="*/ 20 h 52"/>
                  <a:gd name="T18" fmla="*/ 19 w 43"/>
                  <a:gd name="T19" fmla="*/ 8 h 52"/>
                  <a:gd name="T20" fmla="*/ 9 w 43"/>
                  <a:gd name="T21" fmla="*/ 10 h 52"/>
                  <a:gd name="T22" fmla="*/ 7 w 43"/>
                  <a:gd name="T23" fmla="*/ 11 h 52"/>
                  <a:gd name="T24" fmla="*/ 3 w 43"/>
                  <a:gd name="T25" fmla="*/ 7 h 52"/>
                  <a:gd name="T26" fmla="*/ 5 w 43"/>
                  <a:gd name="T27" fmla="*/ 4 h 52"/>
                  <a:gd name="T28" fmla="*/ 20 w 43"/>
                  <a:gd name="T29" fmla="*/ 0 h 52"/>
                  <a:gd name="T30" fmla="*/ 38 w 43"/>
                  <a:gd name="T31" fmla="*/ 21 h 52"/>
                  <a:gd name="T32" fmla="*/ 38 w 43"/>
                  <a:gd name="T33" fmla="*/ 39 h 52"/>
                  <a:gd name="T34" fmla="*/ 41 w 43"/>
                  <a:gd name="T35" fmla="*/ 45 h 52"/>
                  <a:gd name="T36" fmla="*/ 43 w 43"/>
                  <a:gd name="T37" fmla="*/ 48 h 52"/>
                  <a:gd name="T38" fmla="*/ 38 w 43"/>
                  <a:gd name="T39" fmla="*/ 52 h 52"/>
                  <a:gd name="T40" fmla="*/ 29 w 43"/>
                  <a:gd name="T41" fmla="*/ 29 h 52"/>
                  <a:gd name="T42" fmla="*/ 19 w 43"/>
                  <a:gd name="T43" fmla="*/ 29 h 52"/>
                  <a:gd name="T44" fmla="*/ 8 w 43"/>
                  <a:gd name="T45" fmla="*/ 37 h 52"/>
                  <a:gd name="T46" fmla="*/ 8 w 43"/>
                  <a:gd name="T47" fmla="*/ 38 h 52"/>
                  <a:gd name="T48" fmla="*/ 19 w 43"/>
                  <a:gd name="T49" fmla="*/ 45 h 52"/>
                  <a:gd name="T50" fmla="*/ 29 w 43"/>
                  <a:gd name="T51" fmla="*/ 35 h 52"/>
                  <a:gd name="T52" fmla="*/ 29 w 43"/>
                  <a:gd name="T5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52">
                    <a:moveTo>
                      <a:pt x="38" y="52"/>
                    </a:moveTo>
                    <a:cubicBezTo>
                      <a:pt x="36" y="52"/>
                      <a:pt x="34" y="51"/>
                      <a:pt x="33" y="50"/>
                    </a:cubicBezTo>
                    <a:cubicBezTo>
                      <a:pt x="32" y="49"/>
                      <a:pt x="32" y="48"/>
                      <a:pt x="31" y="47"/>
                    </a:cubicBezTo>
                    <a:cubicBezTo>
                      <a:pt x="27" y="51"/>
                      <a:pt x="22" y="52"/>
                      <a:pt x="17" y="52"/>
                    </a:cubicBezTo>
                    <a:cubicBezTo>
                      <a:pt x="5" y="52"/>
                      <a:pt x="0" y="46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8"/>
                      <a:pt x="5" y="22"/>
                      <a:pt x="18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2"/>
                      <a:pt x="28" y="8"/>
                      <a:pt x="19" y="8"/>
                    </a:cubicBezTo>
                    <a:cubicBezTo>
                      <a:pt x="14" y="8"/>
                      <a:pt x="11" y="9"/>
                      <a:pt x="9" y="10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6"/>
                      <a:pt x="4" y="5"/>
                      <a:pt x="5" y="4"/>
                    </a:cubicBezTo>
                    <a:cubicBezTo>
                      <a:pt x="9" y="1"/>
                      <a:pt x="14" y="0"/>
                      <a:pt x="20" y="0"/>
                    </a:cubicBezTo>
                    <a:cubicBezTo>
                      <a:pt x="34" y="0"/>
                      <a:pt x="38" y="7"/>
                      <a:pt x="38" y="21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43"/>
                      <a:pt x="39" y="44"/>
                      <a:pt x="41" y="45"/>
                    </a:cubicBezTo>
                    <a:cubicBezTo>
                      <a:pt x="42" y="46"/>
                      <a:pt x="43" y="47"/>
                      <a:pt x="43" y="48"/>
                    </a:cubicBezTo>
                    <a:cubicBezTo>
                      <a:pt x="43" y="51"/>
                      <a:pt x="41" y="52"/>
                      <a:pt x="38" y="52"/>
                    </a:cubicBezTo>
                    <a:close/>
                    <a:moveTo>
                      <a:pt x="29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11" y="29"/>
                      <a:pt x="8" y="33"/>
                      <a:pt x="8" y="37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42"/>
                      <a:pt x="11" y="45"/>
                      <a:pt x="19" y="45"/>
                    </a:cubicBezTo>
                    <a:cubicBezTo>
                      <a:pt x="25" y="45"/>
                      <a:pt x="29" y="42"/>
                      <a:pt x="29" y="35"/>
                    </a:cubicBezTo>
                    <a:lnTo>
                      <a:pt x="29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9" name="Freeform 7"/>
              <p:cNvSpPr>
                <a:spLocks/>
              </p:cNvSpPr>
              <p:nvPr userDrawn="1"/>
            </p:nvSpPr>
            <p:spPr bwMode="auto">
              <a:xfrm>
                <a:off x="359" y="296"/>
                <a:ext cx="70" cy="99"/>
              </a:xfrm>
              <a:custGeom>
                <a:avLst/>
                <a:gdLst>
                  <a:gd name="T0" fmla="*/ 40 w 48"/>
                  <a:gd name="T1" fmla="*/ 51 h 67"/>
                  <a:gd name="T2" fmla="*/ 4 w 48"/>
                  <a:gd name="T3" fmla="*/ 51 h 67"/>
                  <a:gd name="T4" fmla="*/ 0 w 48"/>
                  <a:gd name="T5" fmla="*/ 47 h 67"/>
                  <a:gd name="T6" fmla="*/ 0 w 48"/>
                  <a:gd name="T7" fmla="*/ 4 h 67"/>
                  <a:gd name="T8" fmla="*/ 5 w 48"/>
                  <a:gd name="T9" fmla="*/ 0 h 67"/>
                  <a:gd name="T10" fmla="*/ 9 w 48"/>
                  <a:gd name="T11" fmla="*/ 4 h 67"/>
                  <a:gd name="T12" fmla="*/ 9 w 48"/>
                  <a:gd name="T13" fmla="*/ 43 h 67"/>
                  <a:gd name="T14" fmla="*/ 30 w 48"/>
                  <a:gd name="T15" fmla="*/ 43 h 67"/>
                  <a:gd name="T16" fmla="*/ 30 w 48"/>
                  <a:gd name="T17" fmla="*/ 4 h 67"/>
                  <a:gd name="T18" fmla="*/ 35 w 48"/>
                  <a:gd name="T19" fmla="*/ 0 h 67"/>
                  <a:gd name="T20" fmla="*/ 39 w 48"/>
                  <a:gd name="T21" fmla="*/ 4 h 67"/>
                  <a:gd name="T22" fmla="*/ 39 w 48"/>
                  <a:gd name="T23" fmla="*/ 43 h 67"/>
                  <a:gd name="T24" fmla="*/ 44 w 48"/>
                  <a:gd name="T25" fmla="*/ 43 h 67"/>
                  <a:gd name="T26" fmla="*/ 48 w 48"/>
                  <a:gd name="T27" fmla="*/ 46 h 67"/>
                  <a:gd name="T28" fmla="*/ 48 w 48"/>
                  <a:gd name="T29" fmla="*/ 63 h 67"/>
                  <a:gd name="T30" fmla="*/ 44 w 48"/>
                  <a:gd name="T31" fmla="*/ 67 h 67"/>
                  <a:gd name="T32" fmla="*/ 40 w 48"/>
                  <a:gd name="T33" fmla="*/ 63 h 67"/>
                  <a:gd name="T34" fmla="*/ 40 w 48"/>
                  <a:gd name="T35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8" h="67">
                    <a:moveTo>
                      <a:pt x="40" y="51"/>
                    </a:moveTo>
                    <a:cubicBezTo>
                      <a:pt x="4" y="51"/>
                      <a:pt x="4" y="51"/>
                      <a:pt x="4" y="51"/>
                    </a:cubicBezTo>
                    <a:cubicBezTo>
                      <a:pt x="2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1"/>
                      <a:pt x="32" y="0"/>
                      <a:pt x="35" y="0"/>
                    </a:cubicBezTo>
                    <a:cubicBezTo>
                      <a:pt x="37" y="0"/>
                      <a:pt x="39" y="1"/>
                      <a:pt x="39" y="4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6" y="43"/>
                      <a:pt x="48" y="44"/>
                      <a:pt x="48" y="46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48" y="65"/>
                      <a:pt x="46" y="67"/>
                      <a:pt x="44" y="67"/>
                    </a:cubicBezTo>
                    <a:cubicBezTo>
                      <a:pt x="42" y="67"/>
                      <a:pt x="40" y="65"/>
                      <a:pt x="40" y="63"/>
                    </a:cubicBezTo>
                    <a:lnTo>
                      <a:pt x="40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0" name="Freeform 8"/>
              <p:cNvSpPr>
                <a:spLocks/>
              </p:cNvSpPr>
              <p:nvPr userDrawn="1"/>
            </p:nvSpPr>
            <p:spPr bwMode="auto">
              <a:xfrm>
                <a:off x="442" y="296"/>
                <a:ext cx="59" cy="75"/>
              </a:xfrm>
              <a:custGeom>
                <a:avLst/>
                <a:gdLst>
                  <a:gd name="T0" fmla="*/ 9 w 40"/>
                  <a:gd name="T1" fmla="*/ 47 h 51"/>
                  <a:gd name="T2" fmla="*/ 4 w 40"/>
                  <a:gd name="T3" fmla="*/ 51 h 51"/>
                  <a:gd name="T4" fmla="*/ 0 w 40"/>
                  <a:gd name="T5" fmla="*/ 47 h 51"/>
                  <a:gd name="T6" fmla="*/ 0 w 40"/>
                  <a:gd name="T7" fmla="*/ 4 h 51"/>
                  <a:gd name="T8" fmla="*/ 4 w 40"/>
                  <a:gd name="T9" fmla="*/ 0 h 51"/>
                  <a:gd name="T10" fmla="*/ 9 w 40"/>
                  <a:gd name="T11" fmla="*/ 4 h 51"/>
                  <a:gd name="T12" fmla="*/ 9 w 40"/>
                  <a:gd name="T13" fmla="*/ 32 h 51"/>
                  <a:gd name="T14" fmla="*/ 31 w 40"/>
                  <a:gd name="T15" fmla="*/ 7 h 51"/>
                  <a:gd name="T16" fmla="*/ 31 w 40"/>
                  <a:gd name="T17" fmla="*/ 4 h 51"/>
                  <a:gd name="T18" fmla="*/ 36 w 40"/>
                  <a:gd name="T19" fmla="*/ 0 h 51"/>
                  <a:gd name="T20" fmla="*/ 40 w 40"/>
                  <a:gd name="T21" fmla="*/ 4 h 51"/>
                  <a:gd name="T22" fmla="*/ 40 w 40"/>
                  <a:gd name="T23" fmla="*/ 47 h 51"/>
                  <a:gd name="T24" fmla="*/ 36 w 40"/>
                  <a:gd name="T25" fmla="*/ 51 h 51"/>
                  <a:gd name="T26" fmla="*/ 31 w 40"/>
                  <a:gd name="T27" fmla="*/ 47 h 51"/>
                  <a:gd name="T28" fmla="*/ 31 w 40"/>
                  <a:gd name="T29" fmla="*/ 19 h 51"/>
                  <a:gd name="T30" fmla="*/ 9 w 40"/>
                  <a:gd name="T31" fmla="*/ 44 h 51"/>
                  <a:gd name="T32" fmla="*/ 9 w 40"/>
                  <a:gd name="T33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51">
                    <a:moveTo>
                      <a:pt x="9" y="47"/>
                    </a:moveTo>
                    <a:cubicBezTo>
                      <a:pt x="9" y="49"/>
                      <a:pt x="7" y="51"/>
                      <a:pt x="4" y="51"/>
                    </a:cubicBezTo>
                    <a:cubicBezTo>
                      <a:pt x="1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1"/>
                      <a:pt x="33" y="0"/>
                      <a:pt x="36" y="0"/>
                    </a:cubicBezTo>
                    <a:cubicBezTo>
                      <a:pt x="38" y="0"/>
                      <a:pt x="40" y="1"/>
                      <a:pt x="40" y="4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0" y="49"/>
                      <a:pt x="38" y="51"/>
                      <a:pt x="36" y="51"/>
                    </a:cubicBezTo>
                    <a:cubicBezTo>
                      <a:pt x="33" y="51"/>
                      <a:pt x="31" y="49"/>
                      <a:pt x="31" y="47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9" y="44"/>
                      <a:pt x="9" y="44"/>
                      <a:pt x="9" y="44"/>
                    </a:cubicBezTo>
                    <a:lnTo>
                      <a:pt x="9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1" name="Freeform 9"/>
              <p:cNvSpPr>
                <a:spLocks noEditPoints="1"/>
              </p:cNvSpPr>
              <p:nvPr userDrawn="1"/>
            </p:nvSpPr>
            <p:spPr bwMode="auto">
              <a:xfrm>
                <a:off x="520" y="294"/>
                <a:ext cx="60" cy="77"/>
              </a:xfrm>
              <a:custGeom>
                <a:avLst/>
                <a:gdLst>
                  <a:gd name="T0" fmla="*/ 21 w 41"/>
                  <a:gd name="T1" fmla="*/ 52 h 52"/>
                  <a:gd name="T2" fmla="*/ 0 w 41"/>
                  <a:gd name="T3" fmla="*/ 31 h 52"/>
                  <a:gd name="T4" fmla="*/ 0 w 41"/>
                  <a:gd name="T5" fmla="*/ 21 h 52"/>
                  <a:gd name="T6" fmla="*/ 21 w 41"/>
                  <a:gd name="T7" fmla="*/ 0 h 52"/>
                  <a:gd name="T8" fmla="*/ 41 w 41"/>
                  <a:gd name="T9" fmla="*/ 21 h 52"/>
                  <a:gd name="T10" fmla="*/ 41 w 41"/>
                  <a:gd name="T11" fmla="*/ 31 h 52"/>
                  <a:gd name="T12" fmla="*/ 21 w 41"/>
                  <a:gd name="T13" fmla="*/ 52 h 52"/>
                  <a:gd name="T14" fmla="*/ 32 w 41"/>
                  <a:gd name="T15" fmla="*/ 21 h 52"/>
                  <a:gd name="T16" fmla="*/ 21 w 41"/>
                  <a:gd name="T17" fmla="*/ 8 h 52"/>
                  <a:gd name="T18" fmla="*/ 9 w 41"/>
                  <a:gd name="T19" fmla="*/ 21 h 52"/>
                  <a:gd name="T20" fmla="*/ 9 w 41"/>
                  <a:gd name="T21" fmla="*/ 31 h 52"/>
                  <a:gd name="T22" fmla="*/ 21 w 41"/>
                  <a:gd name="T23" fmla="*/ 44 h 52"/>
                  <a:gd name="T24" fmla="*/ 32 w 41"/>
                  <a:gd name="T25" fmla="*/ 31 h 52"/>
                  <a:gd name="T26" fmla="*/ 32 w 41"/>
                  <a:gd name="T27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52">
                    <a:moveTo>
                      <a:pt x="21" y="52"/>
                    </a:moveTo>
                    <a:cubicBezTo>
                      <a:pt x="6" y="52"/>
                      <a:pt x="0" y="43"/>
                      <a:pt x="0" y="3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6" y="0"/>
                      <a:pt x="21" y="0"/>
                    </a:cubicBezTo>
                    <a:cubicBezTo>
                      <a:pt x="35" y="0"/>
                      <a:pt x="41" y="10"/>
                      <a:pt x="41" y="2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43"/>
                      <a:pt x="35" y="52"/>
                      <a:pt x="21" y="52"/>
                    </a:cubicBezTo>
                    <a:close/>
                    <a:moveTo>
                      <a:pt x="32" y="21"/>
                    </a:moveTo>
                    <a:cubicBezTo>
                      <a:pt x="32" y="13"/>
                      <a:pt x="29" y="8"/>
                      <a:pt x="21" y="8"/>
                    </a:cubicBezTo>
                    <a:cubicBezTo>
                      <a:pt x="13" y="8"/>
                      <a:pt x="9" y="13"/>
                      <a:pt x="9" y="2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9"/>
                      <a:pt x="13" y="44"/>
                      <a:pt x="21" y="44"/>
                    </a:cubicBezTo>
                    <a:cubicBezTo>
                      <a:pt x="29" y="44"/>
                      <a:pt x="32" y="39"/>
                      <a:pt x="32" y="31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2" name="Freeform 10"/>
              <p:cNvSpPr>
                <a:spLocks/>
              </p:cNvSpPr>
              <p:nvPr userDrawn="1"/>
            </p:nvSpPr>
            <p:spPr bwMode="auto">
              <a:xfrm>
                <a:off x="599" y="294"/>
                <a:ext cx="56" cy="77"/>
              </a:xfrm>
              <a:custGeom>
                <a:avLst/>
                <a:gdLst>
                  <a:gd name="T0" fmla="*/ 38 w 38"/>
                  <a:gd name="T1" fmla="*/ 48 h 52"/>
                  <a:gd name="T2" fmla="*/ 33 w 38"/>
                  <a:gd name="T3" fmla="*/ 52 h 52"/>
                  <a:gd name="T4" fmla="*/ 29 w 38"/>
                  <a:gd name="T5" fmla="*/ 48 h 52"/>
                  <a:gd name="T6" fmla="*/ 29 w 38"/>
                  <a:gd name="T7" fmla="*/ 29 h 52"/>
                  <a:gd name="T8" fmla="*/ 9 w 38"/>
                  <a:gd name="T9" fmla="*/ 29 h 52"/>
                  <a:gd name="T10" fmla="*/ 9 w 38"/>
                  <a:gd name="T11" fmla="*/ 48 h 52"/>
                  <a:gd name="T12" fmla="*/ 4 w 38"/>
                  <a:gd name="T13" fmla="*/ 52 h 52"/>
                  <a:gd name="T14" fmla="*/ 0 w 38"/>
                  <a:gd name="T15" fmla="*/ 48 h 52"/>
                  <a:gd name="T16" fmla="*/ 0 w 38"/>
                  <a:gd name="T17" fmla="*/ 5 h 52"/>
                  <a:gd name="T18" fmla="*/ 4 w 38"/>
                  <a:gd name="T19" fmla="*/ 0 h 52"/>
                  <a:gd name="T20" fmla="*/ 9 w 38"/>
                  <a:gd name="T21" fmla="*/ 5 h 52"/>
                  <a:gd name="T22" fmla="*/ 9 w 38"/>
                  <a:gd name="T23" fmla="*/ 21 h 52"/>
                  <a:gd name="T24" fmla="*/ 29 w 38"/>
                  <a:gd name="T25" fmla="*/ 21 h 52"/>
                  <a:gd name="T26" fmla="*/ 29 w 38"/>
                  <a:gd name="T27" fmla="*/ 5 h 52"/>
                  <a:gd name="T28" fmla="*/ 33 w 38"/>
                  <a:gd name="T29" fmla="*/ 0 h 52"/>
                  <a:gd name="T30" fmla="*/ 38 w 38"/>
                  <a:gd name="T31" fmla="*/ 5 h 52"/>
                  <a:gd name="T32" fmla="*/ 38 w 38"/>
                  <a:gd name="T33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52">
                    <a:moveTo>
                      <a:pt x="38" y="48"/>
                    </a:moveTo>
                    <a:cubicBezTo>
                      <a:pt x="38" y="50"/>
                      <a:pt x="36" y="52"/>
                      <a:pt x="33" y="52"/>
                    </a:cubicBezTo>
                    <a:cubicBezTo>
                      <a:pt x="31" y="52"/>
                      <a:pt x="29" y="50"/>
                      <a:pt x="29" y="48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0"/>
                      <a:pt x="7" y="52"/>
                      <a:pt x="4" y="52"/>
                    </a:cubicBezTo>
                    <a:cubicBezTo>
                      <a:pt x="2" y="52"/>
                      <a:pt x="0" y="50"/>
                      <a:pt x="0" y="4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2"/>
                      <a:pt x="31" y="0"/>
                      <a:pt x="33" y="0"/>
                    </a:cubicBezTo>
                    <a:cubicBezTo>
                      <a:pt x="36" y="0"/>
                      <a:pt x="38" y="2"/>
                      <a:pt x="38" y="5"/>
                    </a:cubicBezTo>
                    <a:lnTo>
                      <a:pt x="38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3" name="Freeform 11"/>
              <p:cNvSpPr>
                <a:spLocks noEditPoints="1"/>
              </p:cNvSpPr>
              <p:nvPr userDrawn="1"/>
            </p:nvSpPr>
            <p:spPr bwMode="auto">
              <a:xfrm>
                <a:off x="671" y="294"/>
                <a:ext cx="63" cy="77"/>
              </a:xfrm>
              <a:custGeom>
                <a:avLst/>
                <a:gdLst>
                  <a:gd name="T0" fmla="*/ 39 w 43"/>
                  <a:gd name="T1" fmla="*/ 52 h 52"/>
                  <a:gd name="T2" fmla="*/ 34 w 43"/>
                  <a:gd name="T3" fmla="*/ 50 h 52"/>
                  <a:gd name="T4" fmla="*/ 32 w 43"/>
                  <a:gd name="T5" fmla="*/ 47 h 52"/>
                  <a:gd name="T6" fmla="*/ 17 w 43"/>
                  <a:gd name="T7" fmla="*/ 52 h 52"/>
                  <a:gd name="T8" fmla="*/ 0 w 43"/>
                  <a:gd name="T9" fmla="*/ 37 h 52"/>
                  <a:gd name="T10" fmla="*/ 0 w 43"/>
                  <a:gd name="T11" fmla="*/ 37 h 52"/>
                  <a:gd name="T12" fmla="*/ 18 w 43"/>
                  <a:gd name="T13" fmla="*/ 22 h 52"/>
                  <a:gd name="T14" fmla="*/ 30 w 43"/>
                  <a:gd name="T15" fmla="*/ 22 h 52"/>
                  <a:gd name="T16" fmla="*/ 30 w 43"/>
                  <a:gd name="T17" fmla="*/ 20 h 52"/>
                  <a:gd name="T18" fmla="*/ 19 w 43"/>
                  <a:gd name="T19" fmla="*/ 8 h 52"/>
                  <a:gd name="T20" fmla="*/ 9 w 43"/>
                  <a:gd name="T21" fmla="*/ 10 h 52"/>
                  <a:gd name="T22" fmla="*/ 7 w 43"/>
                  <a:gd name="T23" fmla="*/ 11 h 52"/>
                  <a:gd name="T24" fmla="*/ 3 w 43"/>
                  <a:gd name="T25" fmla="*/ 7 h 52"/>
                  <a:gd name="T26" fmla="*/ 5 w 43"/>
                  <a:gd name="T27" fmla="*/ 4 h 52"/>
                  <a:gd name="T28" fmla="*/ 20 w 43"/>
                  <a:gd name="T29" fmla="*/ 0 h 52"/>
                  <a:gd name="T30" fmla="*/ 39 w 43"/>
                  <a:gd name="T31" fmla="*/ 21 h 52"/>
                  <a:gd name="T32" fmla="*/ 39 w 43"/>
                  <a:gd name="T33" fmla="*/ 39 h 52"/>
                  <a:gd name="T34" fmla="*/ 41 w 43"/>
                  <a:gd name="T35" fmla="*/ 45 h 52"/>
                  <a:gd name="T36" fmla="*/ 43 w 43"/>
                  <a:gd name="T37" fmla="*/ 48 h 52"/>
                  <a:gd name="T38" fmla="*/ 39 w 43"/>
                  <a:gd name="T39" fmla="*/ 52 h 52"/>
                  <a:gd name="T40" fmla="*/ 30 w 43"/>
                  <a:gd name="T41" fmla="*/ 29 h 52"/>
                  <a:gd name="T42" fmla="*/ 19 w 43"/>
                  <a:gd name="T43" fmla="*/ 29 h 52"/>
                  <a:gd name="T44" fmla="*/ 9 w 43"/>
                  <a:gd name="T45" fmla="*/ 37 h 52"/>
                  <a:gd name="T46" fmla="*/ 9 w 43"/>
                  <a:gd name="T47" fmla="*/ 38 h 52"/>
                  <a:gd name="T48" fmla="*/ 19 w 43"/>
                  <a:gd name="T49" fmla="*/ 45 h 52"/>
                  <a:gd name="T50" fmla="*/ 30 w 43"/>
                  <a:gd name="T51" fmla="*/ 35 h 52"/>
                  <a:gd name="T52" fmla="*/ 30 w 43"/>
                  <a:gd name="T5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52">
                    <a:moveTo>
                      <a:pt x="39" y="52"/>
                    </a:moveTo>
                    <a:cubicBezTo>
                      <a:pt x="37" y="52"/>
                      <a:pt x="35" y="51"/>
                      <a:pt x="34" y="50"/>
                    </a:cubicBezTo>
                    <a:cubicBezTo>
                      <a:pt x="33" y="49"/>
                      <a:pt x="32" y="48"/>
                      <a:pt x="32" y="47"/>
                    </a:cubicBezTo>
                    <a:cubicBezTo>
                      <a:pt x="28" y="51"/>
                      <a:pt x="22" y="52"/>
                      <a:pt x="17" y="52"/>
                    </a:cubicBezTo>
                    <a:cubicBezTo>
                      <a:pt x="5" y="52"/>
                      <a:pt x="0" y="46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8"/>
                      <a:pt x="6" y="22"/>
                      <a:pt x="18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2"/>
                      <a:pt x="28" y="8"/>
                      <a:pt x="19" y="8"/>
                    </a:cubicBezTo>
                    <a:cubicBezTo>
                      <a:pt x="15" y="8"/>
                      <a:pt x="12" y="9"/>
                      <a:pt x="9" y="10"/>
                    </a:cubicBezTo>
                    <a:cubicBezTo>
                      <a:pt x="9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6"/>
                      <a:pt x="4" y="5"/>
                      <a:pt x="5" y="4"/>
                    </a:cubicBezTo>
                    <a:cubicBezTo>
                      <a:pt x="9" y="1"/>
                      <a:pt x="14" y="0"/>
                      <a:pt x="20" y="0"/>
                    </a:cubicBezTo>
                    <a:cubicBezTo>
                      <a:pt x="34" y="0"/>
                      <a:pt x="39" y="7"/>
                      <a:pt x="39" y="21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43"/>
                      <a:pt x="39" y="44"/>
                      <a:pt x="41" y="45"/>
                    </a:cubicBezTo>
                    <a:cubicBezTo>
                      <a:pt x="42" y="46"/>
                      <a:pt x="43" y="47"/>
                      <a:pt x="43" y="48"/>
                    </a:cubicBezTo>
                    <a:cubicBezTo>
                      <a:pt x="43" y="51"/>
                      <a:pt x="41" y="52"/>
                      <a:pt x="39" y="52"/>
                    </a:cubicBezTo>
                    <a:close/>
                    <a:moveTo>
                      <a:pt x="30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11" y="29"/>
                      <a:pt x="9" y="33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42"/>
                      <a:pt x="11" y="45"/>
                      <a:pt x="19" y="45"/>
                    </a:cubicBezTo>
                    <a:cubicBezTo>
                      <a:pt x="26" y="45"/>
                      <a:pt x="30" y="42"/>
                      <a:pt x="30" y="35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4" name="Freeform 12"/>
              <p:cNvSpPr>
                <a:spLocks/>
              </p:cNvSpPr>
              <p:nvPr userDrawn="1"/>
            </p:nvSpPr>
            <p:spPr bwMode="auto">
              <a:xfrm>
                <a:off x="743" y="296"/>
                <a:ext cx="65" cy="77"/>
              </a:xfrm>
              <a:custGeom>
                <a:avLst/>
                <a:gdLst>
                  <a:gd name="T0" fmla="*/ 40 w 44"/>
                  <a:gd name="T1" fmla="*/ 0 h 52"/>
                  <a:gd name="T2" fmla="*/ 44 w 44"/>
                  <a:gd name="T3" fmla="*/ 4 h 52"/>
                  <a:gd name="T4" fmla="*/ 44 w 44"/>
                  <a:gd name="T5" fmla="*/ 47 h 52"/>
                  <a:gd name="T6" fmla="*/ 40 w 44"/>
                  <a:gd name="T7" fmla="*/ 52 h 52"/>
                  <a:gd name="T8" fmla="*/ 35 w 44"/>
                  <a:gd name="T9" fmla="*/ 47 h 52"/>
                  <a:gd name="T10" fmla="*/ 35 w 44"/>
                  <a:gd name="T11" fmla="*/ 8 h 52"/>
                  <a:gd name="T12" fmla="*/ 16 w 44"/>
                  <a:gd name="T13" fmla="*/ 8 h 52"/>
                  <a:gd name="T14" fmla="*/ 16 w 44"/>
                  <a:gd name="T15" fmla="*/ 17 h 52"/>
                  <a:gd name="T16" fmla="*/ 12 w 44"/>
                  <a:gd name="T17" fmla="*/ 45 h 52"/>
                  <a:gd name="T18" fmla="*/ 5 w 44"/>
                  <a:gd name="T19" fmla="*/ 51 h 52"/>
                  <a:gd name="T20" fmla="*/ 0 w 44"/>
                  <a:gd name="T21" fmla="*/ 47 h 52"/>
                  <a:gd name="T22" fmla="*/ 5 w 44"/>
                  <a:gd name="T23" fmla="*/ 38 h 52"/>
                  <a:gd name="T24" fmla="*/ 7 w 44"/>
                  <a:gd name="T25" fmla="*/ 16 h 52"/>
                  <a:gd name="T26" fmla="*/ 7 w 44"/>
                  <a:gd name="T27" fmla="*/ 4 h 52"/>
                  <a:gd name="T28" fmla="*/ 12 w 44"/>
                  <a:gd name="T29" fmla="*/ 0 h 52"/>
                  <a:gd name="T30" fmla="*/ 40 w 44"/>
                  <a:gd name="T3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52">
                    <a:moveTo>
                      <a:pt x="40" y="0"/>
                    </a:moveTo>
                    <a:cubicBezTo>
                      <a:pt x="42" y="0"/>
                      <a:pt x="44" y="2"/>
                      <a:pt x="44" y="4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50"/>
                      <a:pt x="42" y="52"/>
                      <a:pt x="40" y="52"/>
                    </a:cubicBezTo>
                    <a:cubicBezTo>
                      <a:pt x="37" y="52"/>
                      <a:pt x="35" y="50"/>
                      <a:pt x="35" y="47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8"/>
                      <a:pt x="15" y="38"/>
                      <a:pt x="12" y="45"/>
                    </a:cubicBezTo>
                    <a:cubicBezTo>
                      <a:pt x="9" y="50"/>
                      <a:pt x="7" y="51"/>
                      <a:pt x="5" y="51"/>
                    </a:cubicBezTo>
                    <a:cubicBezTo>
                      <a:pt x="2" y="51"/>
                      <a:pt x="0" y="50"/>
                      <a:pt x="0" y="47"/>
                    </a:cubicBezTo>
                    <a:cubicBezTo>
                      <a:pt x="0" y="44"/>
                      <a:pt x="3" y="43"/>
                      <a:pt x="5" y="38"/>
                    </a:cubicBezTo>
                    <a:cubicBezTo>
                      <a:pt x="7" y="32"/>
                      <a:pt x="7" y="25"/>
                      <a:pt x="7" y="16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9" y="0"/>
                      <a:pt x="12" y="0"/>
                    </a:cubicBez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5" name="Freeform 13"/>
              <p:cNvSpPr>
                <a:spLocks noEditPoints="1"/>
              </p:cNvSpPr>
              <p:nvPr userDrawn="1"/>
            </p:nvSpPr>
            <p:spPr bwMode="auto">
              <a:xfrm>
                <a:off x="830" y="296"/>
                <a:ext cx="52" cy="75"/>
              </a:xfrm>
              <a:custGeom>
                <a:avLst/>
                <a:gdLst>
                  <a:gd name="T0" fmla="*/ 0 w 36"/>
                  <a:gd name="T1" fmla="*/ 4 h 51"/>
                  <a:gd name="T2" fmla="*/ 4 w 36"/>
                  <a:gd name="T3" fmla="*/ 0 h 51"/>
                  <a:gd name="T4" fmla="*/ 9 w 36"/>
                  <a:gd name="T5" fmla="*/ 4 h 51"/>
                  <a:gd name="T6" fmla="*/ 9 w 36"/>
                  <a:gd name="T7" fmla="*/ 20 h 51"/>
                  <a:gd name="T8" fmla="*/ 18 w 36"/>
                  <a:gd name="T9" fmla="*/ 20 h 51"/>
                  <a:gd name="T10" fmla="*/ 36 w 36"/>
                  <a:gd name="T11" fmla="*/ 34 h 51"/>
                  <a:gd name="T12" fmla="*/ 36 w 36"/>
                  <a:gd name="T13" fmla="*/ 37 h 51"/>
                  <a:gd name="T14" fmla="*/ 20 w 36"/>
                  <a:gd name="T15" fmla="*/ 51 h 51"/>
                  <a:gd name="T16" fmla="*/ 4 w 36"/>
                  <a:gd name="T17" fmla="*/ 51 h 51"/>
                  <a:gd name="T18" fmla="*/ 0 w 36"/>
                  <a:gd name="T19" fmla="*/ 46 h 51"/>
                  <a:gd name="T20" fmla="*/ 0 w 36"/>
                  <a:gd name="T21" fmla="*/ 4 h 51"/>
                  <a:gd name="T22" fmla="*/ 9 w 36"/>
                  <a:gd name="T23" fmla="*/ 43 h 51"/>
                  <a:gd name="T24" fmla="*/ 19 w 36"/>
                  <a:gd name="T25" fmla="*/ 43 h 51"/>
                  <a:gd name="T26" fmla="*/ 27 w 36"/>
                  <a:gd name="T27" fmla="*/ 36 h 51"/>
                  <a:gd name="T28" fmla="*/ 27 w 36"/>
                  <a:gd name="T29" fmla="*/ 34 h 51"/>
                  <a:gd name="T30" fmla="*/ 18 w 36"/>
                  <a:gd name="T31" fmla="*/ 28 h 51"/>
                  <a:gd name="T32" fmla="*/ 9 w 36"/>
                  <a:gd name="T33" fmla="*/ 28 h 51"/>
                  <a:gd name="T34" fmla="*/ 9 w 36"/>
                  <a:gd name="T35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51">
                    <a:moveTo>
                      <a:pt x="0" y="4"/>
                    </a:move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30" y="20"/>
                      <a:pt x="36" y="26"/>
                      <a:pt x="36" y="34"/>
                    </a:cubicBezTo>
                    <a:cubicBezTo>
                      <a:pt x="36" y="37"/>
                      <a:pt x="36" y="37"/>
                      <a:pt x="36" y="37"/>
                    </a:cubicBezTo>
                    <a:cubicBezTo>
                      <a:pt x="36" y="45"/>
                      <a:pt x="31" y="51"/>
                      <a:pt x="20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2" y="51"/>
                      <a:pt x="0" y="49"/>
                      <a:pt x="0" y="46"/>
                    </a:cubicBezTo>
                    <a:lnTo>
                      <a:pt x="0" y="4"/>
                    </a:lnTo>
                    <a:close/>
                    <a:moveTo>
                      <a:pt x="9" y="43"/>
                    </a:moveTo>
                    <a:cubicBezTo>
                      <a:pt x="19" y="43"/>
                      <a:pt x="19" y="43"/>
                      <a:pt x="19" y="43"/>
                    </a:cubicBezTo>
                    <a:cubicBezTo>
                      <a:pt x="26" y="43"/>
                      <a:pt x="27" y="40"/>
                      <a:pt x="27" y="36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30"/>
                      <a:pt x="24" y="28"/>
                      <a:pt x="18" y="28"/>
                    </a:cubicBezTo>
                    <a:cubicBezTo>
                      <a:pt x="9" y="28"/>
                      <a:pt x="9" y="28"/>
                      <a:pt x="9" y="28"/>
                    </a:cubicBezTo>
                    <a:lnTo>
                      <a:pt x="9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6" name="Freeform 14"/>
              <p:cNvSpPr>
                <a:spLocks/>
              </p:cNvSpPr>
              <p:nvPr userDrawn="1"/>
            </p:nvSpPr>
            <p:spPr bwMode="auto">
              <a:xfrm>
                <a:off x="901" y="294"/>
                <a:ext cx="56" cy="77"/>
              </a:xfrm>
              <a:custGeom>
                <a:avLst/>
                <a:gdLst>
                  <a:gd name="T0" fmla="*/ 38 w 38"/>
                  <a:gd name="T1" fmla="*/ 48 h 52"/>
                  <a:gd name="T2" fmla="*/ 33 w 38"/>
                  <a:gd name="T3" fmla="*/ 52 h 52"/>
                  <a:gd name="T4" fmla="*/ 29 w 38"/>
                  <a:gd name="T5" fmla="*/ 48 h 52"/>
                  <a:gd name="T6" fmla="*/ 29 w 38"/>
                  <a:gd name="T7" fmla="*/ 29 h 52"/>
                  <a:gd name="T8" fmla="*/ 9 w 38"/>
                  <a:gd name="T9" fmla="*/ 29 h 52"/>
                  <a:gd name="T10" fmla="*/ 9 w 38"/>
                  <a:gd name="T11" fmla="*/ 48 h 52"/>
                  <a:gd name="T12" fmla="*/ 5 w 38"/>
                  <a:gd name="T13" fmla="*/ 52 h 52"/>
                  <a:gd name="T14" fmla="*/ 0 w 38"/>
                  <a:gd name="T15" fmla="*/ 48 h 52"/>
                  <a:gd name="T16" fmla="*/ 0 w 38"/>
                  <a:gd name="T17" fmla="*/ 5 h 52"/>
                  <a:gd name="T18" fmla="*/ 5 w 38"/>
                  <a:gd name="T19" fmla="*/ 0 h 52"/>
                  <a:gd name="T20" fmla="*/ 9 w 38"/>
                  <a:gd name="T21" fmla="*/ 5 h 52"/>
                  <a:gd name="T22" fmla="*/ 9 w 38"/>
                  <a:gd name="T23" fmla="*/ 21 h 52"/>
                  <a:gd name="T24" fmla="*/ 29 w 38"/>
                  <a:gd name="T25" fmla="*/ 21 h 52"/>
                  <a:gd name="T26" fmla="*/ 29 w 38"/>
                  <a:gd name="T27" fmla="*/ 5 h 52"/>
                  <a:gd name="T28" fmla="*/ 33 w 38"/>
                  <a:gd name="T29" fmla="*/ 0 h 52"/>
                  <a:gd name="T30" fmla="*/ 38 w 38"/>
                  <a:gd name="T31" fmla="*/ 5 h 52"/>
                  <a:gd name="T32" fmla="*/ 38 w 38"/>
                  <a:gd name="T33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52">
                    <a:moveTo>
                      <a:pt x="38" y="48"/>
                    </a:moveTo>
                    <a:cubicBezTo>
                      <a:pt x="38" y="50"/>
                      <a:pt x="36" y="52"/>
                      <a:pt x="33" y="52"/>
                    </a:cubicBezTo>
                    <a:cubicBezTo>
                      <a:pt x="31" y="52"/>
                      <a:pt x="29" y="50"/>
                      <a:pt x="29" y="48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0"/>
                      <a:pt x="7" y="52"/>
                      <a:pt x="5" y="52"/>
                    </a:cubicBezTo>
                    <a:cubicBezTo>
                      <a:pt x="2" y="52"/>
                      <a:pt x="0" y="50"/>
                      <a:pt x="0" y="4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2"/>
                      <a:pt x="31" y="0"/>
                      <a:pt x="33" y="0"/>
                    </a:cubicBezTo>
                    <a:cubicBezTo>
                      <a:pt x="36" y="0"/>
                      <a:pt x="38" y="2"/>
                      <a:pt x="38" y="5"/>
                    </a:cubicBezTo>
                    <a:lnTo>
                      <a:pt x="38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7" name="Freeform 15"/>
              <p:cNvSpPr>
                <a:spLocks noEditPoints="1"/>
              </p:cNvSpPr>
              <p:nvPr userDrawn="1"/>
            </p:nvSpPr>
            <p:spPr bwMode="auto">
              <a:xfrm>
                <a:off x="973" y="294"/>
                <a:ext cx="63" cy="77"/>
              </a:xfrm>
              <a:custGeom>
                <a:avLst/>
                <a:gdLst>
                  <a:gd name="T0" fmla="*/ 39 w 43"/>
                  <a:gd name="T1" fmla="*/ 52 h 52"/>
                  <a:gd name="T2" fmla="*/ 34 w 43"/>
                  <a:gd name="T3" fmla="*/ 50 h 52"/>
                  <a:gd name="T4" fmla="*/ 32 w 43"/>
                  <a:gd name="T5" fmla="*/ 47 h 52"/>
                  <a:gd name="T6" fmla="*/ 18 w 43"/>
                  <a:gd name="T7" fmla="*/ 52 h 52"/>
                  <a:gd name="T8" fmla="*/ 0 w 43"/>
                  <a:gd name="T9" fmla="*/ 37 h 52"/>
                  <a:gd name="T10" fmla="*/ 0 w 43"/>
                  <a:gd name="T11" fmla="*/ 37 h 52"/>
                  <a:gd name="T12" fmla="*/ 19 w 43"/>
                  <a:gd name="T13" fmla="*/ 22 h 52"/>
                  <a:gd name="T14" fmla="*/ 30 w 43"/>
                  <a:gd name="T15" fmla="*/ 22 h 52"/>
                  <a:gd name="T16" fmla="*/ 30 w 43"/>
                  <a:gd name="T17" fmla="*/ 20 h 52"/>
                  <a:gd name="T18" fmla="*/ 20 w 43"/>
                  <a:gd name="T19" fmla="*/ 8 h 52"/>
                  <a:gd name="T20" fmla="*/ 9 w 43"/>
                  <a:gd name="T21" fmla="*/ 10 h 52"/>
                  <a:gd name="T22" fmla="*/ 7 w 43"/>
                  <a:gd name="T23" fmla="*/ 11 h 52"/>
                  <a:gd name="T24" fmla="*/ 4 w 43"/>
                  <a:gd name="T25" fmla="*/ 7 h 52"/>
                  <a:gd name="T26" fmla="*/ 6 w 43"/>
                  <a:gd name="T27" fmla="*/ 4 h 52"/>
                  <a:gd name="T28" fmla="*/ 20 w 43"/>
                  <a:gd name="T29" fmla="*/ 0 h 52"/>
                  <a:gd name="T30" fmla="*/ 39 w 43"/>
                  <a:gd name="T31" fmla="*/ 21 h 52"/>
                  <a:gd name="T32" fmla="*/ 39 w 43"/>
                  <a:gd name="T33" fmla="*/ 39 h 52"/>
                  <a:gd name="T34" fmla="*/ 42 w 43"/>
                  <a:gd name="T35" fmla="*/ 45 h 52"/>
                  <a:gd name="T36" fmla="*/ 43 w 43"/>
                  <a:gd name="T37" fmla="*/ 48 h 52"/>
                  <a:gd name="T38" fmla="*/ 39 w 43"/>
                  <a:gd name="T39" fmla="*/ 52 h 52"/>
                  <a:gd name="T40" fmla="*/ 30 w 43"/>
                  <a:gd name="T41" fmla="*/ 29 h 52"/>
                  <a:gd name="T42" fmla="*/ 19 w 43"/>
                  <a:gd name="T43" fmla="*/ 29 h 52"/>
                  <a:gd name="T44" fmla="*/ 9 w 43"/>
                  <a:gd name="T45" fmla="*/ 37 h 52"/>
                  <a:gd name="T46" fmla="*/ 9 w 43"/>
                  <a:gd name="T47" fmla="*/ 38 h 52"/>
                  <a:gd name="T48" fmla="*/ 19 w 43"/>
                  <a:gd name="T49" fmla="*/ 45 h 52"/>
                  <a:gd name="T50" fmla="*/ 30 w 43"/>
                  <a:gd name="T51" fmla="*/ 35 h 52"/>
                  <a:gd name="T52" fmla="*/ 30 w 43"/>
                  <a:gd name="T5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52">
                    <a:moveTo>
                      <a:pt x="39" y="52"/>
                    </a:moveTo>
                    <a:cubicBezTo>
                      <a:pt x="37" y="52"/>
                      <a:pt x="35" y="51"/>
                      <a:pt x="34" y="50"/>
                    </a:cubicBezTo>
                    <a:cubicBezTo>
                      <a:pt x="33" y="49"/>
                      <a:pt x="32" y="48"/>
                      <a:pt x="32" y="47"/>
                    </a:cubicBezTo>
                    <a:cubicBezTo>
                      <a:pt x="28" y="51"/>
                      <a:pt x="22" y="52"/>
                      <a:pt x="18" y="52"/>
                    </a:cubicBezTo>
                    <a:cubicBezTo>
                      <a:pt x="5" y="52"/>
                      <a:pt x="0" y="46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8"/>
                      <a:pt x="6" y="22"/>
                      <a:pt x="19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2"/>
                      <a:pt x="28" y="8"/>
                      <a:pt x="20" y="8"/>
                    </a:cubicBezTo>
                    <a:cubicBezTo>
                      <a:pt x="15" y="8"/>
                      <a:pt x="12" y="9"/>
                      <a:pt x="9" y="10"/>
                    </a:cubicBezTo>
                    <a:cubicBezTo>
                      <a:pt x="9" y="11"/>
                      <a:pt x="8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6"/>
                      <a:pt x="4" y="5"/>
                      <a:pt x="6" y="4"/>
                    </a:cubicBezTo>
                    <a:cubicBezTo>
                      <a:pt x="9" y="1"/>
                      <a:pt x="15" y="0"/>
                      <a:pt x="20" y="0"/>
                    </a:cubicBezTo>
                    <a:cubicBezTo>
                      <a:pt x="35" y="0"/>
                      <a:pt x="39" y="7"/>
                      <a:pt x="39" y="21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43"/>
                      <a:pt x="40" y="44"/>
                      <a:pt x="42" y="45"/>
                    </a:cubicBezTo>
                    <a:cubicBezTo>
                      <a:pt x="43" y="46"/>
                      <a:pt x="43" y="47"/>
                      <a:pt x="43" y="48"/>
                    </a:cubicBezTo>
                    <a:cubicBezTo>
                      <a:pt x="43" y="51"/>
                      <a:pt x="41" y="52"/>
                      <a:pt x="39" y="52"/>
                    </a:cubicBezTo>
                    <a:close/>
                    <a:moveTo>
                      <a:pt x="30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11" y="29"/>
                      <a:pt x="9" y="33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42"/>
                      <a:pt x="11" y="45"/>
                      <a:pt x="19" y="45"/>
                    </a:cubicBezTo>
                    <a:cubicBezTo>
                      <a:pt x="26" y="45"/>
                      <a:pt x="30" y="42"/>
                      <a:pt x="30" y="35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8" name="Freeform 16"/>
              <p:cNvSpPr>
                <a:spLocks noEditPoints="1"/>
              </p:cNvSpPr>
              <p:nvPr userDrawn="1"/>
            </p:nvSpPr>
            <p:spPr bwMode="auto">
              <a:xfrm>
                <a:off x="1050" y="296"/>
                <a:ext cx="52" cy="75"/>
              </a:xfrm>
              <a:custGeom>
                <a:avLst/>
                <a:gdLst>
                  <a:gd name="T0" fmla="*/ 36 w 36"/>
                  <a:gd name="T1" fmla="*/ 47 h 51"/>
                  <a:gd name="T2" fmla="*/ 31 w 36"/>
                  <a:gd name="T3" fmla="*/ 51 h 51"/>
                  <a:gd name="T4" fmla="*/ 27 w 36"/>
                  <a:gd name="T5" fmla="*/ 47 h 51"/>
                  <a:gd name="T6" fmla="*/ 27 w 36"/>
                  <a:gd name="T7" fmla="*/ 30 h 51"/>
                  <a:gd name="T8" fmla="*/ 19 w 36"/>
                  <a:gd name="T9" fmla="*/ 30 h 51"/>
                  <a:gd name="T10" fmla="*/ 9 w 36"/>
                  <a:gd name="T11" fmla="*/ 49 h 51"/>
                  <a:gd name="T12" fmla="*/ 5 w 36"/>
                  <a:gd name="T13" fmla="*/ 51 h 51"/>
                  <a:gd name="T14" fmla="*/ 0 w 36"/>
                  <a:gd name="T15" fmla="*/ 47 h 51"/>
                  <a:gd name="T16" fmla="*/ 1 w 36"/>
                  <a:gd name="T17" fmla="*/ 44 h 51"/>
                  <a:gd name="T18" fmla="*/ 10 w 36"/>
                  <a:gd name="T19" fmla="*/ 29 h 51"/>
                  <a:gd name="T20" fmla="*/ 1 w 36"/>
                  <a:gd name="T21" fmla="*/ 16 h 51"/>
                  <a:gd name="T22" fmla="*/ 1 w 36"/>
                  <a:gd name="T23" fmla="*/ 13 h 51"/>
                  <a:gd name="T24" fmla="*/ 18 w 36"/>
                  <a:gd name="T25" fmla="*/ 0 h 51"/>
                  <a:gd name="T26" fmla="*/ 31 w 36"/>
                  <a:gd name="T27" fmla="*/ 0 h 51"/>
                  <a:gd name="T28" fmla="*/ 36 w 36"/>
                  <a:gd name="T29" fmla="*/ 4 h 51"/>
                  <a:gd name="T30" fmla="*/ 36 w 36"/>
                  <a:gd name="T31" fmla="*/ 47 h 51"/>
                  <a:gd name="T32" fmla="*/ 27 w 36"/>
                  <a:gd name="T33" fmla="*/ 23 h 51"/>
                  <a:gd name="T34" fmla="*/ 27 w 36"/>
                  <a:gd name="T35" fmla="*/ 7 h 51"/>
                  <a:gd name="T36" fmla="*/ 18 w 36"/>
                  <a:gd name="T37" fmla="*/ 7 h 51"/>
                  <a:gd name="T38" fmla="*/ 10 w 36"/>
                  <a:gd name="T39" fmla="*/ 14 h 51"/>
                  <a:gd name="T40" fmla="*/ 10 w 36"/>
                  <a:gd name="T41" fmla="*/ 17 h 51"/>
                  <a:gd name="T42" fmla="*/ 18 w 36"/>
                  <a:gd name="T43" fmla="*/ 23 h 51"/>
                  <a:gd name="T44" fmla="*/ 27 w 36"/>
                  <a:gd name="T45" fmla="*/ 2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" h="51">
                    <a:moveTo>
                      <a:pt x="36" y="47"/>
                    </a:moveTo>
                    <a:cubicBezTo>
                      <a:pt x="36" y="49"/>
                      <a:pt x="34" y="51"/>
                      <a:pt x="31" y="51"/>
                    </a:cubicBezTo>
                    <a:cubicBezTo>
                      <a:pt x="29" y="51"/>
                      <a:pt x="27" y="49"/>
                      <a:pt x="27" y="47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5" y="36"/>
                      <a:pt x="12" y="43"/>
                      <a:pt x="9" y="49"/>
                    </a:cubicBezTo>
                    <a:cubicBezTo>
                      <a:pt x="8" y="51"/>
                      <a:pt x="6" y="51"/>
                      <a:pt x="5" y="51"/>
                    </a:cubicBezTo>
                    <a:cubicBezTo>
                      <a:pt x="2" y="51"/>
                      <a:pt x="0" y="50"/>
                      <a:pt x="0" y="47"/>
                    </a:cubicBezTo>
                    <a:cubicBezTo>
                      <a:pt x="0" y="46"/>
                      <a:pt x="1" y="46"/>
                      <a:pt x="1" y="44"/>
                    </a:cubicBezTo>
                    <a:cubicBezTo>
                      <a:pt x="4" y="39"/>
                      <a:pt x="7" y="34"/>
                      <a:pt x="10" y="29"/>
                    </a:cubicBezTo>
                    <a:cubicBezTo>
                      <a:pt x="4" y="27"/>
                      <a:pt x="1" y="22"/>
                      <a:pt x="1" y="1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6"/>
                      <a:pt x="6" y="0"/>
                      <a:pt x="18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4" y="0"/>
                      <a:pt x="36" y="2"/>
                      <a:pt x="36" y="4"/>
                    </a:cubicBezTo>
                    <a:lnTo>
                      <a:pt x="36" y="47"/>
                    </a:lnTo>
                    <a:close/>
                    <a:moveTo>
                      <a:pt x="27" y="23"/>
                    </a:moveTo>
                    <a:cubicBezTo>
                      <a:pt x="27" y="7"/>
                      <a:pt x="27" y="7"/>
                      <a:pt x="2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1" y="7"/>
                      <a:pt x="10" y="11"/>
                      <a:pt x="10" y="14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0"/>
                      <a:pt x="12" y="23"/>
                      <a:pt x="18" y="23"/>
                    </a:cubicBezTo>
                    <a:lnTo>
                      <a:pt x="2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59" name="Freeform 17"/>
              <p:cNvSpPr>
                <a:spLocks/>
              </p:cNvSpPr>
              <p:nvPr userDrawn="1"/>
            </p:nvSpPr>
            <p:spPr bwMode="auto">
              <a:xfrm>
                <a:off x="174" y="477"/>
                <a:ext cx="59" cy="77"/>
              </a:xfrm>
              <a:custGeom>
                <a:avLst/>
                <a:gdLst>
                  <a:gd name="T0" fmla="*/ 37 w 40"/>
                  <a:gd name="T1" fmla="*/ 0 h 52"/>
                  <a:gd name="T2" fmla="*/ 40 w 40"/>
                  <a:gd name="T3" fmla="*/ 4 h 52"/>
                  <a:gd name="T4" fmla="*/ 37 w 40"/>
                  <a:gd name="T5" fmla="*/ 7 h 52"/>
                  <a:gd name="T6" fmla="*/ 25 w 40"/>
                  <a:gd name="T7" fmla="*/ 7 h 52"/>
                  <a:gd name="T8" fmla="*/ 25 w 40"/>
                  <a:gd name="T9" fmla="*/ 47 h 52"/>
                  <a:gd name="T10" fmla="*/ 20 w 40"/>
                  <a:gd name="T11" fmla="*/ 52 h 52"/>
                  <a:gd name="T12" fmla="*/ 16 w 40"/>
                  <a:gd name="T13" fmla="*/ 47 h 52"/>
                  <a:gd name="T14" fmla="*/ 16 w 40"/>
                  <a:gd name="T15" fmla="*/ 7 h 52"/>
                  <a:gd name="T16" fmla="*/ 4 w 40"/>
                  <a:gd name="T17" fmla="*/ 7 h 52"/>
                  <a:gd name="T18" fmla="*/ 0 w 40"/>
                  <a:gd name="T19" fmla="*/ 4 h 52"/>
                  <a:gd name="T20" fmla="*/ 4 w 40"/>
                  <a:gd name="T21" fmla="*/ 0 h 52"/>
                  <a:gd name="T22" fmla="*/ 37 w 40"/>
                  <a:gd name="T2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52">
                    <a:moveTo>
                      <a:pt x="37" y="0"/>
                    </a:moveTo>
                    <a:cubicBezTo>
                      <a:pt x="39" y="0"/>
                      <a:pt x="40" y="2"/>
                      <a:pt x="40" y="4"/>
                    </a:cubicBezTo>
                    <a:cubicBezTo>
                      <a:pt x="40" y="6"/>
                      <a:pt x="39" y="7"/>
                      <a:pt x="37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50"/>
                      <a:pt x="22" y="52"/>
                      <a:pt x="20" y="52"/>
                    </a:cubicBezTo>
                    <a:cubicBezTo>
                      <a:pt x="18" y="52"/>
                      <a:pt x="16" y="50"/>
                      <a:pt x="16" y="4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0" name="Freeform 18"/>
              <p:cNvSpPr>
                <a:spLocks noEditPoints="1"/>
              </p:cNvSpPr>
              <p:nvPr userDrawn="1"/>
            </p:nvSpPr>
            <p:spPr bwMode="auto">
              <a:xfrm>
                <a:off x="243" y="476"/>
                <a:ext cx="57" cy="76"/>
              </a:xfrm>
              <a:custGeom>
                <a:avLst/>
                <a:gdLst>
                  <a:gd name="T0" fmla="*/ 36 w 39"/>
                  <a:gd name="T1" fmla="*/ 29 h 52"/>
                  <a:gd name="T2" fmla="*/ 8 w 39"/>
                  <a:gd name="T3" fmla="*/ 29 h 52"/>
                  <a:gd name="T4" fmla="*/ 8 w 39"/>
                  <a:gd name="T5" fmla="*/ 32 h 52"/>
                  <a:gd name="T6" fmla="*/ 20 w 39"/>
                  <a:gd name="T7" fmla="*/ 45 h 52"/>
                  <a:gd name="T8" fmla="*/ 32 w 39"/>
                  <a:gd name="T9" fmla="*/ 42 h 52"/>
                  <a:gd name="T10" fmla="*/ 37 w 39"/>
                  <a:gd name="T11" fmla="*/ 44 h 52"/>
                  <a:gd name="T12" fmla="*/ 35 w 39"/>
                  <a:gd name="T13" fmla="*/ 49 h 52"/>
                  <a:gd name="T14" fmla="*/ 19 w 39"/>
                  <a:gd name="T15" fmla="*/ 52 h 52"/>
                  <a:gd name="T16" fmla="*/ 0 w 39"/>
                  <a:gd name="T17" fmla="*/ 31 h 52"/>
                  <a:gd name="T18" fmla="*/ 0 w 39"/>
                  <a:gd name="T19" fmla="*/ 22 h 52"/>
                  <a:gd name="T20" fmla="*/ 19 w 39"/>
                  <a:gd name="T21" fmla="*/ 0 h 52"/>
                  <a:gd name="T22" fmla="*/ 39 w 39"/>
                  <a:gd name="T23" fmla="*/ 21 h 52"/>
                  <a:gd name="T24" fmla="*/ 39 w 39"/>
                  <a:gd name="T25" fmla="*/ 25 h 52"/>
                  <a:gd name="T26" fmla="*/ 36 w 39"/>
                  <a:gd name="T27" fmla="*/ 29 h 52"/>
                  <a:gd name="T28" fmla="*/ 31 w 39"/>
                  <a:gd name="T29" fmla="*/ 20 h 52"/>
                  <a:gd name="T30" fmla="*/ 20 w 39"/>
                  <a:gd name="T31" fmla="*/ 7 h 52"/>
                  <a:gd name="T32" fmla="*/ 8 w 39"/>
                  <a:gd name="T33" fmla="*/ 20 h 52"/>
                  <a:gd name="T34" fmla="*/ 8 w 39"/>
                  <a:gd name="T35" fmla="*/ 22 h 52"/>
                  <a:gd name="T36" fmla="*/ 31 w 39"/>
                  <a:gd name="T37" fmla="*/ 22 h 52"/>
                  <a:gd name="T38" fmla="*/ 31 w 39"/>
                  <a:gd name="T39" fmla="*/ 2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52">
                    <a:moveTo>
                      <a:pt x="36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40"/>
                      <a:pt x="12" y="45"/>
                      <a:pt x="20" y="45"/>
                    </a:cubicBezTo>
                    <a:cubicBezTo>
                      <a:pt x="25" y="45"/>
                      <a:pt x="29" y="44"/>
                      <a:pt x="32" y="42"/>
                    </a:cubicBezTo>
                    <a:cubicBezTo>
                      <a:pt x="34" y="41"/>
                      <a:pt x="36" y="42"/>
                      <a:pt x="37" y="44"/>
                    </a:cubicBezTo>
                    <a:cubicBezTo>
                      <a:pt x="38" y="46"/>
                      <a:pt x="37" y="48"/>
                      <a:pt x="35" y="49"/>
                    </a:cubicBezTo>
                    <a:cubicBezTo>
                      <a:pt x="31" y="51"/>
                      <a:pt x="25" y="52"/>
                      <a:pt x="19" y="52"/>
                    </a:cubicBezTo>
                    <a:cubicBezTo>
                      <a:pt x="5" y="52"/>
                      <a:pt x="0" y="42"/>
                      <a:pt x="0" y="3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5" y="0"/>
                      <a:pt x="19" y="0"/>
                    </a:cubicBezTo>
                    <a:cubicBezTo>
                      <a:pt x="34" y="0"/>
                      <a:pt x="39" y="10"/>
                      <a:pt x="39" y="21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8"/>
                      <a:pt x="38" y="29"/>
                      <a:pt x="36" y="29"/>
                    </a:cubicBezTo>
                    <a:close/>
                    <a:moveTo>
                      <a:pt x="31" y="20"/>
                    </a:moveTo>
                    <a:cubicBezTo>
                      <a:pt x="31" y="12"/>
                      <a:pt x="28" y="7"/>
                      <a:pt x="20" y="7"/>
                    </a:cubicBezTo>
                    <a:cubicBezTo>
                      <a:pt x="12" y="7"/>
                      <a:pt x="8" y="13"/>
                      <a:pt x="8" y="20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31" y="22"/>
                      <a:pt x="31" y="22"/>
                      <a:pt x="31" y="22"/>
                    </a:cubicBezTo>
                    <a:lnTo>
                      <a:pt x="31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1" name="Freeform 19"/>
              <p:cNvSpPr>
                <a:spLocks/>
              </p:cNvSpPr>
              <p:nvPr userDrawn="1"/>
            </p:nvSpPr>
            <p:spPr bwMode="auto">
              <a:xfrm>
                <a:off x="310" y="476"/>
                <a:ext cx="59" cy="76"/>
              </a:xfrm>
              <a:custGeom>
                <a:avLst/>
                <a:gdLst>
                  <a:gd name="T0" fmla="*/ 35 w 40"/>
                  <a:gd name="T1" fmla="*/ 52 h 52"/>
                  <a:gd name="T2" fmla="*/ 32 w 40"/>
                  <a:gd name="T3" fmla="*/ 50 h 52"/>
                  <a:gd name="T4" fmla="*/ 20 w 40"/>
                  <a:gd name="T5" fmla="*/ 32 h 52"/>
                  <a:gd name="T6" fmla="*/ 8 w 40"/>
                  <a:gd name="T7" fmla="*/ 50 h 52"/>
                  <a:gd name="T8" fmla="*/ 5 w 40"/>
                  <a:gd name="T9" fmla="*/ 52 h 52"/>
                  <a:gd name="T10" fmla="*/ 0 w 40"/>
                  <a:gd name="T11" fmla="*/ 48 h 52"/>
                  <a:gd name="T12" fmla="*/ 1 w 40"/>
                  <a:gd name="T13" fmla="*/ 46 h 52"/>
                  <a:gd name="T14" fmla="*/ 15 w 40"/>
                  <a:gd name="T15" fmla="*/ 26 h 52"/>
                  <a:gd name="T16" fmla="*/ 2 w 40"/>
                  <a:gd name="T17" fmla="*/ 7 h 52"/>
                  <a:gd name="T18" fmla="*/ 2 w 40"/>
                  <a:gd name="T19" fmla="*/ 5 h 52"/>
                  <a:gd name="T20" fmla="*/ 6 w 40"/>
                  <a:gd name="T21" fmla="*/ 0 h 52"/>
                  <a:gd name="T22" fmla="*/ 10 w 40"/>
                  <a:gd name="T23" fmla="*/ 3 h 52"/>
                  <a:gd name="T24" fmla="*/ 20 w 40"/>
                  <a:gd name="T25" fmla="*/ 19 h 52"/>
                  <a:gd name="T26" fmla="*/ 31 w 40"/>
                  <a:gd name="T27" fmla="*/ 3 h 52"/>
                  <a:gd name="T28" fmla="*/ 34 w 40"/>
                  <a:gd name="T29" fmla="*/ 0 h 52"/>
                  <a:gd name="T30" fmla="*/ 39 w 40"/>
                  <a:gd name="T31" fmla="*/ 4 h 52"/>
                  <a:gd name="T32" fmla="*/ 38 w 40"/>
                  <a:gd name="T33" fmla="*/ 6 h 52"/>
                  <a:gd name="T34" fmla="*/ 26 w 40"/>
                  <a:gd name="T35" fmla="*/ 25 h 52"/>
                  <a:gd name="T36" fmla="*/ 40 w 40"/>
                  <a:gd name="T37" fmla="*/ 46 h 52"/>
                  <a:gd name="T38" fmla="*/ 40 w 40"/>
                  <a:gd name="T39" fmla="*/ 48 h 52"/>
                  <a:gd name="T40" fmla="*/ 35 w 40"/>
                  <a:gd name="T4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" h="52">
                    <a:moveTo>
                      <a:pt x="35" y="52"/>
                    </a:moveTo>
                    <a:cubicBezTo>
                      <a:pt x="34" y="52"/>
                      <a:pt x="32" y="52"/>
                      <a:pt x="32" y="50"/>
                    </a:cubicBezTo>
                    <a:cubicBezTo>
                      <a:pt x="28" y="44"/>
                      <a:pt x="25" y="39"/>
                      <a:pt x="20" y="32"/>
                    </a:cubicBezTo>
                    <a:cubicBezTo>
                      <a:pt x="16" y="38"/>
                      <a:pt x="11" y="44"/>
                      <a:pt x="8" y="50"/>
                    </a:cubicBezTo>
                    <a:cubicBezTo>
                      <a:pt x="7" y="52"/>
                      <a:pt x="6" y="52"/>
                      <a:pt x="5" y="52"/>
                    </a:cubicBezTo>
                    <a:cubicBezTo>
                      <a:pt x="2" y="52"/>
                      <a:pt x="0" y="51"/>
                      <a:pt x="0" y="48"/>
                    </a:cubicBezTo>
                    <a:cubicBezTo>
                      <a:pt x="0" y="48"/>
                      <a:pt x="0" y="47"/>
                      <a:pt x="1" y="46"/>
                    </a:cubicBezTo>
                    <a:cubicBezTo>
                      <a:pt x="5" y="39"/>
                      <a:pt x="10" y="32"/>
                      <a:pt x="15" y="26"/>
                    </a:cubicBezTo>
                    <a:cubicBezTo>
                      <a:pt x="10" y="20"/>
                      <a:pt x="6" y="13"/>
                      <a:pt x="2" y="7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2"/>
                      <a:pt x="4" y="0"/>
                      <a:pt x="6" y="0"/>
                    </a:cubicBezTo>
                    <a:cubicBezTo>
                      <a:pt x="8" y="0"/>
                      <a:pt x="9" y="1"/>
                      <a:pt x="10" y="3"/>
                    </a:cubicBezTo>
                    <a:cubicBezTo>
                      <a:pt x="13" y="8"/>
                      <a:pt x="16" y="14"/>
                      <a:pt x="20" y="19"/>
                    </a:cubicBezTo>
                    <a:cubicBezTo>
                      <a:pt x="24" y="13"/>
                      <a:pt x="28" y="8"/>
                      <a:pt x="31" y="3"/>
                    </a:cubicBezTo>
                    <a:cubicBezTo>
                      <a:pt x="31" y="1"/>
                      <a:pt x="33" y="0"/>
                      <a:pt x="34" y="0"/>
                    </a:cubicBezTo>
                    <a:cubicBezTo>
                      <a:pt x="36" y="0"/>
                      <a:pt x="39" y="2"/>
                      <a:pt x="39" y="4"/>
                    </a:cubicBezTo>
                    <a:cubicBezTo>
                      <a:pt x="39" y="5"/>
                      <a:pt x="38" y="6"/>
                      <a:pt x="38" y="6"/>
                    </a:cubicBezTo>
                    <a:cubicBezTo>
                      <a:pt x="35" y="13"/>
                      <a:pt x="30" y="19"/>
                      <a:pt x="26" y="25"/>
                    </a:cubicBezTo>
                    <a:cubicBezTo>
                      <a:pt x="31" y="33"/>
                      <a:pt x="36" y="39"/>
                      <a:pt x="40" y="46"/>
                    </a:cubicBezTo>
                    <a:cubicBezTo>
                      <a:pt x="40" y="47"/>
                      <a:pt x="40" y="47"/>
                      <a:pt x="40" y="48"/>
                    </a:cubicBezTo>
                    <a:cubicBezTo>
                      <a:pt x="40" y="50"/>
                      <a:pt x="38" y="52"/>
                      <a:pt x="35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2" name="Freeform 20"/>
              <p:cNvSpPr>
                <a:spLocks/>
              </p:cNvSpPr>
              <p:nvPr userDrawn="1"/>
            </p:nvSpPr>
            <p:spPr bwMode="auto">
              <a:xfrm>
                <a:off x="384" y="476"/>
                <a:ext cx="54" cy="76"/>
              </a:xfrm>
              <a:custGeom>
                <a:avLst/>
                <a:gdLst>
                  <a:gd name="T0" fmla="*/ 37 w 37"/>
                  <a:gd name="T1" fmla="*/ 48 h 52"/>
                  <a:gd name="T2" fmla="*/ 33 w 37"/>
                  <a:gd name="T3" fmla="*/ 52 h 52"/>
                  <a:gd name="T4" fmla="*/ 28 w 37"/>
                  <a:gd name="T5" fmla="*/ 48 h 52"/>
                  <a:gd name="T6" fmla="*/ 28 w 37"/>
                  <a:gd name="T7" fmla="*/ 29 h 52"/>
                  <a:gd name="T8" fmla="*/ 8 w 37"/>
                  <a:gd name="T9" fmla="*/ 29 h 52"/>
                  <a:gd name="T10" fmla="*/ 8 w 37"/>
                  <a:gd name="T11" fmla="*/ 48 h 52"/>
                  <a:gd name="T12" fmla="*/ 4 w 37"/>
                  <a:gd name="T13" fmla="*/ 52 h 52"/>
                  <a:gd name="T14" fmla="*/ 0 w 37"/>
                  <a:gd name="T15" fmla="*/ 48 h 52"/>
                  <a:gd name="T16" fmla="*/ 0 w 37"/>
                  <a:gd name="T17" fmla="*/ 5 h 52"/>
                  <a:gd name="T18" fmla="*/ 4 w 37"/>
                  <a:gd name="T19" fmla="*/ 0 h 52"/>
                  <a:gd name="T20" fmla="*/ 8 w 37"/>
                  <a:gd name="T21" fmla="*/ 5 h 52"/>
                  <a:gd name="T22" fmla="*/ 8 w 37"/>
                  <a:gd name="T23" fmla="*/ 21 h 52"/>
                  <a:gd name="T24" fmla="*/ 28 w 37"/>
                  <a:gd name="T25" fmla="*/ 21 h 52"/>
                  <a:gd name="T26" fmla="*/ 28 w 37"/>
                  <a:gd name="T27" fmla="*/ 5 h 52"/>
                  <a:gd name="T28" fmla="*/ 33 w 37"/>
                  <a:gd name="T29" fmla="*/ 0 h 52"/>
                  <a:gd name="T30" fmla="*/ 37 w 37"/>
                  <a:gd name="T31" fmla="*/ 5 h 52"/>
                  <a:gd name="T32" fmla="*/ 37 w 37"/>
                  <a:gd name="T33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52">
                    <a:moveTo>
                      <a:pt x="37" y="48"/>
                    </a:moveTo>
                    <a:cubicBezTo>
                      <a:pt x="37" y="50"/>
                      <a:pt x="35" y="52"/>
                      <a:pt x="33" y="52"/>
                    </a:cubicBezTo>
                    <a:cubicBezTo>
                      <a:pt x="30" y="52"/>
                      <a:pt x="28" y="50"/>
                      <a:pt x="28" y="48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50"/>
                      <a:pt x="7" y="52"/>
                      <a:pt x="4" y="52"/>
                    </a:cubicBezTo>
                    <a:cubicBezTo>
                      <a:pt x="2" y="52"/>
                      <a:pt x="0" y="50"/>
                      <a:pt x="0" y="4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5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2"/>
                      <a:pt x="30" y="0"/>
                      <a:pt x="33" y="0"/>
                    </a:cubicBezTo>
                    <a:cubicBezTo>
                      <a:pt x="35" y="0"/>
                      <a:pt x="37" y="2"/>
                      <a:pt x="37" y="5"/>
                    </a:cubicBezTo>
                    <a:lnTo>
                      <a:pt x="3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3" name="Freeform 21"/>
              <p:cNvSpPr>
                <a:spLocks noEditPoints="1"/>
              </p:cNvSpPr>
              <p:nvPr userDrawn="1"/>
            </p:nvSpPr>
            <p:spPr bwMode="auto">
              <a:xfrm>
                <a:off x="457" y="476"/>
                <a:ext cx="60" cy="76"/>
              </a:xfrm>
              <a:custGeom>
                <a:avLst/>
                <a:gdLst>
                  <a:gd name="T0" fmla="*/ 21 w 41"/>
                  <a:gd name="T1" fmla="*/ 52 h 52"/>
                  <a:gd name="T2" fmla="*/ 0 w 41"/>
                  <a:gd name="T3" fmla="*/ 31 h 52"/>
                  <a:gd name="T4" fmla="*/ 0 w 41"/>
                  <a:gd name="T5" fmla="*/ 21 h 52"/>
                  <a:gd name="T6" fmla="*/ 21 w 41"/>
                  <a:gd name="T7" fmla="*/ 0 h 52"/>
                  <a:gd name="T8" fmla="*/ 41 w 41"/>
                  <a:gd name="T9" fmla="*/ 21 h 52"/>
                  <a:gd name="T10" fmla="*/ 41 w 41"/>
                  <a:gd name="T11" fmla="*/ 31 h 52"/>
                  <a:gd name="T12" fmla="*/ 21 w 41"/>
                  <a:gd name="T13" fmla="*/ 52 h 52"/>
                  <a:gd name="T14" fmla="*/ 32 w 41"/>
                  <a:gd name="T15" fmla="*/ 21 h 52"/>
                  <a:gd name="T16" fmla="*/ 21 w 41"/>
                  <a:gd name="T17" fmla="*/ 8 h 52"/>
                  <a:gd name="T18" fmla="*/ 9 w 41"/>
                  <a:gd name="T19" fmla="*/ 21 h 52"/>
                  <a:gd name="T20" fmla="*/ 9 w 41"/>
                  <a:gd name="T21" fmla="*/ 31 h 52"/>
                  <a:gd name="T22" fmla="*/ 21 w 41"/>
                  <a:gd name="T23" fmla="*/ 44 h 52"/>
                  <a:gd name="T24" fmla="*/ 32 w 41"/>
                  <a:gd name="T25" fmla="*/ 31 h 52"/>
                  <a:gd name="T26" fmla="*/ 32 w 41"/>
                  <a:gd name="T27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52">
                    <a:moveTo>
                      <a:pt x="21" y="52"/>
                    </a:moveTo>
                    <a:cubicBezTo>
                      <a:pt x="6" y="52"/>
                      <a:pt x="0" y="43"/>
                      <a:pt x="0" y="3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6" y="0"/>
                      <a:pt x="21" y="0"/>
                    </a:cubicBezTo>
                    <a:cubicBezTo>
                      <a:pt x="35" y="0"/>
                      <a:pt x="41" y="10"/>
                      <a:pt x="41" y="2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43"/>
                      <a:pt x="35" y="52"/>
                      <a:pt x="21" y="52"/>
                    </a:cubicBezTo>
                    <a:close/>
                    <a:moveTo>
                      <a:pt x="32" y="21"/>
                    </a:moveTo>
                    <a:cubicBezTo>
                      <a:pt x="32" y="13"/>
                      <a:pt x="29" y="8"/>
                      <a:pt x="21" y="8"/>
                    </a:cubicBezTo>
                    <a:cubicBezTo>
                      <a:pt x="13" y="8"/>
                      <a:pt x="9" y="13"/>
                      <a:pt x="9" y="2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9"/>
                      <a:pt x="13" y="44"/>
                      <a:pt x="21" y="44"/>
                    </a:cubicBezTo>
                    <a:cubicBezTo>
                      <a:pt x="29" y="44"/>
                      <a:pt x="32" y="39"/>
                      <a:pt x="32" y="31"/>
                    </a:cubicBezTo>
                    <a:lnTo>
                      <a:pt x="32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4" name="Freeform 22"/>
              <p:cNvSpPr>
                <a:spLocks/>
              </p:cNvSpPr>
              <p:nvPr userDrawn="1"/>
            </p:nvSpPr>
            <p:spPr bwMode="auto">
              <a:xfrm>
                <a:off x="464" y="468"/>
                <a:ext cx="46" cy="90"/>
              </a:xfrm>
              <a:custGeom>
                <a:avLst/>
                <a:gdLst>
                  <a:gd name="T0" fmla="*/ 3 w 31"/>
                  <a:gd name="T1" fmla="*/ 61 h 61"/>
                  <a:gd name="T2" fmla="*/ 2 w 31"/>
                  <a:gd name="T3" fmla="*/ 60 h 61"/>
                  <a:gd name="T4" fmla="*/ 1 w 31"/>
                  <a:gd name="T5" fmla="*/ 57 h 61"/>
                  <a:gd name="T6" fmla="*/ 25 w 31"/>
                  <a:gd name="T7" fmla="*/ 2 h 61"/>
                  <a:gd name="T8" fmla="*/ 29 w 31"/>
                  <a:gd name="T9" fmla="*/ 1 h 61"/>
                  <a:gd name="T10" fmla="*/ 30 w 31"/>
                  <a:gd name="T11" fmla="*/ 4 h 61"/>
                  <a:gd name="T12" fmla="*/ 6 w 31"/>
                  <a:gd name="T13" fmla="*/ 59 h 61"/>
                  <a:gd name="T14" fmla="*/ 3 w 31"/>
                  <a:gd name="T1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61">
                    <a:moveTo>
                      <a:pt x="3" y="61"/>
                    </a:moveTo>
                    <a:cubicBezTo>
                      <a:pt x="3" y="61"/>
                      <a:pt x="2" y="61"/>
                      <a:pt x="2" y="60"/>
                    </a:cubicBezTo>
                    <a:cubicBezTo>
                      <a:pt x="1" y="60"/>
                      <a:pt x="0" y="58"/>
                      <a:pt x="1" y="57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1"/>
                      <a:pt x="27" y="0"/>
                      <a:pt x="29" y="1"/>
                    </a:cubicBezTo>
                    <a:cubicBezTo>
                      <a:pt x="30" y="1"/>
                      <a:pt x="31" y="3"/>
                      <a:pt x="30" y="4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5" y="60"/>
                      <a:pt x="4" y="61"/>
                      <a:pt x="3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5" name="Freeform 23"/>
              <p:cNvSpPr>
                <a:spLocks/>
              </p:cNvSpPr>
              <p:nvPr userDrawn="1"/>
            </p:nvSpPr>
            <p:spPr bwMode="auto">
              <a:xfrm>
                <a:off x="529" y="477"/>
                <a:ext cx="64" cy="77"/>
              </a:xfrm>
              <a:custGeom>
                <a:avLst/>
                <a:gdLst>
                  <a:gd name="T0" fmla="*/ 39 w 44"/>
                  <a:gd name="T1" fmla="*/ 0 h 52"/>
                  <a:gd name="T2" fmla="*/ 44 w 44"/>
                  <a:gd name="T3" fmla="*/ 4 h 52"/>
                  <a:gd name="T4" fmla="*/ 44 w 44"/>
                  <a:gd name="T5" fmla="*/ 47 h 52"/>
                  <a:gd name="T6" fmla="*/ 39 w 44"/>
                  <a:gd name="T7" fmla="*/ 52 h 52"/>
                  <a:gd name="T8" fmla="*/ 35 w 44"/>
                  <a:gd name="T9" fmla="*/ 47 h 52"/>
                  <a:gd name="T10" fmla="*/ 35 w 44"/>
                  <a:gd name="T11" fmla="*/ 8 h 52"/>
                  <a:gd name="T12" fmla="*/ 16 w 44"/>
                  <a:gd name="T13" fmla="*/ 8 h 52"/>
                  <a:gd name="T14" fmla="*/ 16 w 44"/>
                  <a:gd name="T15" fmla="*/ 17 h 52"/>
                  <a:gd name="T16" fmla="*/ 11 w 44"/>
                  <a:gd name="T17" fmla="*/ 45 h 52"/>
                  <a:gd name="T18" fmla="*/ 4 w 44"/>
                  <a:gd name="T19" fmla="*/ 51 h 52"/>
                  <a:gd name="T20" fmla="*/ 0 w 44"/>
                  <a:gd name="T21" fmla="*/ 47 h 52"/>
                  <a:gd name="T22" fmla="*/ 4 w 44"/>
                  <a:gd name="T23" fmla="*/ 38 h 52"/>
                  <a:gd name="T24" fmla="*/ 7 w 44"/>
                  <a:gd name="T25" fmla="*/ 16 h 52"/>
                  <a:gd name="T26" fmla="*/ 7 w 44"/>
                  <a:gd name="T27" fmla="*/ 4 h 52"/>
                  <a:gd name="T28" fmla="*/ 11 w 44"/>
                  <a:gd name="T29" fmla="*/ 0 h 52"/>
                  <a:gd name="T30" fmla="*/ 39 w 44"/>
                  <a:gd name="T3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52">
                    <a:moveTo>
                      <a:pt x="39" y="0"/>
                    </a:moveTo>
                    <a:cubicBezTo>
                      <a:pt x="42" y="0"/>
                      <a:pt x="44" y="2"/>
                      <a:pt x="44" y="4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50"/>
                      <a:pt x="42" y="52"/>
                      <a:pt x="39" y="52"/>
                    </a:cubicBezTo>
                    <a:cubicBezTo>
                      <a:pt x="36" y="52"/>
                      <a:pt x="35" y="50"/>
                      <a:pt x="35" y="47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7"/>
                      <a:pt x="15" y="38"/>
                      <a:pt x="11" y="45"/>
                    </a:cubicBezTo>
                    <a:cubicBezTo>
                      <a:pt x="9" y="50"/>
                      <a:pt x="7" y="51"/>
                      <a:pt x="4" y="51"/>
                    </a:cubicBezTo>
                    <a:cubicBezTo>
                      <a:pt x="2" y="51"/>
                      <a:pt x="0" y="50"/>
                      <a:pt x="0" y="47"/>
                    </a:cubicBezTo>
                    <a:cubicBezTo>
                      <a:pt x="0" y="44"/>
                      <a:pt x="3" y="43"/>
                      <a:pt x="4" y="38"/>
                    </a:cubicBezTo>
                    <a:cubicBezTo>
                      <a:pt x="7" y="32"/>
                      <a:pt x="7" y="25"/>
                      <a:pt x="7" y="16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9" y="0"/>
                      <a:pt x="11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6" name="Freeform 24"/>
              <p:cNvSpPr>
                <a:spLocks noEditPoints="1"/>
              </p:cNvSpPr>
              <p:nvPr userDrawn="1"/>
            </p:nvSpPr>
            <p:spPr bwMode="auto">
              <a:xfrm>
                <a:off x="613" y="476"/>
                <a:ext cx="58" cy="76"/>
              </a:xfrm>
              <a:custGeom>
                <a:avLst/>
                <a:gdLst>
                  <a:gd name="T0" fmla="*/ 20 w 40"/>
                  <a:gd name="T1" fmla="*/ 52 h 52"/>
                  <a:gd name="T2" fmla="*/ 0 w 40"/>
                  <a:gd name="T3" fmla="*/ 31 h 52"/>
                  <a:gd name="T4" fmla="*/ 0 w 40"/>
                  <a:gd name="T5" fmla="*/ 21 h 52"/>
                  <a:gd name="T6" fmla="*/ 20 w 40"/>
                  <a:gd name="T7" fmla="*/ 0 h 52"/>
                  <a:gd name="T8" fmla="*/ 40 w 40"/>
                  <a:gd name="T9" fmla="*/ 21 h 52"/>
                  <a:gd name="T10" fmla="*/ 40 w 40"/>
                  <a:gd name="T11" fmla="*/ 31 h 52"/>
                  <a:gd name="T12" fmla="*/ 20 w 40"/>
                  <a:gd name="T13" fmla="*/ 52 h 52"/>
                  <a:gd name="T14" fmla="*/ 31 w 40"/>
                  <a:gd name="T15" fmla="*/ 21 h 52"/>
                  <a:gd name="T16" fmla="*/ 20 w 40"/>
                  <a:gd name="T17" fmla="*/ 8 h 52"/>
                  <a:gd name="T18" fmla="*/ 8 w 40"/>
                  <a:gd name="T19" fmla="*/ 21 h 52"/>
                  <a:gd name="T20" fmla="*/ 8 w 40"/>
                  <a:gd name="T21" fmla="*/ 31 h 52"/>
                  <a:gd name="T22" fmla="*/ 20 w 40"/>
                  <a:gd name="T23" fmla="*/ 44 h 52"/>
                  <a:gd name="T24" fmla="*/ 31 w 40"/>
                  <a:gd name="T25" fmla="*/ 31 h 52"/>
                  <a:gd name="T26" fmla="*/ 31 w 40"/>
                  <a:gd name="T27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" h="52">
                    <a:moveTo>
                      <a:pt x="20" y="52"/>
                    </a:moveTo>
                    <a:cubicBezTo>
                      <a:pt x="6" y="52"/>
                      <a:pt x="0" y="43"/>
                      <a:pt x="0" y="3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6" y="0"/>
                      <a:pt x="20" y="0"/>
                    </a:cubicBezTo>
                    <a:cubicBezTo>
                      <a:pt x="34" y="0"/>
                      <a:pt x="40" y="10"/>
                      <a:pt x="40" y="21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43"/>
                      <a:pt x="34" y="52"/>
                      <a:pt x="20" y="52"/>
                    </a:cubicBezTo>
                    <a:close/>
                    <a:moveTo>
                      <a:pt x="31" y="21"/>
                    </a:moveTo>
                    <a:cubicBezTo>
                      <a:pt x="31" y="13"/>
                      <a:pt x="28" y="8"/>
                      <a:pt x="20" y="8"/>
                    </a:cubicBezTo>
                    <a:cubicBezTo>
                      <a:pt x="12" y="8"/>
                      <a:pt x="8" y="13"/>
                      <a:pt x="8" y="2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9"/>
                      <a:pt x="12" y="44"/>
                      <a:pt x="20" y="44"/>
                    </a:cubicBezTo>
                    <a:cubicBezTo>
                      <a:pt x="28" y="44"/>
                      <a:pt x="31" y="39"/>
                      <a:pt x="31" y="31"/>
                    </a:cubicBezTo>
                    <a:lnTo>
                      <a:pt x="31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7" name="Freeform 25"/>
              <p:cNvSpPr>
                <a:spLocks/>
              </p:cNvSpPr>
              <p:nvPr userDrawn="1"/>
            </p:nvSpPr>
            <p:spPr bwMode="auto">
              <a:xfrm>
                <a:off x="690" y="477"/>
                <a:ext cx="50" cy="75"/>
              </a:xfrm>
              <a:custGeom>
                <a:avLst/>
                <a:gdLst>
                  <a:gd name="T0" fmla="*/ 30 w 34"/>
                  <a:gd name="T1" fmla="*/ 8 h 51"/>
                  <a:gd name="T2" fmla="*/ 9 w 34"/>
                  <a:gd name="T3" fmla="*/ 8 h 51"/>
                  <a:gd name="T4" fmla="*/ 9 w 34"/>
                  <a:gd name="T5" fmla="*/ 47 h 51"/>
                  <a:gd name="T6" fmla="*/ 4 w 34"/>
                  <a:gd name="T7" fmla="*/ 51 h 51"/>
                  <a:gd name="T8" fmla="*/ 0 w 34"/>
                  <a:gd name="T9" fmla="*/ 47 h 51"/>
                  <a:gd name="T10" fmla="*/ 0 w 34"/>
                  <a:gd name="T11" fmla="*/ 4 h 51"/>
                  <a:gd name="T12" fmla="*/ 4 w 34"/>
                  <a:gd name="T13" fmla="*/ 0 h 51"/>
                  <a:gd name="T14" fmla="*/ 30 w 34"/>
                  <a:gd name="T15" fmla="*/ 0 h 51"/>
                  <a:gd name="T16" fmla="*/ 34 w 34"/>
                  <a:gd name="T17" fmla="*/ 4 h 51"/>
                  <a:gd name="T18" fmla="*/ 30 w 34"/>
                  <a:gd name="T19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51">
                    <a:moveTo>
                      <a:pt x="30" y="8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9"/>
                      <a:pt x="7" y="51"/>
                      <a:pt x="4" y="51"/>
                    </a:cubicBezTo>
                    <a:cubicBezTo>
                      <a:pt x="2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2" y="0"/>
                      <a:pt x="34" y="2"/>
                      <a:pt x="34" y="4"/>
                    </a:cubicBezTo>
                    <a:cubicBezTo>
                      <a:pt x="34" y="6"/>
                      <a:pt x="32" y="8"/>
                      <a:pt x="3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8" name="Freeform 26"/>
              <p:cNvSpPr>
                <a:spLocks/>
              </p:cNvSpPr>
              <p:nvPr userDrawn="1"/>
            </p:nvSpPr>
            <p:spPr bwMode="auto">
              <a:xfrm>
                <a:off x="752" y="477"/>
                <a:ext cx="60" cy="75"/>
              </a:xfrm>
              <a:custGeom>
                <a:avLst/>
                <a:gdLst>
                  <a:gd name="T0" fmla="*/ 9 w 41"/>
                  <a:gd name="T1" fmla="*/ 47 h 51"/>
                  <a:gd name="T2" fmla="*/ 5 w 41"/>
                  <a:gd name="T3" fmla="*/ 51 h 51"/>
                  <a:gd name="T4" fmla="*/ 0 w 41"/>
                  <a:gd name="T5" fmla="*/ 47 h 51"/>
                  <a:gd name="T6" fmla="*/ 0 w 41"/>
                  <a:gd name="T7" fmla="*/ 4 h 51"/>
                  <a:gd name="T8" fmla="*/ 5 w 41"/>
                  <a:gd name="T9" fmla="*/ 0 h 51"/>
                  <a:gd name="T10" fmla="*/ 9 w 41"/>
                  <a:gd name="T11" fmla="*/ 4 h 51"/>
                  <a:gd name="T12" fmla="*/ 9 w 41"/>
                  <a:gd name="T13" fmla="*/ 32 h 51"/>
                  <a:gd name="T14" fmla="*/ 32 w 41"/>
                  <a:gd name="T15" fmla="*/ 7 h 51"/>
                  <a:gd name="T16" fmla="*/ 32 w 41"/>
                  <a:gd name="T17" fmla="*/ 4 h 51"/>
                  <a:gd name="T18" fmla="*/ 37 w 41"/>
                  <a:gd name="T19" fmla="*/ 0 h 51"/>
                  <a:gd name="T20" fmla="*/ 41 w 41"/>
                  <a:gd name="T21" fmla="*/ 4 h 51"/>
                  <a:gd name="T22" fmla="*/ 41 w 41"/>
                  <a:gd name="T23" fmla="*/ 47 h 51"/>
                  <a:gd name="T24" fmla="*/ 36 w 41"/>
                  <a:gd name="T25" fmla="*/ 51 h 51"/>
                  <a:gd name="T26" fmla="*/ 32 w 41"/>
                  <a:gd name="T27" fmla="*/ 47 h 51"/>
                  <a:gd name="T28" fmla="*/ 32 w 41"/>
                  <a:gd name="T29" fmla="*/ 18 h 51"/>
                  <a:gd name="T30" fmla="*/ 9 w 41"/>
                  <a:gd name="T31" fmla="*/ 44 h 51"/>
                  <a:gd name="T32" fmla="*/ 9 w 41"/>
                  <a:gd name="T33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1">
                    <a:moveTo>
                      <a:pt x="9" y="47"/>
                    </a:moveTo>
                    <a:cubicBezTo>
                      <a:pt x="9" y="49"/>
                      <a:pt x="7" y="51"/>
                      <a:pt x="5" y="51"/>
                    </a:cubicBezTo>
                    <a:cubicBezTo>
                      <a:pt x="2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1"/>
                      <a:pt x="34" y="0"/>
                      <a:pt x="37" y="0"/>
                    </a:cubicBezTo>
                    <a:cubicBezTo>
                      <a:pt x="39" y="0"/>
                      <a:pt x="41" y="1"/>
                      <a:pt x="41" y="4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9"/>
                      <a:pt x="39" y="51"/>
                      <a:pt x="36" y="51"/>
                    </a:cubicBezTo>
                    <a:cubicBezTo>
                      <a:pt x="34" y="51"/>
                      <a:pt x="32" y="49"/>
                      <a:pt x="32" y="47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9" y="44"/>
                      <a:pt x="9" y="44"/>
                      <a:pt x="9" y="44"/>
                    </a:cubicBezTo>
                    <a:lnTo>
                      <a:pt x="9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69" name="Freeform 27"/>
              <p:cNvSpPr>
                <a:spLocks/>
              </p:cNvSpPr>
              <p:nvPr userDrawn="1"/>
            </p:nvSpPr>
            <p:spPr bwMode="auto">
              <a:xfrm>
                <a:off x="832" y="477"/>
                <a:ext cx="55" cy="75"/>
              </a:xfrm>
              <a:custGeom>
                <a:avLst/>
                <a:gdLst>
                  <a:gd name="T0" fmla="*/ 37 w 37"/>
                  <a:gd name="T1" fmla="*/ 47 h 51"/>
                  <a:gd name="T2" fmla="*/ 33 w 37"/>
                  <a:gd name="T3" fmla="*/ 51 h 51"/>
                  <a:gd name="T4" fmla="*/ 29 w 37"/>
                  <a:gd name="T5" fmla="*/ 47 h 51"/>
                  <a:gd name="T6" fmla="*/ 29 w 37"/>
                  <a:gd name="T7" fmla="*/ 31 h 51"/>
                  <a:gd name="T8" fmla="*/ 17 w 37"/>
                  <a:gd name="T9" fmla="*/ 33 h 51"/>
                  <a:gd name="T10" fmla="*/ 0 w 37"/>
                  <a:gd name="T11" fmla="*/ 17 h 51"/>
                  <a:gd name="T12" fmla="*/ 0 w 37"/>
                  <a:gd name="T13" fmla="*/ 4 h 51"/>
                  <a:gd name="T14" fmla="*/ 5 w 37"/>
                  <a:gd name="T15" fmla="*/ 0 h 51"/>
                  <a:gd name="T16" fmla="*/ 9 w 37"/>
                  <a:gd name="T17" fmla="*/ 4 h 51"/>
                  <a:gd name="T18" fmla="*/ 9 w 37"/>
                  <a:gd name="T19" fmla="*/ 16 h 51"/>
                  <a:gd name="T20" fmla="*/ 19 w 37"/>
                  <a:gd name="T21" fmla="*/ 25 h 51"/>
                  <a:gd name="T22" fmla="*/ 29 w 37"/>
                  <a:gd name="T23" fmla="*/ 23 h 51"/>
                  <a:gd name="T24" fmla="*/ 29 w 37"/>
                  <a:gd name="T25" fmla="*/ 4 h 51"/>
                  <a:gd name="T26" fmla="*/ 33 w 37"/>
                  <a:gd name="T27" fmla="*/ 0 h 51"/>
                  <a:gd name="T28" fmla="*/ 37 w 37"/>
                  <a:gd name="T29" fmla="*/ 4 h 51"/>
                  <a:gd name="T30" fmla="*/ 37 w 37"/>
                  <a:gd name="T31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7" h="51">
                    <a:moveTo>
                      <a:pt x="37" y="47"/>
                    </a:moveTo>
                    <a:cubicBezTo>
                      <a:pt x="37" y="49"/>
                      <a:pt x="35" y="51"/>
                      <a:pt x="33" y="51"/>
                    </a:cubicBezTo>
                    <a:cubicBezTo>
                      <a:pt x="31" y="51"/>
                      <a:pt x="29" y="49"/>
                      <a:pt x="29" y="47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5" y="32"/>
                      <a:pt x="21" y="33"/>
                      <a:pt x="17" y="33"/>
                    </a:cubicBezTo>
                    <a:cubicBezTo>
                      <a:pt x="6" y="33"/>
                      <a:pt x="0" y="28"/>
                      <a:pt x="0" y="1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23"/>
                      <a:pt x="13" y="25"/>
                      <a:pt x="19" y="25"/>
                    </a:cubicBezTo>
                    <a:cubicBezTo>
                      <a:pt x="22" y="25"/>
                      <a:pt x="25" y="24"/>
                      <a:pt x="29" y="23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1"/>
                      <a:pt x="31" y="0"/>
                      <a:pt x="33" y="0"/>
                    </a:cubicBezTo>
                    <a:cubicBezTo>
                      <a:pt x="35" y="0"/>
                      <a:pt x="37" y="1"/>
                      <a:pt x="37" y="4"/>
                    </a:cubicBezTo>
                    <a:lnTo>
                      <a:pt x="37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0" name="Freeform 28"/>
              <p:cNvSpPr>
                <a:spLocks noEditPoints="1"/>
              </p:cNvSpPr>
              <p:nvPr userDrawn="1"/>
            </p:nvSpPr>
            <p:spPr bwMode="auto">
              <a:xfrm>
                <a:off x="907" y="476"/>
                <a:ext cx="57" cy="76"/>
              </a:xfrm>
              <a:custGeom>
                <a:avLst/>
                <a:gdLst>
                  <a:gd name="T0" fmla="*/ 36 w 39"/>
                  <a:gd name="T1" fmla="*/ 29 h 52"/>
                  <a:gd name="T2" fmla="*/ 8 w 39"/>
                  <a:gd name="T3" fmla="*/ 29 h 52"/>
                  <a:gd name="T4" fmla="*/ 8 w 39"/>
                  <a:gd name="T5" fmla="*/ 32 h 52"/>
                  <a:gd name="T6" fmla="*/ 20 w 39"/>
                  <a:gd name="T7" fmla="*/ 45 h 52"/>
                  <a:gd name="T8" fmla="*/ 32 w 39"/>
                  <a:gd name="T9" fmla="*/ 42 h 52"/>
                  <a:gd name="T10" fmla="*/ 37 w 39"/>
                  <a:gd name="T11" fmla="*/ 44 h 52"/>
                  <a:gd name="T12" fmla="*/ 35 w 39"/>
                  <a:gd name="T13" fmla="*/ 49 h 52"/>
                  <a:gd name="T14" fmla="*/ 19 w 39"/>
                  <a:gd name="T15" fmla="*/ 52 h 52"/>
                  <a:gd name="T16" fmla="*/ 0 w 39"/>
                  <a:gd name="T17" fmla="*/ 31 h 52"/>
                  <a:gd name="T18" fmla="*/ 0 w 39"/>
                  <a:gd name="T19" fmla="*/ 22 h 52"/>
                  <a:gd name="T20" fmla="*/ 19 w 39"/>
                  <a:gd name="T21" fmla="*/ 0 h 52"/>
                  <a:gd name="T22" fmla="*/ 39 w 39"/>
                  <a:gd name="T23" fmla="*/ 21 h 52"/>
                  <a:gd name="T24" fmla="*/ 39 w 39"/>
                  <a:gd name="T25" fmla="*/ 25 h 52"/>
                  <a:gd name="T26" fmla="*/ 36 w 39"/>
                  <a:gd name="T27" fmla="*/ 29 h 52"/>
                  <a:gd name="T28" fmla="*/ 30 w 39"/>
                  <a:gd name="T29" fmla="*/ 20 h 52"/>
                  <a:gd name="T30" fmla="*/ 19 w 39"/>
                  <a:gd name="T31" fmla="*/ 7 h 52"/>
                  <a:gd name="T32" fmla="*/ 8 w 39"/>
                  <a:gd name="T33" fmla="*/ 20 h 52"/>
                  <a:gd name="T34" fmla="*/ 8 w 39"/>
                  <a:gd name="T35" fmla="*/ 22 h 52"/>
                  <a:gd name="T36" fmla="*/ 30 w 39"/>
                  <a:gd name="T37" fmla="*/ 22 h 52"/>
                  <a:gd name="T38" fmla="*/ 30 w 39"/>
                  <a:gd name="T39" fmla="*/ 2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52">
                    <a:moveTo>
                      <a:pt x="36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40"/>
                      <a:pt x="12" y="45"/>
                      <a:pt x="20" y="45"/>
                    </a:cubicBezTo>
                    <a:cubicBezTo>
                      <a:pt x="25" y="45"/>
                      <a:pt x="29" y="44"/>
                      <a:pt x="32" y="42"/>
                    </a:cubicBezTo>
                    <a:cubicBezTo>
                      <a:pt x="34" y="41"/>
                      <a:pt x="36" y="42"/>
                      <a:pt x="37" y="44"/>
                    </a:cubicBezTo>
                    <a:cubicBezTo>
                      <a:pt x="38" y="46"/>
                      <a:pt x="37" y="48"/>
                      <a:pt x="35" y="49"/>
                    </a:cubicBezTo>
                    <a:cubicBezTo>
                      <a:pt x="30" y="51"/>
                      <a:pt x="25" y="52"/>
                      <a:pt x="19" y="52"/>
                    </a:cubicBezTo>
                    <a:cubicBezTo>
                      <a:pt x="5" y="52"/>
                      <a:pt x="0" y="42"/>
                      <a:pt x="0" y="3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5" y="0"/>
                      <a:pt x="19" y="0"/>
                    </a:cubicBezTo>
                    <a:cubicBezTo>
                      <a:pt x="34" y="0"/>
                      <a:pt x="39" y="10"/>
                      <a:pt x="39" y="21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8"/>
                      <a:pt x="38" y="29"/>
                      <a:pt x="36" y="29"/>
                    </a:cubicBezTo>
                    <a:close/>
                    <a:moveTo>
                      <a:pt x="30" y="20"/>
                    </a:moveTo>
                    <a:cubicBezTo>
                      <a:pt x="30" y="12"/>
                      <a:pt x="28" y="7"/>
                      <a:pt x="19" y="7"/>
                    </a:cubicBezTo>
                    <a:cubicBezTo>
                      <a:pt x="12" y="7"/>
                      <a:pt x="8" y="13"/>
                      <a:pt x="8" y="20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30" y="22"/>
                      <a:pt x="30" y="22"/>
                      <a:pt x="30" y="22"/>
                    </a:cubicBezTo>
                    <a:lnTo>
                      <a:pt x="30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1" name="Freeform 29"/>
              <p:cNvSpPr>
                <a:spLocks/>
              </p:cNvSpPr>
              <p:nvPr userDrawn="1"/>
            </p:nvSpPr>
            <p:spPr bwMode="auto">
              <a:xfrm>
                <a:off x="981" y="476"/>
                <a:ext cx="51" cy="76"/>
              </a:xfrm>
              <a:custGeom>
                <a:avLst/>
                <a:gdLst>
                  <a:gd name="T0" fmla="*/ 29 w 35"/>
                  <a:gd name="T1" fmla="*/ 10 h 52"/>
                  <a:gd name="T2" fmla="*/ 20 w 35"/>
                  <a:gd name="T3" fmla="*/ 8 h 52"/>
                  <a:gd name="T4" fmla="*/ 9 w 35"/>
                  <a:gd name="T5" fmla="*/ 22 h 52"/>
                  <a:gd name="T6" fmla="*/ 9 w 35"/>
                  <a:gd name="T7" fmla="*/ 30 h 52"/>
                  <a:gd name="T8" fmla="*/ 20 w 35"/>
                  <a:gd name="T9" fmla="*/ 45 h 52"/>
                  <a:gd name="T10" fmla="*/ 29 w 35"/>
                  <a:gd name="T11" fmla="*/ 43 h 52"/>
                  <a:gd name="T12" fmla="*/ 34 w 35"/>
                  <a:gd name="T13" fmla="*/ 44 h 52"/>
                  <a:gd name="T14" fmla="*/ 32 w 35"/>
                  <a:gd name="T15" fmla="*/ 49 h 52"/>
                  <a:gd name="T16" fmla="*/ 20 w 35"/>
                  <a:gd name="T17" fmla="*/ 52 h 52"/>
                  <a:gd name="T18" fmla="*/ 0 w 35"/>
                  <a:gd name="T19" fmla="*/ 30 h 52"/>
                  <a:gd name="T20" fmla="*/ 0 w 35"/>
                  <a:gd name="T21" fmla="*/ 23 h 52"/>
                  <a:gd name="T22" fmla="*/ 20 w 35"/>
                  <a:gd name="T23" fmla="*/ 0 h 52"/>
                  <a:gd name="T24" fmla="*/ 32 w 35"/>
                  <a:gd name="T25" fmla="*/ 3 h 52"/>
                  <a:gd name="T26" fmla="*/ 34 w 35"/>
                  <a:gd name="T27" fmla="*/ 8 h 52"/>
                  <a:gd name="T28" fmla="*/ 29 w 35"/>
                  <a:gd name="T29" fmla="*/ 1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52">
                    <a:moveTo>
                      <a:pt x="29" y="10"/>
                    </a:moveTo>
                    <a:cubicBezTo>
                      <a:pt x="26" y="8"/>
                      <a:pt x="24" y="8"/>
                      <a:pt x="20" y="8"/>
                    </a:cubicBezTo>
                    <a:cubicBezTo>
                      <a:pt x="13" y="8"/>
                      <a:pt x="9" y="14"/>
                      <a:pt x="9" y="22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9"/>
                      <a:pt x="12" y="45"/>
                      <a:pt x="20" y="45"/>
                    </a:cubicBezTo>
                    <a:cubicBezTo>
                      <a:pt x="23" y="45"/>
                      <a:pt x="26" y="44"/>
                      <a:pt x="29" y="43"/>
                    </a:cubicBezTo>
                    <a:cubicBezTo>
                      <a:pt x="31" y="42"/>
                      <a:pt x="33" y="43"/>
                      <a:pt x="34" y="44"/>
                    </a:cubicBezTo>
                    <a:cubicBezTo>
                      <a:pt x="35" y="46"/>
                      <a:pt x="34" y="48"/>
                      <a:pt x="32" y="49"/>
                    </a:cubicBezTo>
                    <a:cubicBezTo>
                      <a:pt x="28" y="51"/>
                      <a:pt x="24" y="52"/>
                      <a:pt x="20" y="52"/>
                    </a:cubicBezTo>
                    <a:cubicBezTo>
                      <a:pt x="6" y="52"/>
                      <a:pt x="0" y="43"/>
                      <a:pt x="0" y="3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1"/>
                      <a:pt x="6" y="0"/>
                      <a:pt x="20" y="0"/>
                    </a:cubicBezTo>
                    <a:cubicBezTo>
                      <a:pt x="24" y="0"/>
                      <a:pt x="29" y="1"/>
                      <a:pt x="32" y="3"/>
                    </a:cubicBezTo>
                    <a:cubicBezTo>
                      <a:pt x="34" y="4"/>
                      <a:pt x="35" y="6"/>
                      <a:pt x="34" y="8"/>
                    </a:cubicBezTo>
                    <a:cubicBezTo>
                      <a:pt x="33" y="10"/>
                      <a:pt x="31" y="11"/>
                      <a:pt x="2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2" name="Freeform 30"/>
              <p:cNvSpPr>
                <a:spLocks/>
              </p:cNvSpPr>
              <p:nvPr userDrawn="1"/>
            </p:nvSpPr>
            <p:spPr bwMode="auto">
              <a:xfrm>
                <a:off x="1047" y="476"/>
                <a:ext cx="52" cy="76"/>
              </a:xfrm>
              <a:custGeom>
                <a:avLst/>
                <a:gdLst>
                  <a:gd name="T0" fmla="*/ 8 w 36"/>
                  <a:gd name="T1" fmla="*/ 22 h 52"/>
                  <a:gd name="T2" fmla="*/ 14 w 36"/>
                  <a:gd name="T3" fmla="*/ 22 h 52"/>
                  <a:gd name="T4" fmla="*/ 28 w 36"/>
                  <a:gd name="T5" fmla="*/ 3 h 52"/>
                  <a:gd name="T6" fmla="*/ 32 w 36"/>
                  <a:gd name="T7" fmla="*/ 0 h 52"/>
                  <a:gd name="T8" fmla="*/ 36 w 36"/>
                  <a:gd name="T9" fmla="*/ 5 h 52"/>
                  <a:gd name="T10" fmla="*/ 35 w 36"/>
                  <a:gd name="T11" fmla="*/ 7 h 52"/>
                  <a:gd name="T12" fmla="*/ 21 w 36"/>
                  <a:gd name="T13" fmla="*/ 26 h 52"/>
                  <a:gd name="T14" fmla="*/ 36 w 36"/>
                  <a:gd name="T15" fmla="*/ 46 h 52"/>
                  <a:gd name="T16" fmla="*/ 36 w 36"/>
                  <a:gd name="T17" fmla="*/ 48 h 52"/>
                  <a:gd name="T18" fmla="*/ 32 w 36"/>
                  <a:gd name="T19" fmla="*/ 52 h 52"/>
                  <a:gd name="T20" fmla="*/ 28 w 36"/>
                  <a:gd name="T21" fmla="*/ 50 h 52"/>
                  <a:gd name="T22" fmla="*/ 14 w 36"/>
                  <a:gd name="T23" fmla="*/ 30 h 52"/>
                  <a:gd name="T24" fmla="*/ 8 w 36"/>
                  <a:gd name="T25" fmla="*/ 30 h 52"/>
                  <a:gd name="T26" fmla="*/ 8 w 36"/>
                  <a:gd name="T27" fmla="*/ 48 h 52"/>
                  <a:gd name="T28" fmla="*/ 4 w 36"/>
                  <a:gd name="T29" fmla="*/ 52 h 52"/>
                  <a:gd name="T30" fmla="*/ 0 w 36"/>
                  <a:gd name="T31" fmla="*/ 48 h 52"/>
                  <a:gd name="T32" fmla="*/ 0 w 36"/>
                  <a:gd name="T33" fmla="*/ 5 h 52"/>
                  <a:gd name="T34" fmla="*/ 4 w 36"/>
                  <a:gd name="T35" fmla="*/ 1 h 52"/>
                  <a:gd name="T36" fmla="*/ 8 w 36"/>
                  <a:gd name="T37" fmla="*/ 5 h 52"/>
                  <a:gd name="T38" fmla="*/ 8 w 36"/>
                  <a:gd name="T39" fmla="*/ 2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" h="52">
                    <a:moveTo>
                      <a:pt x="8" y="22"/>
                    </a:moveTo>
                    <a:cubicBezTo>
                      <a:pt x="14" y="22"/>
                      <a:pt x="14" y="22"/>
                      <a:pt x="14" y="22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1"/>
                      <a:pt x="30" y="0"/>
                      <a:pt x="32" y="0"/>
                    </a:cubicBezTo>
                    <a:cubicBezTo>
                      <a:pt x="35" y="0"/>
                      <a:pt x="36" y="3"/>
                      <a:pt x="36" y="5"/>
                    </a:cubicBezTo>
                    <a:cubicBezTo>
                      <a:pt x="36" y="6"/>
                      <a:pt x="36" y="7"/>
                      <a:pt x="35" y="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6" y="33"/>
                      <a:pt x="31" y="39"/>
                      <a:pt x="36" y="46"/>
                    </a:cubicBezTo>
                    <a:cubicBezTo>
                      <a:pt x="36" y="46"/>
                      <a:pt x="36" y="47"/>
                      <a:pt x="36" y="48"/>
                    </a:cubicBezTo>
                    <a:cubicBezTo>
                      <a:pt x="36" y="50"/>
                      <a:pt x="35" y="52"/>
                      <a:pt x="32" y="52"/>
                    </a:cubicBezTo>
                    <a:cubicBezTo>
                      <a:pt x="30" y="52"/>
                      <a:pt x="29" y="51"/>
                      <a:pt x="28" y="50"/>
                    </a:cubicBezTo>
                    <a:cubicBezTo>
                      <a:pt x="23" y="43"/>
                      <a:pt x="19" y="37"/>
                      <a:pt x="14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50"/>
                      <a:pt x="6" y="52"/>
                      <a:pt x="4" y="52"/>
                    </a:cubicBezTo>
                    <a:cubicBezTo>
                      <a:pt x="2" y="52"/>
                      <a:pt x="0" y="50"/>
                      <a:pt x="0" y="4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1"/>
                      <a:pt x="4" y="1"/>
                    </a:cubicBezTo>
                    <a:cubicBezTo>
                      <a:pt x="6" y="1"/>
                      <a:pt x="8" y="2"/>
                      <a:pt x="8" y="5"/>
                    </a:cubicBezTo>
                    <a:lnTo>
                      <a:pt x="8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3" name="Freeform 31"/>
              <p:cNvSpPr>
                <a:spLocks noEditPoints="1"/>
              </p:cNvSpPr>
              <p:nvPr userDrawn="1"/>
            </p:nvSpPr>
            <p:spPr bwMode="auto">
              <a:xfrm>
                <a:off x="1108" y="476"/>
                <a:ext cx="63" cy="76"/>
              </a:xfrm>
              <a:custGeom>
                <a:avLst/>
                <a:gdLst>
                  <a:gd name="T0" fmla="*/ 39 w 43"/>
                  <a:gd name="T1" fmla="*/ 52 h 52"/>
                  <a:gd name="T2" fmla="*/ 34 w 43"/>
                  <a:gd name="T3" fmla="*/ 50 h 52"/>
                  <a:gd name="T4" fmla="*/ 32 w 43"/>
                  <a:gd name="T5" fmla="*/ 47 h 52"/>
                  <a:gd name="T6" fmla="*/ 18 w 43"/>
                  <a:gd name="T7" fmla="*/ 52 h 52"/>
                  <a:gd name="T8" fmla="*/ 0 w 43"/>
                  <a:gd name="T9" fmla="*/ 37 h 52"/>
                  <a:gd name="T10" fmla="*/ 0 w 43"/>
                  <a:gd name="T11" fmla="*/ 37 h 52"/>
                  <a:gd name="T12" fmla="*/ 19 w 43"/>
                  <a:gd name="T13" fmla="*/ 22 h 52"/>
                  <a:gd name="T14" fmla="*/ 30 w 43"/>
                  <a:gd name="T15" fmla="*/ 22 h 52"/>
                  <a:gd name="T16" fmla="*/ 30 w 43"/>
                  <a:gd name="T17" fmla="*/ 20 h 52"/>
                  <a:gd name="T18" fmla="*/ 20 w 43"/>
                  <a:gd name="T19" fmla="*/ 8 h 52"/>
                  <a:gd name="T20" fmla="*/ 9 w 43"/>
                  <a:gd name="T21" fmla="*/ 10 h 52"/>
                  <a:gd name="T22" fmla="*/ 7 w 43"/>
                  <a:gd name="T23" fmla="*/ 11 h 52"/>
                  <a:gd name="T24" fmla="*/ 4 w 43"/>
                  <a:gd name="T25" fmla="*/ 7 h 52"/>
                  <a:gd name="T26" fmla="*/ 6 w 43"/>
                  <a:gd name="T27" fmla="*/ 4 h 52"/>
                  <a:gd name="T28" fmla="*/ 20 w 43"/>
                  <a:gd name="T29" fmla="*/ 0 h 52"/>
                  <a:gd name="T30" fmla="*/ 39 w 43"/>
                  <a:gd name="T31" fmla="*/ 20 h 52"/>
                  <a:gd name="T32" fmla="*/ 39 w 43"/>
                  <a:gd name="T33" fmla="*/ 39 h 52"/>
                  <a:gd name="T34" fmla="*/ 42 w 43"/>
                  <a:gd name="T35" fmla="*/ 45 h 52"/>
                  <a:gd name="T36" fmla="*/ 43 w 43"/>
                  <a:gd name="T37" fmla="*/ 48 h 52"/>
                  <a:gd name="T38" fmla="*/ 39 w 43"/>
                  <a:gd name="T39" fmla="*/ 52 h 52"/>
                  <a:gd name="T40" fmla="*/ 30 w 43"/>
                  <a:gd name="T41" fmla="*/ 29 h 52"/>
                  <a:gd name="T42" fmla="*/ 19 w 43"/>
                  <a:gd name="T43" fmla="*/ 29 h 52"/>
                  <a:gd name="T44" fmla="*/ 9 w 43"/>
                  <a:gd name="T45" fmla="*/ 37 h 52"/>
                  <a:gd name="T46" fmla="*/ 9 w 43"/>
                  <a:gd name="T47" fmla="*/ 38 h 52"/>
                  <a:gd name="T48" fmla="*/ 19 w 43"/>
                  <a:gd name="T49" fmla="*/ 45 h 52"/>
                  <a:gd name="T50" fmla="*/ 30 w 43"/>
                  <a:gd name="T51" fmla="*/ 35 h 52"/>
                  <a:gd name="T52" fmla="*/ 30 w 43"/>
                  <a:gd name="T5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52">
                    <a:moveTo>
                      <a:pt x="39" y="52"/>
                    </a:moveTo>
                    <a:cubicBezTo>
                      <a:pt x="37" y="52"/>
                      <a:pt x="35" y="51"/>
                      <a:pt x="34" y="50"/>
                    </a:cubicBezTo>
                    <a:cubicBezTo>
                      <a:pt x="33" y="49"/>
                      <a:pt x="32" y="48"/>
                      <a:pt x="32" y="47"/>
                    </a:cubicBezTo>
                    <a:cubicBezTo>
                      <a:pt x="28" y="51"/>
                      <a:pt x="22" y="52"/>
                      <a:pt x="18" y="52"/>
                    </a:cubicBezTo>
                    <a:cubicBezTo>
                      <a:pt x="5" y="52"/>
                      <a:pt x="0" y="46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8"/>
                      <a:pt x="6" y="22"/>
                      <a:pt x="19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2"/>
                      <a:pt x="28" y="8"/>
                      <a:pt x="20" y="8"/>
                    </a:cubicBezTo>
                    <a:cubicBezTo>
                      <a:pt x="15" y="8"/>
                      <a:pt x="12" y="9"/>
                      <a:pt x="9" y="10"/>
                    </a:cubicBezTo>
                    <a:cubicBezTo>
                      <a:pt x="9" y="11"/>
                      <a:pt x="8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6"/>
                      <a:pt x="4" y="5"/>
                      <a:pt x="6" y="4"/>
                    </a:cubicBezTo>
                    <a:cubicBezTo>
                      <a:pt x="9" y="1"/>
                      <a:pt x="15" y="0"/>
                      <a:pt x="20" y="0"/>
                    </a:cubicBezTo>
                    <a:cubicBezTo>
                      <a:pt x="35" y="0"/>
                      <a:pt x="39" y="7"/>
                      <a:pt x="39" y="20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43"/>
                      <a:pt x="40" y="44"/>
                      <a:pt x="42" y="45"/>
                    </a:cubicBezTo>
                    <a:cubicBezTo>
                      <a:pt x="43" y="46"/>
                      <a:pt x="43" y="47"/>
                      <a:pt x="43" y="48"/>
                    </a:cubicBezTo>
                    <a:cubicBezTo>
                      <a:pt x="43" y="51"/>
                      <a:pt x="41" y="52"/>
                      <a:pt x="39" y="52"/>
                    </a:cubicBezTo>
                    <a:close/>
                    <a:moveTo>
                      <a:pt x="30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11" y="29"/>
                      <a:pt x="9" y="33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42"/>
                      <a:pt x="11" y="45"/>
                      <a:pt x="19" y="45"/>
                    </a:cubicBezTo>
                    <a:cubicBezTo>
                      <a:pt x="26" y="45"/>
                      <a:pt x="30" y="42"/>
                      <a:pt x="30" y="35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4" name="Freeform 32"/>
              <p:cNvSpPr>
                <a:spLocks noEditPoints="1"/>
              </p:cNvSpPr>
              <p:nvPr userDrawn="1"/>
            </p:nvSpPr>
            <p:spPr bwMode="auto">
              <a:xfrm>
                <a:off x="1184" y="477"/>
                <a:ext cx="53" cy="75"/>
              </a:xfrm>
              <a:custGeom>
                <a:avLst/>
                <a:gdLst>
                  <a:gd name="T0" fmla="*/ 36 w 36"/>
                  <a:gd name="T1" fmla="*/ 47 h 51"/>
                  <a:gd name="T2" fmla="*/ 31 w 36"/>
                  <a:gd name="T3" fmla="*/ 51 h 51"/>
                  <a:gd name="T4" fmla="*/ 27 w 36"/>
                  <a:gd name="T5" fmla="*/ 47 h 51"/>
                  <a:gd name="T6" fmla="*/ 27 w 36"/>
                  <a:gd name="T7" fmla="*/ 30 h 51"/>
                  <a:gd name="T8" fmla="*/ 19 w 36"/>
                  <a:gd name="T9" fmla="*/ 30 h 51"/>
                  <a:gd name="T10" fmla="*/ 9 w 36"/>
                  <a:gd name="T11" fmla="*/ 49 h 51"/>
                  <a:gd name="T12" fmla="*/ 5 w 36"/>
                  <a:gd name="T13" fmla="*/ 51 h 51"/>
                  <a:gd name="T14" fmla="*/ 0 w 36"/>
                  <a:gd name="T15" fmla="*/ 47 h 51"/>
                  <a:gd name="T16" fmla="*/ 1 w 36"/>
                  <a:gd name="T17" fmla="*/ 44 h 51"/>
                  <a:gd name="T18" fmla="*/ 10 w 36"/>
                  <a:gd name="T19" fmla="*/ 29 h 51"/>
                  <a:gd name="T20" fmla="*/ 1 w 36"/>
                  <a:gd name="T21" fmla="*/ 16 h 51"/>
                  <a:gd name="T22" fmla="*/ 1 w 36"/>
                  <a:gd name="T23" fmla="*/ 13 h 51"/>
                  <a:gd name="T24" fmla="*/ 18 w 36"/>
                  <a:gd name="T25" fmla="*/ 0 h 51"/>
                  <a:gd name="T26" fmla="*/ 31 w 36"/>
                  <a:gd name="T27" fmla="*/ 0 h 51"/>
                  <a:gd name="T28" fmla="*/ 36 w 36"/>
                  <a:gd name="T29" fmla="*/ 4 h 51"/>
                  <a:gd name="T30" fmla="*/ 36 w 36"/>
                  <a:gd name="T31" fmla="*/ 47 h 51"/>
                  <a:gd name="T32" fmla="*/ 27 w 36"/>
                  <a:gd name="T33" fmla="*/ 23 h 51"/>
                  <a:gd name="T34" fmla="*/ 27 w 36"/>
                  <a:gd name="T35" fmla="*/ 7 h 51"/>
                  <a:gd name="T36" fmla="*/ 18 w 36"/>
                  <a:gd name="T37" fmla="*/ 7 h 51"/>
                  <a:gd name="T38" fmla="*/ 10 w 36"/>
                  <a:gd name="T39" fmla="*/ 14 h 51"/>
                  <a:gd name="T40" fmla="*/ 10 w 36"/>
                  <a:gd name="T41" fmla="*/ 16 h 51"/>
                  <a:gd name="T42" fmla="*/ 18 w 36"/>
                  <a:gd name="T43" fmla="*/ 23 h 51"/>
                  <a:gd name="T44" fmla="*/ 27 w 36"/>
                  <a:gd name="T45" fmla="*/ 2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" h="51">
                    <a:moveTo>
                      <a:pt x="36" y="47"/>
                    </a:moveTo>
                    <a:cubicBezTo>
                      <a:pt x="36" y="49"/>
                      <a:pt x="34" y="51"/>
                      <a:pt x="31" y="51"/>
                    </a:cubicBezTo>
                    <a:cubicBezTo>
                      <a:pt x="29" y="51"/>
                      <a:pt x="27" y="49"/>
                      <a:pt x="27" y="47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5" y="36"/>
                      <a:pt x="12" y="43"/>
                      <a:pt x="9" y="49"/>
                    </a:cubicBezTo>
                    <a:cubicBezTo>
                      <a:pt x="8" y="51"/>
                      <a:pt x="6" y="51"/>
                      <a:pt x="5" y="51"/>
                    </a:cubicBezTo>
                    <a:cubicBezTo>
                      <a:pt x="2" y="51"/>
                      <a:pt x="0" y="50"/>
                      <a:pt x="0" y="47"/>
                    </a:cubicBezTo>
                    <a:cubicBezTo>
                      <a:pt x="0" y="46"/>
                      <a:pt x="1" y="46"/>
                      <a:pt x="1" y="44"/>
                    </a:cubicBezTo>
                    <a:cubicBezTo>
                      <a:pt x="4" y="39"/>
                      <a:pt x="7" y="34"/>
                      <a:pt x="10" y="29"/>
                    </a:cubicBezTo>
                    <a:cubicBezTo>
                      <a:pt x="4" y="27"/>
                      <a:pt x="1" y="22"/>
                      <a:pt x="1" y="1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6"/>
                      <a:pt x="6" y="0"/>
                      <a:pt x="18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4" y="0"/>
                      <a:pt x="36" y="2"/>
                      <a:pt x="36" y="4"/>
                    </a:cubicBezTo>
                    <a:lnTo>
                      <a:pt x="36" y="47"/>
                    </a:lnTo>
                    <a:close/>
                    <a:moveTo>
                      <a:pt x="27" y="23"/>
                    </a:moveTo>
                    <a:cubicBezTo>
                      <a:pt x="27" y="7"/>
                      <a:pt x="27" y="7"/>
                      <a:pt x="2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1" y="7"/>
                      <a:pt x="10" y="11"/>
                      <a:pt x="10" y="14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9"/>
                      <a:pt x="12" y="23"/>
                      <a:pt x="18" y="23"/>
                    </a:cubicBezTo>
                    <a:lnTo>
                      <a:pt x="2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5" name="Freeform 33"/>
              <p:cNvSpPr>
                <a:spLocks/>
              </p:cNvSpPr>
              <p:nvPr userDrawn="1"/>
            </p:nvSpPr>
            <p:spPr bwMode="auto">
              <a:xfrm>
                <a:off x="1303" y="477"/>
                <a:ext cx="59" cy="75"/>
              </a:xfrm>
              <a:custGeom>
                <a:avLst/>
                <a:gdLst>
                  <a:gd name="T0" fmla="*/ 8 w 40"/>
                  <a:gd name="T1" fmla="*/ 47 h 51"/>
                  <a:gd name="T2" fmla="*/ 4 w 40"/>
                  <a:gd name="T3" fmla="*/ 51 h 51"/>
                  <a:gd name="T4" fmla="*/ 0 w 40"/>
                  <a:gd name="T5" fmla="*/ 47 h 51"/>
                  <a:gd name="T6" fmla="*/ 0 w 40"/>
                  <a:gd name="T7" fmla="*/ 4 h 51"/>
                  <a:gd name="T8" fmla="*/ 4 w 40"/>
                  <a:gd name="T9" fmla="*/ 0 h 51"/>
                  <a:gd name="T10" fmla="*/ 8 w 40"/>
                  <a:gd name="T11" fmla="*/ 4 h 51"/>
                  <a:gd name="T12" fmla="*/ 8 w 40"/>
                  <a:gd name="T13" fmla="*/ 32 h 51"/>
                  <a:gd name="T14" fmla="*/ 31 w 40"/>
                  <a:gd name="T15" fmla="*/ 7 h 51"/>
                  <a:gd name="T16" fmla="*/ 31 w 40"/>
                  <a:gd name="T17" fmla="*/ 4 h 51"/>
                  <a:gd name="T18" fmla="*/ 36 w 40"/>
                  <a:gd name="T19" fmla="*/ 0 h 51"/>
                  <a:gd name="T20" fmla="*/ 40 w 40"/>
                  <a:gd name="T21" fmla="*/ 4 h 51"/>
                  <a:gd name="T22" fmla="*/ 40 w 40"/>
                  <a:gd name="T23" fmla="*/ 47 h 51"/>
                  <a:gd name="T24" fmla="*/ 36 w 40"/>
                  <a:gd name="T25" fmla="*/ 51 h 51"/>
                  <a:gd name="T26" fmla="*/ 31 w 40"/>
                  <a:gd name="T27" fmla="*/ 47 h 51"/>
                  <a:gd name="T28" fmla="*/ 31 w 40"/>
                  <a:gd name="T29" fmla="*/ 18 h 51"/>
                  <a:gd name="T30" fmla="*/ 8 w 40"/>
                  <a:gd name="T31" fmla="*/ 44 h 51"/>
                  <a:gd name="T32" fmla="*/ 8 w 40"/>
                  <a:gd name="T33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51">
                    <a:moveTo>
                      <a:pt x="8" y="47"/>
                    </a:moveTo>
                    <a:cubicBezTo>
                      <a:pt x="8" y="49"/>
                      <a:pt x="7" y="51"/>
                      <a:pt x="4" y="51"/>
                    </a:cubicBezTo>
                    <a:cubicBezTo>
                      <a:pt x="1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7" y="0"/>
                      <a:pt x="8" y="1"/>
                      <a:pt x="8" y="4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1"/>
                      <a:pt x="33" y="0"/>
                      <a:pt x="36" y="0"/>
                    </a:cubicBezTo>
                    <a:cubicBezTo>
                      <a:pt x="38" y="0"/>
                      <a:pt x="40" y="1"/>
                      <a:pt x="40" y="4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0" y="49"/>
                      <a:pt x="38" y="51"/>
                      <a:pt x="36" y="51"/>
                    </a:cubicBezTo>
                    <a:cubicBezTo>
                      <a:pt x="33" y="51"/>
                      <a:pt x="31" y="49"/>
                      <a:pt x="31" y="47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8" y="44"/>
                      <a:pt x="8" y="44"/>
                      <a:pt x="8" y="44"/>
                    </a:cubicBezTo>
                    <a:lnTo>
                      <a:pt x="8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6" name="Freeform 34"/>
              <p:cNvSpPr>
                <a:spLocks/>
              </p:cNvSpPr>
              <p:nvPr userDrawn="1"/>
            </p:nvSpPr>
            <p:spPr bwMode="auto">
              <a:xfrm>
                <a:off x="1384" y="476"/>
                <a:ext cx="56" cy="76"/>
              </a:xfrm>
              <a:custGeom>
                <a:avLst/>
                <a:gdLst>
                  <a:gd name="T0" fmla="*/ 38 w 38"/>
                  <a:gd name="T1" fmla="*/ 48 h 52"/>
                  <a:gd name="T2" fmla="*/ 33 w 38"/>
                  <a:gd name="T3" fmla="*/ 52 h 52"/>
                  <a:gd name="T4" fmla="*/ 29 w 38"/>
                  <a:gd name="T5" fmla="*/ 48 h 52"/>
                  <a:gd name="T6" fmla="*/ 29 w 38"/>
                  <a:gd name="T7" fmla="*/ 29 h 52"/>
                  <a:gd name="T8" fmla="*/ 9 w 38"/>
                  <a:gd name="T9" fmla="*/ 29 h 52"/>
                  <a:gd name="T10" fmla="*/ 9 w 38"/>
                  <a:gd name="T11" fmla="*/ 48 h 52"/>
                  <a:gd name="T12" fmla="*/ 5 w 38"/>
                  <a:gd name="T13" fmla="*/ 52 h 52"/>
                  <a:gd name="T14" fmla="*/ 0 w 38"/>
                  <a:gd name="T15" fmla="*/ 48 h 52"/>
                  <a:gd name="T16" fmla="*/ 0 w 38"/>
                  <a:gd name="T17" fmla="*/ 5 h 52"/>
                  <a:gd name="T18" fmla="*/ 5 w 38"/>
                  <a:gd name="T19" fmla="*/ 0 h 52"/>
                  <a:gd name="T20" fmla="*/ 9 w 38"/>
                  <a:gd name="T21" fmla="*/ 5 h 52"/>
                  <a:gd name="T22" fmla="*/ 9 w 38"/>
                  <a:gd name="T23" fmla="*/ 21 h 52"/>
                  <a:gd name="T24" fmla="*/ 29 w 38"/>
                  <a:gd name="T25" fmla="*/ 21 h 52"/>
                  <a:gd name="T26" fmla="*/ 29 w 38"/>
                  <a:gd name="T27" fmla="*/ 5 h 52"/>
                  <a:gd name="T28" fmla="*/ 33 w 38"/>
                  <a:gd name="T29" fmla="*/ 0 h 52"/>
                  <a:gd name="T30" fmla="*/ 38 w 38"/>
                  <a:gd name="T31" fmla="*/ 5 h 52"/>
                  <a:gd name="T32" fmla="*/ 38 w 38"/>
                  <a:gd name="T33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52">
                    <a:moveTo>
                      <a:pt x="38" y="48"/>
                    </a:moveTo>
                    <a:cubicBezTo>
                      <a:pt x="38" y="50"/>
                      <a:pt x="36" y="52"/>
                      <a:pt x="33" y="52"/>
                    </a:cubicBezTo>
                    <a:cubicBezTo>
                      <a:pt x="31" y="52"/>
                      <a:pt x="29" y="50"/>
                      <a:pt x="29" y="48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0"/>
                      <a:pt x="7" y="52"/>
                      <a:pt x="5" y="52"/>
                    </a:cubicBezTo>
                    <a:cubicBezTo>
                      <a:pt x="2" y="52"/>
                      <a:pt x="0" y="50"/>
                      <a:pt x="0" y="4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2"/>
                      <a:pt x="31" y="0"/>
                      <a:pt x="33" y="0"/>
                    </a:cubicBezTo>
                    <a:cubicBezTo>
                      <a:pt x="36" y="0"/>
                      <a:pt x="38" y="2"/>
                      <a:pt x="38" y="5"/>
                    </a:cubicBezTo>
                    <a:lnTo>
                      <a:pt x="38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7" name="Freeform 35"/>
              <p:cNvSpPr>
                <a:spLocks/>
              </p:cNvSpPr>
              <p:nvPr userDrawn="1"/>
            </p:nvSpPr>
            <p:spPr bwMode="auto">
              <a:xfrm>
                <a:off x="1462" y="477"/>
                <a:ext cx="58" cy="75"/>
              </a:xfrm>
              <a:custGeom>
                <a:avLst/>
                <a:gdLst>
                  <a:gd name="T0" fmla="*/ 8 w 40"/>
                  <a:gd name="T1" fmla="*/ 47 h 51"/>
                  <a:gd name="T2" fmla="*/ 4 w 40"/>
                  <a:gd name="T3" fmla="*/ 51 h 51"/>
                  <a:gd name="T4" fmla="*/ 0 w 40"/>
                  <a:gd name="T5" fmla="*/ 47 h 51"/>
                  <a:gd name="T6" fmla="*/ 0 w 40"/>
                  <a:gd name="T7" fmla="*/ 4 h 51"/>
                  <a:gd name="T8" fmla="*/ 4 w 40"/>
                  <a:gd name="T9" fmla="*/ 0 h 51"/>
                  <a:gd name="T10" fmla="*/ 8 w 40"/>
                  <a:gd name="T11" fmla="*/ 4 h 51"/>
                  <a:gd name="T12" fmla="*/ 8 w 40"/>
                  <a:gd name="T13" fmla="*/ 32 h 51"/>
                  <a:gd name="T14" fmla="*/ 31 w 40"/>
                  <a:gd name="T15" fmla="*/ 7 h 51"/>
                  <a:gd name="T16" fmla="*/ 31 w 40"/>
                  <a:gd name="T17" fmla="*/ 4 h 51"/>
                  <a:gd name="T18" fmla="*/ 36 w 40"/>
                  <a:gd name="T19" fmla="*/ 0 h 51"/>
                  <a:gd name="T20" fmla="*/ 40 w 40"/>
                  <a:gd name="T21" fmla="*/ 4 h 51"/>
                  <a:gd name="T22" fmla="*/ 40 w 40"/>
                  <a:gd name="T23" fmla="*/ 47 h 51"/>
                  <a:gd name="T24" fmla="*/ 36 w 40"/>
                  <a:gd name="T25" fmla="*/ 51 h 51"/>
                  <a:gd name="T26" fmla="*/ 31 w 40"/>
                  <a:gd name="T27" fmla="*/ 47 h 51"/>
                  <a:gd name="T28" fmla="*/ 31 w 40"/>
                  <a:gd name="T29" fmla="*/ 18 h 51"/>
                  <a:gd name="T30" fmla="*/ 8 w 40"/>
                  <a:gd name="T31" fmla="*/ 44 h 51"/>
                  <a:gd name="T32" fmla="*/ 8 w 40"/>
                  <a:gd name="T33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51">
                    <a:moveTo>
                      <a:pt x="8" y="47"/>
                    </a:moveTo>
                    <a:cubicBezTo>
                      <a:pt x="8" y="49"/>
                      <a:pt x="7" y="51"/>
                      <a:pt x="4" y="51"/>
                    </a:cubicBezTo>
                    <a:cubicBezTo>
                      <a:pt x="1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7" y="0"/>
                      <a:pt x="8" y="1"/>
                      <a:pt x="8" y="4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1"/>
                      <a:pt x="33" y="0"/>
                      <a:pt x="36" y="0"/>
                    </a:cubicBezTo>
                    <a:cubicBezTo>
                      <a:pt x="38" y="0"/>
                      <a:pt x="40" y="1"/>
                      <a:pt x="40" y="4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0" y="49"/>
                      <a:pt x="38" y="51"/>
                      <a:pt x="36" y="51"/>
                    </a:cubicBezTo>
                    <a:cubicBezTo>
                      <a:pt x="33" y="51"/>
                      <a:pt x="31" y="49"/>
                      <a:pt x="31" y="47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8" y="44"/>
                      <a:pt x="8" y="44"/>
                      <a:pt x="8" y="44"/>
                    </a:cubicBezTo>
                    <a:lnTo>
                      <a:pt x="8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8" name="Freeform 36"/>
              <p:cNvSpPr>
                <a:spLocks/>
              </p:cNvSpPr>
              <p:nvPr userDrawn="1"/>
            </p:nvSpPr>
            <p:spPr bwMode="auto">
              <a:xfrm>
                <a:off x="1542" y="477"/>
                <a:ext cx="71" cy="99"/>
              </a:xfrm>
              <a:custGeom>
                <a:avLst/>
                <a:gdLst>
                  <a:gd name="T0" fmla="*/ 40 w 48"/>
                  <a:gd name="T1" fmla="*/ 51 h 67"/>
                  <a:gd name="T2" fmla="*/ 4 w 48"/>
                  <a:gd name="T3" fmla="*/ 51 h 67"/>
                  <a:gd name="T4" fmla="*/ 0 w 48"/>
                  <a:gd name="T5" fmla="*/ 47 h 67"/>
                  <a:gd name="T6" fmla="*/ 0 w 48"/>
                  <a:gd name="T7" fmla="*/ 4 h 67"/>
                  <a:gd name="T8" fmla="*/ 5 w 48"/>
                  <a:gd name="T9" fmla="*/ 0 h 67"/>
                  <a:gd name="T10" fmla="*/ 9 w 48"/>
                  <a:gd name="T11" fmla="*/ 4 h 67"/>
                  <a:gd name="T12" fmla="*/ 9 w 48"/>
                  <a:gd name="T13" fmla="*/ 43 h 67"/>
                  <a:gd name="T14" fmla="*/ 30 w 48"/>
                  <a:gd name="T15" fmla="*/ 43 h 67"/>
                  <a:gd name="T16" fmla="*/ 30 w 48"/>
                  <a:gd name="T17" fmla="*/ 4 h 67"/>
                  <a:gd name="T18" fmla="*/ 35 w 48"/>
                  <a:gd name="T19" fmla="*/ 0 h 67"/>
                  <a:gd name="T20" fmla="*/ 39 w 48"/>
                  <a:gd name="T21" fmla="*/ 4 h 67"/>
                  <a:gd name="T22" fmla="*/ 39 w 48"/>
                  <a:gd name="T23" fmla="*/ 43 h 67"/>
                  <a:gd name="T24" fmla="*/ 44 w 48"/>
                  <a:gd name="T25" fmla="*/ 43 h 67"/>
                  <a:gd name="T26" fmla="*/ 48 w 48"/>
                  <a:gd name="T27" fmla="*/ 46 h 67"/>
                  <a:gd name="T28" fmla="*/ 48 w 48"/>
                  <a:gd name="T29" fmla="*/ 63 h 67"/>
                  <a:gd name="T30" fmla="*/ 44 w 48"/>
                  <a:gd name="T31" fmla="*/ 67 h 67"/>
                  <a:gd name="T32" fmla="*/ 40 w 48"/>
                  <a:gd name="T33" fmla="*/ 63 h 67"/>
                  <a:gd name="T34" fmla="*/ 40 w 48"/>
                  <a:gd name="T35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8" h="67">
                    <a:moveTo>
                      <a:pt x="40" y="51"/>
                    </a:moveTo>
                    <a:cubicBezTo>
                      <a:pt x="4" y="51"/>
                      <a:pt x="4" y="51"/>
                      <a:pt x="4" y="51"/>
                    </a:cubicBezTo>
                    <a:cubicBezTo>
                      <a:pt x="2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1"/>
                      <a:pt x="32" y="0"/>
                      <a:pt x="35" y="0"/>
                    </a:cubicBezTo>
                    <a:cubicBezTo>
                      <a:pt x="37" y="0"/>
                      <a:pt x="39" y="1"/>
                      <a:pt x="39" y="4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6" y="43"/>
                      <a:pt x="48" y="44"/>
                      <a:pt x="48" y="46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48" y="65"/>
                      <a:pt x="46" y="67"/>
                      <a:pt x="44" y="67"/>
                    </a:cubicBezTo>
                    <a:cubicBezTo>
                      <a:pt x="41" y="67"/>
                      <a:pt x="40" y="65"/>
                      <a:pt x="40" y="63"/>
                    </a:cubicBezTo>
                    <a:lnTo>
                      <a:pt x="40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79" name="Freeform 37"/>
              <p:cNvSpPr>
                <a:spLocks/>
              </p:cNvSpPr>
              <p:nvPr userDrawn="1"/>
            </p:nvSpPr>
            <p:spPr bwMode="auto">
              <a:xfrm>
                <a:off x="1626" y="477"/>
                <a:ext cx="58" cy="75"/>
              </a:xfrm>
              <a:custGeom>
                <a:avLst/>
                <a:gdLst>
                  <a:gd name="T0" fmla="*/ 9 w 40"/>
                  <a:gd name="T1" fmla="*/ 47 h 51"/>
                  <a:gd name="T2" fmla="*/ 4 w 40"/>
                  <a:gd name="T3" fmla="*/ 51 h 51"/>
                  <a:gd name="T4" fmla="*/ 0 w 40"/>
                  <a:gd name="T5" fmla="*/ 47 h 51"/>
                  <a:gd name="T6" fmla="*/ 0 w 40"/>
                  <a:gd name="T7" fmla="*/ 4 h 51"/>
                  <a:gd name="T8" fmla="*/ 4 w 40"/>
                  <a:gd name="T9" fmla="*/ 0 h 51"/>
                  <a:gd name="T10" fmla="*/ 9 w 40"/>
                  <a:gd name="T11" fmla="*/ 4 h 51"/>
                  <a:gd name="T12" fmla="*/ 9 w 40"/>
                  <a:gd name="T13" fmla="*/ 32 h 51"/>
                  <a:gd name="T14" fmla="*/ 31 w 40"/>
                  <a:gd name="T15" fmla="*/ 7 h 51"/>
                  <a:gd name="T16" fmla="*/ 31 w 40"/>
                  <a:gd name="T17" fmla="*/ 4 h 51"/>
                  <a:gd name="T18" fmla="*/ 36 w 40"/>
                  <a:gd name="T19" fmla="*/ 0 h 51"/>
                  <a:gd name="T20" fmla="*/ 40 w 40"/>
                  <a:gd name="T21" fmla="*/ 4 h 51"/>
                  <a:gd name="T22" fmla="*/ 40 w 40"/>
                  <a:gd name="T23" fmla="*/ 47 h 51"/>
                  <a:gd name="T24" fmla="*/ 36 w 40"/>
                  <a:gd name="T25" fmla="*/ 51 h 51"/>
                  <a:gd name="T26" fmla="*/ 31 w 40"/>
                  <a:gd name="T27" fmla="*/ 47 h 51"/>
                  <a:gd name="T28" fmla="*/ 31 w 40"/>
                  <a:gd name="T29" fmla="*/ 18 h 51"/>
                  <a:gd name="T30" fmla="*/ 9 w 40"/>
                  <a:gd name="T31" fmla="*/ 44 h 51"/>
                  <a:gd name="T32" fmla="*/ 9 w 40"/>
                  <a:gd name="T33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51">
                    <a:moveTo>
                      <a:pt x="9" y="47"/>
                    </a:moveTo>
                    <a:cubicBezTo>
                      <a:pt x="9" y="49"/>
                      <a:pt x="7" y="51"/>
                      <a:pt x="4" y="51"/>
                    </a:cubicBezTo>
                    <a:cubicBezTo>
                      <a:pt x="1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1"/>
                      <a:pt x="33" y="0"/>
                      <a:pt x="36" y="0"/>
                    </a:cubicBezTo>
                    <a:cubicBezTo>
                      <a:pt x="38" y="0"/>
                      <a:pt x="40" y="1"/>
                      <a:pt x="40" y="4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0" y="49"/>
                      <a:pt x="38" y="51"/>
                      <a:pt x="36" y="51"/>
                    </a:cubicBezTo>
                    <a:cubicBezTo>
                      <a:pt x="33" y="51"/>
                      <a:pt x="31" y="49"/>
                      <a:pt x="31" y="47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9" y="44"/>
                      <a:pt x="9" y="44"/>
                      <a:pt x="9" y="44"/>
                    </a:cubicBezTo>
                    <a:lnTo>
                      <a:pt x="9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80" name="Freeform 38"/>
              <p:cNvSpPr>
                <a:spLocks noEditPoints="1"/>
              </p:cNvSpPr>
              <p:nvPr userDrawn="1"/>
            </p:nvSpPr>
            <p:spPr bwMode="auto">
              <a:xfrm>
                <a:off x="1702" y="476"/>
                <a:ext cx="63" cy="76"/>
              </a:xfrm>
              <a:custGeom>
                <a:avLst/>
                <a:gdLst>
                  <a:gd name="T0" fmla="*/ 38 w 43"/>
                  <a:gd name="T1" fmla="*/ 52 h 52"/>
                  <a:gd name="T2" fmla="*/ 33 w 43"/>
                  <a:gd name="T3" fmla="*/ 50 h 52"/>
                  <a:gd name="T4" fmla="*/ 31 w 43"/>
                  <a:gd name="T5" fmla="*/ 47 h 52"/>
                  <a:gd name="T6" fmla="*/ 17 w 43"/>
                  <a:gd name="T7" fmla="*/ 52 h 52"/>
                  <a:gd name="T8" fmla="*/ 0 w 43"/>
                  <a:gd name="T9" fmla="*/ 37 h 52"/>
                  <a:gd name="T10" fmla="*/ 0 w 43"/>
                  <a:gd name="T11" fmla="*/ 37 h 52"/>
                  <a:gd name="T12" fmla="*/ 18 w 43"/>
                  <a:gd name="T13" fmla="*/ 22 h 52"/>
                  <a:gd name="T14" fmla="*/ 30 w 43"/>
                  <a:gd name="T15" fmla="*/ 22 h 52"/>
                  <a:gd name="T16" fmla="*/ 30 w 43"/>
                  <a:gd name="T17" fmla="*/ 20 h 52"/>
                  <a:gd name="T18" fmla="*/ 19 w 43"/>
                  <a:gd name="T19" fmla="*/ 8 h 52"/>
                  <a:gd name="T20" fmla="*/ 9 w 43"/>
                  <a:gd name="T21" fmla="*/ 10 h 52"/>
                  <a:gd name="T22" fmla="*/ 7 w 43"/>
                  <a:gd name="T23" fmla="*/ 11 h 52"/>
                  <a:gd name="T24" fmla="*/ 3 w 43"/>
                  <a:gd name="T25" fmla="*/ 7 h 52"/>
                  <a:gd name="T26" fmla="*/ 5 w 43"/>
                  <a:gd name="T27" fmla="*/ 4 h 52"/>
                  <a:gd name="T28" fmla="*/ 20 w 43"/>
                  <a:gd name="T29" fmla="*/ 0 h 52"/>
                  <a:gd name="T30" fmla="*/ 38 w 43"/>
                  <a:gd name="T31" fmla="*/ 20 h 52"/>
                  <a:gd name="T32" fmla="*/ 38 w 43"/>
                  <a:gd name="T33" fmla="*/ 39 h 52"/>
                  <a:gd name="T34" fmla="*/ 41 w 43"/>
                  <a:gd name="T35" fmla="*/ 45 h 52"/>
                  <a:gd name="T36" fmla="*/ 43 w 43"/>
                  <a:gd name="T37" fmla="*/ 48 h 52"/>
                  <a:gd name="T38" fmla="*/ 38 w 43"/>
                  <a:gd name="T39" fmla="*/ 52 h 52"/>
                  <a:gd name="T40" fmla="*/ 30 w 43"/>
                  <a:gd name="T41" fmla="*/ 29 h 52"/>
                  <a:gd name="T42" fmla="*/ 19 w 43"/>
                  <a:gd name="T43" fmla="*/ 29 h 52"/>
                  <a:gd name="T44" fmla="*/ 8 w 43"/>
                  <a:gd name="T45" fmla="*/ 37 h 52"/>
                  <a:gd name="T46" fmla="*/ 8 w 43"/>
                  <a:gd name="T47" fmla="*/ 38 h 52"/>
                  <a:gd name="T48" fmla="*/ 19 w 43"/>
                  <a:gd name="T49" fmla="*/ 45 h 52"/>
                  <a:gd name="T50" fmla="*/ 30 w 43"/>
                  <a:gd name="T51" fmla="*/ 35 h 52"/>
                  <a:gd name="T52" fmla="*/ 30 w 43"/>
                  <a:gd name="T5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52">
                    <a:moveTo>
                      <a:pt x="38" y="52"/>
                    </a:moveTo>
                    <a:cubicBezTo>
                      <a:pt x="37" y="52"/>
                      <a:pt x="34" y="51"/>
                      <a:pt x="33" y="50"/>
                    </a:cubicBezTo>
                    <a:cubicBezTo>
                      <a:pt x="32" y="49"/>
                      <a:pt x="32" y="48"/>
                      <a:pt x="31" y="47"/>
                    </a:cubicBezTo>
                    <a:cubicBezTo>
                      <a:pt x="28" y="51"/>
                      <a:pt x="22" y="52"/>
                      <a:pt x="17" y="52"/>
                    </a:cubicBezTo>
                    <a:cubicBezTo>
                      <a:pt x="5" y="52"/>
                      <a:pt x="0" y="46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8"/>
                      <a:pt x="5" y="22"/>
                      <a:pt x="18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2"/>
                      <a:pt x="28" y="8"/>
                      <a:pt x="19" y="8"/>
                    </a:cubicBezTo>
                    <a:cubicBezTo>
                      <a:pt x="15" y="8"/>
                      <a:pt x="12" y="9"/>
                      <a:pt x="9" y="10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6"/>
                      <a:pt x="4" y="5"/>
                      <a:pt x="5" y="4"/>
                    </a:cubicBezTo>
                    <a:cubicBezTo>
                      <a:pt x="9" y="1"/>
                      <a:pt x="14" y="0"/>
                      <a:pt x="20" y="0"/>
                    </a:cubicBezTo>
                    <a:cubicBezTo>
                      <a:pt x="34" y="0"/>
                      <a:pt x="38" y="7"/>
                      <a:pt x="38" y="20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43"/>
                      <a:pt x="39" y="44"/>
                      <a:pt x="41" y="45"/>
                    </a:cubicBezTo>
                    <a:cubicBezTo>
                      <a:pt x="42" y="46"/>
                      <a:pt x="43" y="47"/>
                      <a:pt x="43" y="48"/>
                    </a:cubicBezTo>
                    <a:cubicBezTo>
                      <a:pt x="43" y="51"/>
                      <a:pt x="41" y="52"/>
                      <a:pt x="38" y="52"/>
                    </a:cubicBezTo>
                    <a:close/>
                    <a:moveTo>
                      <a:pt x="30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11" y="29"/>
                      <a:pt x="8" y="33"/>
                      <a:pt x="8" y="37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42"/>
                      <a:pt x="11" y="45"/>
                      <a:pt x="19" y="45"/>
                    </a:cubicBezTo>
                    <a:cubicBezTo>
                      <a:pt x="25" y="45"/>
                      <a:pt x="30" y="42"/>
                      <a:pt x="30" y="35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81" name="Freeform 39"/>
              <p:cNvSpPr>
                <a:spLocks/>
              </p:cNvSpPr>
              <p:nvPr userDrawn="1"/>
            </p:nvSpPr>
            <p:spPr bwMode="auto">
              <a:xfrm>
                <a:off x="1772" y="477"/>
                <a:ext cx="59" cy="77"/>
              </a:xfrm>
              <a:custGeom>
                <a:avLst/>
                <a:gdLst>
                  <a:gd name="T0" fmla="*/ 36 w 40"/>
                  <a:gd name="T1" fmla="*/ 0 h 52"/>
                  <a:gd name="T2" fmla="*/ 40 w 40"/>
                  <a:gd name="T3" fmla="*/ 4 h 52"/>
                  <a:gd name="T4" fmla="*/ 36 w 40"/>
                  <a:gd name="T5" fmla="*/ 7 h 52"/>
                  <a:gd name="T6" fmla="*/ 24 w 40"/>
                  <a:gd name="T7" fmla="*/ 7 h 52"/>
                  <a:gd name="T8" fmla="*/ 24 w 40"/>
                  <a:gd name="T9" fmla="*/ 47 h 52"/>
                  <a:gd name="T10" fmla="*/ 20 w 40"/>
                  <a:gd name="T11" fmla="*/ 52 h 52"/>
                  <a:gd name="T12" fmla="*/ 15 w 40"/>
                  <a:gd name="T13" fmla="*/ 47 h 52"/>
                  <a:gd name="T14" fmla="*/ 15 w 40"/>
                  <a:gd name="T15" fmla="*/ 7 h 52"/>
                  <a:gd name="T16" fmla="*/ 3 w 40"/>
                  <a:gd name="T17" fmla="*/ 7 h 52"/>
                  <a:gd name="T18" fmla="*/ 0 w 40"/>
                  <a:gd name="T19" fmla="*/ 4 h 52"/>
                  <a:gd name="T20" fmla="*/ 3 w 40"/>
                  <a:gd name="T21" fmla="*/ 0 h 52"/>
                  <a:gd name="T22" fmla="*/ 36 w 40"/>
                  <a:gd name="T2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" h="52">
                    <a:moveTo>
                      <a:pt x="36" y="0"/>
                    </a:moveTo>
                    <a:cubicBezTo>
                      <a:pt x="38" y="0"/>
                      <a:pt x="40" y="2"/>
                      <a:pt x="40" y="4"/>
                    </a:cubicBezTo>
                    <a:cubicBezTo>
                      <a:pt x="40" y="6"/>
                      <a:pt x="38" y="7"/>
                      <a:pt x="36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50"/>
                      <a:pt x="22" y="52"/>
                      <a:pt x="20" y="52"/>
                    </a:cubicBezTo>
                    <a:cubicBezTo>
                      <a:pt x="17" y="52"/>
                      <a:pt x="15" y="50"/>
                      <a:pt x="15" y="4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82" name="Freeform 40"/>
              <p:cNvSpPr>
                <a:spLocks/>
              </p:cNvSpPr>
              <p:nvPr userDrawn="1"/>
            </p:nvSpPr>
            <p:spPr bwMode="auto">
              <a:xfrm>
                <a:off x="1843" y="477"/>
                <a:ext cx="60" cy="75"/>
              </a:xfrm>
              <a:custGeom>
                <a:avLst/>
                <a:gdLst>
                  <a:gd name="T0" fmla="*/ 9 w 41"/>
                  <a:gd name="T1" fmla="*/ 47 h 51"/>
                  <a:gd name="T2" fmla="*/ 4 w 41"/>
                  <a:gd name="T3" fmla="*/ 51 h 51"/>
                  <a:gd name="T4" fmla="*/ 0 w 41"/>
                  <a:gd name="T5" fmla="*/ 47 h 51"/>
                  <a:gd name="T6" fmla="*/ 0 w 41"/>
                  <a:gd name="T7" fmla="*/ 4 h 51"/>
                  <a:gd name="T8" fmla="*/ 4 w 41"/>
                  <a:gd name="T9" fmla="*/ 0 h 51"/>
                  <a:gd name="T10" fmla="*/ 9 w 41"/>
                  <a:gd name="T11" fmla="*/ 4 h 51"/>
                  <a:gd name="T12" fmla="*/ 9 w 41"/>
                  <a:gd name="T13" fmla="*/ 32 h 51"/>
                  <a:gd name="T14" fmla="*/ 32 w 41"/>
                  <a:gd name="T15" fmla="*/ 7 h 51"/>
                  <a:gd name="T16" fmla="*/ 32 w 41"/>
                  <a:gd name="T17" fmla="*/ 4 h 51"/>
                  <a:gd name="T18" fmla="*/ 36 w 41"/>
                  <a:gd name="T19" fmla="*/ 0 h 51"/>
                  <a:gd name="T20" fmla="*/ 41 w 41"/>
                  <a:gd name="T21" fmla="*/ 4 h 51"/>
                  <a:gd name="T22" fmla="*/ 41 w 41"/>
                  <a:gd name="T23" fmla="*/ 47 h 51"/>
                  <a:gd name="T24" fmla="*/ 36 w 41"/>
                  <a:gd name="T25" fmla="*/ 51 h 51"/>
                  <a:gd name="T26" fmla="*/ 32 w 41"/>
                  <a:gd name="T27" fmla="*/ 47 h 51"/>
                  <a:gd name="T28" fmla="*/ 32 w 41"/>
                  <a:gd name="T29" fmla="*/ 18 h 51"/>
                  <a:gd name="T30" fmla="*/ 9 w 41"/>
                  <a:gd name="T31" fmla="*/ 44 h 51"/>
                  <a:gd name="T32" fmla="*/ 9 w 41"/>
                  <a:gd name="T33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1">
                    <a:moveTo>
                      <a:pt x="9" y="47"/>
                    </a:moveTo>
                    <a:cubicBezTo>
                      <a:pt x="9" y="49"/>
                      <a:pt x="7" y="51"/>
                      <a:pt x="4" y="51"/>
                    </a:cubicBezTo>
                    <a:cubicBezTo>
                      <a:pt x="2" y="51"/>
                      <a:pt x="0" y="49"/>
                      <a:pt x="0" y="47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7" y="0"/>
                      <a:pt x="9" y="1"/>
                      <a:pt x="9" y="4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1"/>
                      <a:pt x="34" y="0"/>
                      <a:pt x="36" y="0"/>
                    </a:cubicBezTo>
                    <a:cubicBezTo>
                      <a:pt x="39" y="0"/>
                      <a:pt x="41" y="1"/>
                      <a:pt x="41" y="4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9"/>
                      <a:pt x="39" y="51"/>
                      <a:pt x="36" y="51"/>
                    </a:cubicBezTo>
                    <a:cubicBezTo>
                      <a:pt x="34" y="51"/>
                      <a:pt x="32" y="49"/>
                      <a:pt x="32" y="47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9" y="44"/>
                      <a:pt x="9" y="44"/>
                      <a:pt x="9" y="44"/>
                    </a:cubicBezTo>
                    <a:lnTo>
                      <a:pt x="9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83" name="Freeform 41"/>
              <p:cNvSpPr>
                <a:spLocks noEditPoints="1"/>
              </p:cNvSpPr>
              <p:nvPr userDrawn="1"/>
            </p:nvSpPr>
            <p:spPr bwMode="auto">
              <a:xfrm>
                <a:off x="1924" y="477"/>
                <a:ext cx="52" cy="75"/>
              </a:xfrm>
              <a:custGeom>
                <a:avLst/>
                <a:gdLst>
                  <a:gd name="T0" fmla="*/ 5 w 36"/>
                  <a:gd name="T1" fmla="*/ 51 h 51"/>
                  <a:gd name="T2" fmla="*/ 0 w 36"/>
                  <a:gd name="T3" fmla="*/ 46 h 51"/>
                  <a:gd name="T4" fmla="*/ 0 w 36"/>
                  <a:gd name="T5" fmla="*/ 4 h 51"/>
                  <a:gd name="T6" fmla="*/ 5 w 36"/>
                  <a:gd name="T7" fmla="*/ 0 h 51"/>
                  <a:gd name="T8" fmla="*/ 19 w 36"/>
                  <a:gd name="T9" fmla="*/ 0 h 51"/>
                  <a:gd name="T10" fmla="*/ 34 w 36"/>
                  <a:gd name="T11" fmla="*/ 13 h 51"/>
                  <a:gd name="T12" fmla="*/ 34 w 36"/>
                  <a:gd name="T13" fmla="*/ 15 h 51"/>
                  <a:gd name="T14" fmla="*/ 29 w 36"/>
                  <a:gd name="T15" fmla="*/ 24 h 51"/>
                  <a:gd name="T16" fmla="*/ 36 w 36"/>
                  <a:gd name="T17" fmla="*/ 35 h 51"/>
                  <a:gd name="T18" fmla="*/ 36 w 36"/>
                  <a:gd name="T19" fmla="*/ 37 h 51"/>
                  <a:gd name="T20" fmla="*/ 20 w 36"/>
                  <a:gd name="T21" fmla="*/ 51 h 51"/>
                  <a:gd name="T22" fmla="*/ 5 w 36"/>
                  <a:gd name="T23" fmla="*/ 51 h 51"/>
                  <a:gd name="T24" fmla="*/ 9 w 36"/>
                  <a:gd name="T25" fmla="*/ 7 h 51"/>
                  <a:gd name="T26" fmla="*/ 9 w 36"/>
                  <a:gd name="T27" fmla="*/ 21 h 51"/>
                  <a:gd name="T28" fmla="*/ 17 w 36"/>
                  <a:gd name="T29" fmla="*/ 21 h 51"/>
                  <a:gd name="T30" fmla="*/ 26 w 36"/>
                  <a:gd name="T31" fmla="*/ 15 h 51"/>
                  <a:gd name="T32" fmla="*/ 26 w 36"/>
                  <a:gd name="T33" fmla="*/ 14 h 51"/>
                  <a:gd name="T34" fmla="*/ 18 w 36"/>
                  <a:gd name="T35" fmla="*/ 7 h 51"/>
                  <a:gd name="T36" fmla="*/ 9 w 36"/>
                  <a:gd name="T37" fmla="*/ 7 h 51"/>
                  <a:gd name="T38" fmla="*/ 9 w 36"/>
                  <a:gd name="T39" fmla="*/ 29 h 51"/>
                  <a:gd name="T40" fmla="*/ 9 w 36"/>
                  <a:gd name="T41" fmla="*/ 43 h 51"/>
                  <a:gd name="T42" fmla="*/ 20 w 36"/>
                  <a:gd name="T43" fmla="*/ 43 h 51"/>
                  <a:gd name="T44" fmla="*/ 28 w 36"/>
                  <a:gd name="T45" fmla="*/ 37 h 51"/>
                  <a:gd name="T46" fmla="*/ 28 w 36"/>
                  <a:gd name="T47" fmla="*/ 35 h 51"/>
                  <a:gd name="T48" fmla="*/ 19 w 36"/>
                  <a:gd name="T49" fmla="*/ 29 h 51"/>
                  <a:gd name="T50" fmla="*/ 9 w 36"/>
                  <a:gd name="T51" fmla="*/ 2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6" h="51">
                    <a:moveTo>
                      <a:pt x="5" y="51"/>
                    </a:moveTo>
                    <a:cubicBezTo>
                      <a:pt x="2" y="51"/>
                      <a:pt x="0" y="49"/>
                      <a:pt x="0" y="4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30" y="0"/>
                      <a:pt x="34" y="6"/>
                      <a:pt x="34" y="13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8"/>
                      <a:pt x="33" y="22"/>
                      <a:pt x="29" y="24"/>
                    </a:cubicBezTo>
                    <a:cubicBezTo>
                      <a:pt x="35" y="27"/>
                      <a:pt x="36" y="31"/>
                      <a:pt x="36" y="35"/>
                    </a:cubicBezTo>
                    <a:cubicBezTo>
                      <a:pt x="36" y="37"/>
                      <a:pt x="36" y="37"/>
                      <a:pt x="36" y="37"/>
                    </a:cubicBezTo>
                    <a:cubicBezTo>
                      <a:pt x="36" y="45"/>
                      <a:pt x="32" y="51"/>
                      <a:pt x="20" y="51"/>
                    </a:cubicBezTo>
                    <a:lnTo>
                      <a:pt x="5" y="51"/>
                    </a:lnTo>
                    <a:close/>
                    <a:moveTo>
                      <a:pt x="9" y="7"/>
                    </a:moveTo>
                    <a:cubicBezTo>
                      <a:pt x="9" y="21"/>
                      <a:pt x="9" y="21"/>
                      <a:pt x="9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23" y="21"/>
                      <a:pt x="26" y="19"/>
                      <a:pt x="26" y="15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0"/>
                      <a:pt x="24" y="7"/>
                      <a:pt x="18" y="7"/>
                    </a:cubicBezTo>
                    <a:lnTo>
                      <a:pt x="9" y="7"/>
                    </a:lnTo>
                    <a:close/>
                    <a:moveTo>
                      <a:pt x="9" y="29"/>
                    </a:moveTo>
                    <a:cubicBezTo>
                      <a:pt x="9" y="43"/>
                      <a:pt x="9" y="43"/>
                      <a:pt x="9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6" y="43"/>
                      <a:pt x="28" y="41"/>
                      <a:pt x="28" y="37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31"/>
                      <a:pt x="25" y="29"/>
                      <a:pt x="19" y="29"/>
                    </a:cubicBezTo>
                    <a:lnTo>
                      <a:pt x="9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84" name="Freeform 42"/>
              <p:cNvSpPr>
                <a:spLocks noEditPoints="1"/>
              </p:cNvSpPr>
              <p:nvPr userDrawn="1"/>
            </p:nvSpPr>
            <p:spPr bwMode="auto">
              <a:xfrm>
                <a:off x="1991" y="476"/>
                <a:ext cx="63" cy="76"/>
              </a:xfrm>
              <a:custGeom>
                <a:avLst/>
                <a:gdLst>
                  <a:gd name="T0" fmla="*/ 39 w 43"/>
                  <a:gd name="T1" fmla="*/ 52 h 52"/>
                  <a:gd name="T2" fmla="*/ 34 w 43"/>
                  <a:gd name="T3" fmla="*/ 50 h 52"/>
                  <a:gd name="T4" fmla="*/ 32 w 43"/>
                  <a:gd name="T5" fmla="*/ 47 h 52"/>
                  <a:gd name="T6" fmla="*/ 18 w 43"/>
                  <a:gd name="T7" fmla="*/ 52 h 52"/>
                  <a:gd name="T8" fmla="*/ 0 w 43"/>
                  <a:gd name="T9" fmla="*/ 37 h 52"/>
                  <a:gd name="T10" fmla="*/ 0 w 43"/>
                  <a:gd name="T11" fmla="*/ 37 h 52"/>
                  <a:gd name="T12" fmla="*/ 19 w 43"/>
                  <a:gd name="T13" fmla="*/ 22 h 52"/>
                  <a:gd name="T14" fmla="*/ 30 w 43"/>
                  <a:gd name="T15" fmla="*/ 22 h 52"/>
                  <a:gd name="T16" fmla="*/ 30 w 43"/>
                  <a:gd name="T17" fmla="*/ 20 h 52"/>
                  <a:gd name="T18" fmla="*/ 20 w 43"/>
                  <a:gd name="T19" fmla="*/ 8 h 52"/>
                  <a:gd name="T20" fmla="*/ 9 w 43"/>
                  <a:gd name="T21" fmla="*/ 10 h 52"/>
                  <a:gd name="T22" fmla="*/ 7 w 43"/>
                  <a:gd name="T23" fmla="*/ 11 h 52"/>
                  <a:gd name="T24" fmla="*/ 4 w 43"/>
                  <a:gd name="T25" fmla="*/ 7 h 52"/>
                  <a:gd name="T26" fmla="*/ 5 w 43"/>
                  <a:gd name="T27" fmla="*/ 4 h 52"/>
                  <a:gd name="T28" fmla="*/ 20 w 43"/>
                  <a:gd name="T29" fmla="*/ 0 h 52"/>
                  <a:gd name="T30" fmla="*/ 39 w 43"/>
                  <a:gd name="T31" fmla="*/ 20 h 52"/>
                  <a:gd name="T32" fmla="*/ 39 w 43"/>
                  <a:gd name="T33" fmla="*/ 39 h 52"/>
                  <a:gd name="T34" fmla="*/ 41 w 43"/>
                  <a:gd name="T35" fmla="*/ 45 h 52"/>
                  <a:gd name="T36" fmla="*/ 43 w 43"/>
                  <a:gd name="T37" fmla="*/ 48 h 52"/>
                  <a:gd name="T38" fmla="*/ 39 w 43"/>
                  <a:gd name="T39" fmla="*/ 52 h 52"/>
                  <a:gd name="T40" fmla="*/ 30 w 43"/>
                  <a:gd name="T41" fmla="*/ 29 h 52"/>
                  <a:gd name="T42" fmla="*/ 19 w 43"/>
                  <a:gd name="T43" fmla="*/ 29 h 52"/>
                  <a:gd name="T44" fmla="*/ 9 w 43"/>
                  <a:gd name="T45" fmla="*/ 37 h 52"/>
                  <a:gd name="T46" fmla="*/ 9 w 43"/>
                  <a:gd name="T47" fmla="*/ 38 h 52"/>
                  <a:gd name="T48" fmla="*/ 19 w 43"/>
                  <a:gd name="T49" fmla="*/ 45 h 52"/>
                  <a:gd name="T50" fmla="*/ 30 w 43"/>
                  <a:gd name="T51" fmla="*/ 35 h 52"/>
                  <a:gd name="T52" fmla="*/ 30 w 43"/>
                  <a:gd name="T53" fmla="*/ 2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" h="52">
                    <a:moveTo>
                      <a:pt x="39" y="52"/>
                    </a:moveTo>
                    <a:cubicBezTo>
                      <a:pt x="37" y="52"/>
                      <a:pt x="35" y="51"/>
                      <a:pt x="34" y="50"/>
                    </a:cubicBezTo>
                    <a:cubicBezTo>
                      <a:pt x="33" y="49"/>
                      <a:pt x="32" y="48"/>
                      <a:pt x="32" y="47"/>
                    </a:cubicBezTo>
                    <a:cubicBezTo>
                      <a:pt x="28" y="51"/>
                      <a:pt x="22" y="52"/>
                      <a:pt x="18" y="52"/>
                    </a:cubicBezTo>
                    <a:cubicBezTo>
                      <a:pt x="5" y="52"/>
                      <a:pt x="0" y="46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28"/>
                      <a:pt x="6" y="22"/>
                      <a:pt x="19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2"/>
                      <a:pt x="28" y="8"/>
                      <a:pt x="20" y="8"/>
                    </a:cubicBezTo>
                    <a:cubicBezTo>
                      <a:pt x="15" y="8"/>
                      <a:pt x="12" y="9"/>
                      <a:pt x="9" y="10"/>
                    </a:cubicBezTo>
                    <a:cubicBezTo>
                      <a:pt x="9" y="11"/>
                      <a:pt x="8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9" y="1"/>
                      <a:pt x="15" y="0"/>
                      <a:pt x="20" y="0"/>
                    </a:cubicBezTo>
                    <a:cubicBezTo>
                      <a:pt x="34" y="0"/>
                      <a:pt x="39" y="7"/>
                      <a:pt x="39" y="20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43"/>
                      <a:pt x="40" y="44"/>
                      <a:pt x="41" y="45"/>
                    </a:cubicBezTo>
                    <a:cubicBezTo>
                      <a:pt x="43" y="46"/>
                      <a:pt x="43" y="47"/>
                      <a:pt x="43" y="48"/>
                    </a:cubicBezTo>
                    <a:cubicBezTo>
                      <a:pt x="43" y="51"/>
                      <a:pt x="41" y="52"/>
                      <a:pt x="39" y="52"/>
                    </a:cubicBezTo>
                    <a:close/>
                    <a:moveTo>
                      <a:pt x="30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11" y="29"/>
                      <a:pt x="9" y="33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42"/>
                      <a:pt x="11" y="45"/>
                      <a:pt x="19" y="45"/>
                    </a:cubicBezTo>
                    <a:cubicBezTo>
                      <a:pt x="26" y="45"/>
                      <a:pt x="30" y="42"/>
                      <a:pt x="30" y="35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</p:grpSp>
        <p:grpSp>
          <p:nvGrpSpPr>
            <p:cNvPr id="23" name="Group 45"/>
            <p:cNvGrpSpPr>
              <a:grpSpLocks noChangeAspect="1"/>
            </p:cNvGrpSpPr>
            <p:nvPr userDrawn="1"/>
          </p:nvGrpSpPr>
          <p:grpSpPr bwMode="auto">
            <a:xfrm>
              <a:off x="288925" y="1169988"/>
              <a:ext cx="1320800" cy="107950"/>
              <a:chOff x="182" y="737"/>
              <a:chExt cx="832" cy="68"/>
            </a:xfrm>
            <a:solidFill>
              <a:srgbClr val="F75931"/>
            </a:solidFill>
          </p:grpSpPr>
          <p:sp>
            <p:nvSpPr>
              <p:cNvPr id="25" name="Freeform 46"/>
              <p:cNvSpPr>
                <a:spLocks/>
              </p:cNvSpPr>
              <p:nvPr userDrawn="1"/>
            </p:nvSpPr>
            <p:spPr bwMode="auto">
              <a:xfrm>
                <a:off x="182" y="737"/>
                <a:ext cx="38" cy="55"/>
              </a:xfrm>
              <a:custGeom>
                <a:avLst/>
                <a:gdLst>
                  <a:gd name="T0" fmla="*/ 24 w 27"/>
                  <a:gd name="T1" fmla="*/ 39 h 39"/>
                  <a:gd name="T2" fmla="*/ 22 w 27"/>
                  <a:gd name="T3" fmla="*/ 36 h 39"/>
                  <a:gd name="T4" fmla="*/ 22 w 27"/>
                  <a:gd name="T5" fmla="*/ 4 h 39"/>
                  <a:gd name="T6" fmla="*/ 5 w 27"/>
                  <a:gd name="T7" fmla="*/ 4 h 39"/>
                  <a:gd name="T8" fmla="*/ 5 w 27"/>
                  <a:gd name="T9" fmla="*/ 36 h 39"/>
                  <a:gd name="T10" fmla="*/ 2 w 27"/>
                  <a:gd name="T11" fmla="*/ 39 h 39"/>
                  <a:gd name="T12" fmla="*/ 0 w 27"/>
                  <a:gd name="T13" fmla="*/ 36 h 39"/>
                  <a:gd name="T14" fmla="*/ 0 w 27"/>
                  <a:gd name="T15" fmla="*/ 2 h 39"/>
                  <a:gd name="T16" fmla="*/ 2 w 27"/>
                  <a:gd name="T17" fmla="*/ 0 h 39"/>
                  <a:gd name="T18" fmla="*/ 24 w 27"/>
                  <a:gd name="T19" fmla="*/ 0 h 39"/>
                  <a:gd name="T20" fmla="*/ 27 w 27"/>
                  <a:gd name="T21" fmla="*/ 2 h 39"/>
                  <a:gd name="T22" fmla="*/ 27 w 27"/>
                  <a:gd name="T23" fmla="*/ 36 h 39"/>
                  <a:gd name="T24" fmla="*/ 24 w 27"/>
                  <a:gd name="T2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9">
                    <a:moveTo>
                      <a:pt x="24" y="39"/>
                    </a:moveTo>
                    <a:cubicBezTo>
                      <a:pt x="23" y="39"/>
                      <a:pt x="22" y="38"/>
                      <a:pt x="22" y="3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8"/>
                      <a:pt x="4" y="39"/>
                      <a:pt x="2" y="39"/>
                    </a:cubicBezTo>
                    <a:cubicBezTo>
                      <a:pt x="1" y="39"/>
                      <a:pt x="0" y="38"/>
                      <a:pt x="0" y="3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6" y="0"/>
                      <a:pt x="27" y="1"/>
                      <a:pt x="27" y="2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7" y="38"/>
                      <a:pt x="26" y="39"/>
                      <a:pt x="24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26" name="Freeform 47"/>
              <p:cNvSpPr>
                <a:spLocks noEditPoints="1"/>
              </p:cNvSpPr>
              <p:nvPr userDrawn="1"/>
            </p:nvSpPr>
            <p:spPr bwMode="auto">
              <a:xfrm>
                <a:off x="229" y="753"/>
                <a:ext cx="32" cy="52"/>
              </a:xfrm>
              <a:custGeom>
                <a:avLst/>
                <a:gdLst>
                  <a:gd name="T0" fmla="*/ 13 w 23"/>
                  <a:gd name="T1" fmla="*/ 28 h 37"/>
                  <a:gd name="T2" fmla="*/ 7 w 23"/>
                  <a:gd name="T3" fmla="*/ 25 h 37"/>
                  <a:gd name="T4" fmla="*/ 7 w 23"/>
                  <a:gd name="T5" fmla="*/ 35 h 37"/>
                  <a:gd name="T6" fmla="*/ 5 w 23"/>
                  <a:gd name="T7" fmla="*/ 37 h 37"/>
                  <a:gd name="T8" fmla="*/ 2 w 23"/>
                  <a:gd name="T9" fmla="*/ 35 h 37"/>
                  <a:gd name="T10" fmla="*/ 2 w 23"/>
                  <a:gd name="T11" fmla="*/ 7 h 37"/>
                  <a:gd name="T12" fmla="*/ 1 w 23"/>
                  <a:gd name="T13" fmla="*/ 4 h 37"/>
                  <a:gd name="T14" fmla="*/ 0 w 23"/>
                  <a:gd name="T15" fmla="*/ 2 h 37"/>
                  <a:gd name="T16" fmla="*/ 2 w 23"/>
                  <a:gd name="T17" fmla="*/ 0 h 37"/>
                  <a:gd name="T18" fmla="*/ 5 w 23"/>
                  <a:gd name="T19" fmla="*/ 1 h 37"/>
                  <a:gd name="T20" fmla="*/ 6 w 23"/>
                  <a:gd name="T21" fmla="*/ 3 h 37"/>
                  <a:gd name="T22" fmla="*/ 13 w 23"/>
                  <a:gd name="T23" fmla="*/ 0 h 37"/>
                  <a:gd name="T24" fmla="*/ 23 w 23"/>
                  <a:gd name="T25" fmla="*/ 11 h 37"/>
                  <a:gd name="T26" fmla="*/ 23 w 23"/>
                  <a:gd name="T27" fmla="*/ 16 h 37"/>
                  <a:gd name="T28" fmla="*/ 13 w 23"/>
                  <a:gd name="T29" fmla="*/ 28 h 37"/>
                  <a:gd name="T30" fmla="*/ 18 w 23"/>
                  <a:gd name="T31" fmla="*/ 11 h 37"/>
                  <a:gd name="T32" fmla="*/ 12 w 23"/>
                  <a:gd name="T33" fmla="*/ 4 h 37"/>
                  <a:gd name="T34" fmla="*/ 7 w 23"/>
                  <a:gd name="T35" fmla="*/ 6 h 37"/>
                  <a:gd name="T36" fmla="*/ 7 w 23"/>
                  <a:gd name="T37" fmla="*/ 21 h 37"/>
                  <a:gd name="T38" fmla="*/ 12 w 23"/>
                  <a:gd name="T39" fmla="*/ 24 h 37"/>
                  <a:gd name="T40" fmla="*/ 18 w 23"/>
                  <a:gd name="T41" fmla="*/ 16 h 37"/>
                  <a:gd name="T42" fmla="*/ 18 w 23"/>
                  <a:gd name="T43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37">
                    <a:moveTo>
                      <a:pt x="13" y="28"/>
                    </a:moveTo>
                    <a:cubicBezTo>
                      <a:pt x="11" y="28"/>
                      <a:pt x="9" y="27"/>
                      <a:pt x="7" y="2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6"/>
                      <a:pt x="6" y="37"/>
                      <a:pt x="5" y="37"/>
                    </a:cubicBezTo>
                    <a:cubicBezTo>
                      <a:pt x="3" y="37"/>
                      <a:pt x="2" y="36"/>
                      <a:pt x="2" y="3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20" y="0"/>
                      <a:pt x="23" y="4"/>
                      <a:pt x="23" y="11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23"/>
                      <a:pt x="20" y="28"/>
                      <a:pt x="13" y="28"/>
                    </a:cubicBezTo>
                    <a:close/>
                    <a:moveTo>
                      <a:pt x="18" y="11"/>
                    </a:moveTo>
                    <a:cubicBezTo>
                      <a:pt x="18" y="6"/>
                      <a:pt x="17" y="4"/>
                      <a:pt x="12" y="4"/>
                    </a:cubicBezTo>
                    <a:cubicBezTo>
                      <a:pt x="11" y="4"/>
                      <a:pt x="9" y="5"/>
                      <a:pt x="7" y="6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9" y="23"/>
                      <a:pt x="11" y="24"/>
                      <a:pt x="12" y="24"/>
                    </a:cubicBezTo>
                    <a:cubicBezTo>
                      <a:pt x="16" y="24"/>
                      <a:pt x="18" y="21"/>
                      <a:pt x="18" y="16"/>
                    </a:cubicBezTo>
                    <a:lnTo>
                      <a:pt x="18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27" name="Freeform 48"/>
              <p:cNvSpPr>
                <a:spLocks noEditPoints="1"/>
              </p:cNvSpPr>
              <p:nvPr userDrawn="1"/>
            </p:nvSpPr>
            <p:spPr bwMode="auto">
              <a:xfrm>
                <a:off x="268" y="753"/>
                <a:ext cx="31" cy="39"/>
              </a:xfrm>
              <a:custGeom>
                <a:avLst/>
                <a:gdLst>
                  <a:gd name="T0" fmla="*/ 11 w 22"/>
                  <a:gd name="T1" fmla="*/ 28 h 28"/>
                  <a:gd name="T2" fmla="*/ 0 w 22"/>
                  <a:gd name="T3" fmla="*/ 17 h 28"/>
                  <a:gd name="T4" fmla="*/ 0 w 22"/>
                  <a:gd name="T5" fmla="*/ 11 h 28"/>
                  <a:gd name="T6" fmla="*/ 11 w 22"/>
                  <a:gd name="T7" fmla="*/ 0 h 28"/>
                  <a:gd name="T8" fmla="*/ 22 w 22"/>
                  <a:gd name="T9" fmla="*/ 11 h 28"/>
                  <a:gd name="T10" fmla="*/ 22 w 22"/>
                  <a:gd name="T11" fmla="*/ 17 h 28"/>
                  <a:gd name="T12" fmla="*/ 11 w 22"/>
                  <a:gd name="T13" fmla="*/ 28 h 28"/>
                  <a:gd name="T14" fmla="*/ 17 w 22"/>
                  <a:gd name="T15" fmla="*/ 11 h 28"/>
                  <a:gd name="T16" fmla="*/ 11 w 22"/>
                  <a:gd name="T17" fmla="*/ 5 h 28"/>
                  <a:gd name="T18" fmla="*/ 5 w 22"/>
                  <a:gd name="T19" fmla="*/ 11 h 28"/>
                  <a:gd name="T20" fmla="*/ 5 w 22"/>
                  <a:gd name="T21" fmla="*/ 17 h 28"/>
                  <a:gd name="T22" fmla="*/ 11 w 22"/>
                  <a:gd name="T23" fmla="*/ 23 h 28"/>
                  <a:gd name="T24" fmla="*/ 17 w 22"/>
                  <a:gd name="T25" fmla="*/ 17 h 28"/>
                  <a:gd name="T26" fmla="*/ 17 w 22"/>
                  <a:gd name="T27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8">
                    <a:moveTo>
                      <a:pt x="11" y="28"/>
                    </a:moveTo>
                    <a:cubicBezTo>
                      <a:pt x="3" y="28"/>
                      <a:pt x="0" y="23"/>
                      <a:pt x="0" y="1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3" y="0"/>
                      <a:pt x="11" y="0"/>
                    </a:cubicBezTo>
                    <a:cubicBezTo>
                      <a:pt x="18" y="0"/>
                      <a:pt x="22" y="5"/>
                      <a:pt x="22" y="11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23"/>
                      <a:pt x="18" y="28"/>
                      <a:pt x="11" y="28"/>
                    </a:cubicBezTo>
                    <a:close/>
                    <a:moveTo>
                      <a:pt x="17" y="11"/>
                    </a:moveTo>
                    <a:cubicBezTo>
                      <a:pt x="17" y="7"/>
                      <a:pt x="15" y="5"/>
                      <a:pt x="11" y="5"/>
                    </a:cubicBezTo>
                    <a:cubicBezTo>
                      <a:pt x="7" y="5"/>
                      <a:pt x="5" y="7"/>
                      <a:pt x="5" y="11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21"/>
                      <a:pt x="7" y="23"/>
                      <a:pt x="11" y="23"/>
                    </a:cubicBezTo>
                    <a:cubicBezTo>
                      <a:pt x="15" y="23"/>
                      <a:pt x="17" y="21"/>
                      <a:pt x="17" y="17"/>
                    </a:cubicBezTo>
                    <a:lnTo>
                      <a:pt x="1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28" name="Freeform 49"/>
              <p:cNvSpPr>
                <a:spLocks/>
              </p:cNvSpPr>
              <p:nvPr userDrawn="1"/>
            </p:nvSpPr>
            <p:spPr bwMode="auto">
              <a:xfrm>
                <a:off x="307" y="753"/>
                <a:ext cx="26" cy="39"/>
              </a:xfrm>
              <a:custGeom>
                <a:avLst/>
                <a:gdLst>
                  <a:gd name="T0" fmla="*/ 16 w 19"/>
                  <a:gd name="T1" fmla="*/ 5 h 28"/>
                  <a:gd name="T2" fmla="*/ 11 w 19"/>
                  <a:gd name="T3" fmla="*/ 4 h 28"/>
                  <a:gd name="T4" fmla="*/ 5 w 19"/>
                  <a:gd name="T5" fmla="*/ 12 h 28"/>
                  <a:gd name="T6" fmla="*/ 5 w 19"/>
                  <a:gd name="T7" fmla="*/ 16 h 28"/>
                  <a:gd name="T8" fmla="*/ 11 w 19"/>
                  <a:gd name="T9" fmla="*/ 24 h 28"/>
                  <a:gd name="T10" fmla="*/ 16 w 19"/>
                  <a:gd name="T11" fmla="*/ 22 h 28"/>
                  <a:gd name="T12" fmla="*/ 18 w 19"/>
                  <a:gd name="T13" fmla="*/ 23 h 28"/>
                  <a:gd name="T14" fmla="*/ 17 w 19"/>
                  <a:gd name="T15" fmla="*/ 26 h 28"/>
                  <a:gd name="T16" fmla="*/ 11 w 19"/>
                  <a:gd name="T17" fmla="*/ 28 h 28"/>
                  <a:gd name="T18" fmla="*/ 0 w 19"/>
                  <a:gd name="T19" fmla="*/ 16 h 28"/>
                  <a:gd name="T20" fmla="*/ 0 w 19"/>
                  <a:gd name="T21" fmla="*/ 12 h 28"/>
                  <a:gd name="T22" fmla="*/ 11 w 19"/>
                  <a:gd name="T23" fmla="*/ 0 h 28"/>
                  <a:gd name="T24" fmla="*/ 17 w 19"/>
                  <a:gd name="T25" fmla="*/ 2 h 28"/>
                  <a:gd name="T26" fmla="*/ 18 w 19"/>
                  <a:gd name="T27" fmla="*/ 4 h 28"/>
                  <a:gd name="T28" fmla="*/ 16 w 19"/>
                  <a:gd name="T2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28">
                    <a:moveTo>
                      <a:pt x="16" y="5"/>
                    </a:moveTo>
                    <a:cubicBezTo>
                      <a:pt x="14" y="5"/>
                      <a:pt x="13" y="4"/>
                      <a:pt x="11" y="4"/>
                    </a:cubicBezTo>
                    <a:cubicBezTo>
                      <a:pt x="7" y="4"/>
                      <a:pt x="5" y="7"/>
                      <a:pt x="5" y="12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21"/>
                      <a:pt x="7" y="24"/>
                      <a:pt x="11" y="24"/>
                    </a:cubicBezTo>
                    <a:cubicBezTo>
                      <a:pt x="12" y="24"/>
                      <a:pt x="14" y="23"/>
                      <a:pt x="16" y="22"/>
                    </a:cubicBezTo>
                    <a:cubicBezTo>
                      <a:pt x="17" y="22"/>
                      <a:pt x="18" y="22"/>
                      <a:pt x="18" y="23"/>
                    </a:cubicBezTo>
                    <a:cubicBezTo>
                      <a:pt x="19" y="25"/>
                      <a:pt x="18" y="26"/>
                      <a:pt x="17" y="26"/>
                    </a:cubicBezTo>
                    <a:cubicBezTo>
                      <a:pt x="15" y="27"/>
                      <a:pt x="13" y="28"/>
                      <a:pt x="11" y="28"/>
                    </a:cubicBezTo>
                    <a:cubicBezTo>
                      <a:pt x="3" y="28"/>
                      <a:pt x="0" y="23"/>
                      <a:pt x="0" y="1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4" y="0"/>
                      <a:pt x="11" y="0"/>
                    </a:cubicBezTo>
                    <a:cubicBezTo>
                      <a:pt x="13" y="0"/>
                      <a:pt x="15" y="1"/>
                      <a:pt x="17" y="2"/>
                    </a:cubicBezTo>
                    <a:cubicBezTo>
                      <a:pt x="18" y="2"/>
                      <a:pt x="19" y="3"/>
                      <a:pt x="18" y="4"/>
                    </a:cubicBezTo>
                    <a:cubicBezTo>
                      <a:pt x="18" y="5"/>
                      <a:pt x="17" y="6"/>
                      <a:pt x="1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29" name="Freeform 50"/>
              <p:cNvSpPr>
                <a:spLocks/>
              </p:cNvSpPr>
              <p:nvPr userDrawn="1"/>
            </p:nvSpPr>
            <p:spPr bwMode="auto">
              <a:xfrm>
                <a:off x="335" y="754"/>
                <a:ext cx="30" cy="38"/>
              </a:xfrm>
              <a:custGeom>
                <a:avLst/>
                <a:gdLst>
                  <a:gd name="T0" fmla="*/ 19 w 21"/>
                  <a:gd name="T1" fmla="*/ 0 h 27"/>
                  <a:gd name="T2" fmla="*/ 21 w 21"/>
                  <a:gd name="T3" fmla="*/ 2 h 27"/>
                  <a:gd name="T4" fmla="*/ 19 w 21"/>
                  <a:gd name="T5" fmla="*/ 4 h 27"/>
                  <a:gd name="T6" fmla="*/ 13 w 21"/>
                  <a:gd name="T7" fmla="*/ 4 h 27"/>
                  <a:gd name="T8" fmla="*/ 13 w 21"/>
                  <a:gd name="T9" fmla="*/ 24 h 27"/>
                  <a:gd name="T10" fmla="*/ 11 w 21"/>
                  <a:gd name="T11" fmla="*/ 27 h 27"/>
                  <a:gd name="T12" fmla="*/ 8 w 21"/>
                  <a:gd name="T13" fmla="*/ 24 h 27"/>
                  <a:gd name="T14" fmla="*/ 8 w 21"/>
                  <a:gd name="T15" fmla="*/ 4 h 27"/>
                  <a:gd name="T16" fmla="*/ 2 w 21"/>
                  <a:gd name="T17" fmla="*/ 4 h 27"/>
                  <a:gd name="T18" fmla="*/ 0 w 21"/>
                  <a:gd name="T19" fmla="*/ 2 h 27"/>
                  <a:gd name="T20" fmla="*/ 2 w 21"/>
                  <a:gd name="T21" fmla="*/ 0 h 27"/>
                  <a:gd name="T22" fmla="*/ 19 w 21"/>
                  <a:gd name="T2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7">
                    <a:moveTo>
                      <a:pt x="19" y="0"/>
                    </a:moveTo>
                    <a:cubicBezTo>
                      <a:pt x="20" y="0"/>
                      <a:pt x="21" y="1"/>
                      <a:pt x="21" y="2"/>
                    </a:cubicBezTo>
                    <a:cubicBezTo>
                      <a:pt x="21" y="3"/>
                      <a:pt x="20" y="4"/>
                      <a:pt x="19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6"/>
                      <a:pt x="12" y="27"/>
                      <a:pt x="11" y="27"/>
                    </a:cubicBezTo>
                    <a:cubicBezTo>
                      <a:pt x="9" y="27"/>
                      <a:pt x="8" y="26"/>
                      <a:pt x="8" y="2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0" name="Freeform 51"/>
              <p:cNvSpPr>
                <a:spLocks noEditPoints="1"/>
              </p:cNvSpPr>
              <p:nvPr userDrawn="1"/>
            </p:nvSpPr>
            <p:spPr bwMode="auto">
              <a:xfrm>
                <a:off x="367" y="753"/>
                <a:ext cx="33" cy="52"/>
              </a:xfrm>
              <a:custGeom>
                <a:avLst/>
                <a:gdLst>
                  <a:gd name="T0" fmla="*/ 14 w 23"/>
                  <a:gd name="T1" fmla="*/ 28 h 37"/>
                  <a:gd name="T2" fmla="*/ 7 w 23"/>
                  <a:gd name="T3" fmla="*/ 25 h 37"/>
                  <a:gd name="T4" fmla="*/ 7 w 23"/>
                  <a:gd name="T5" fmla="*/ 35 h 37"/>
                  <a:gd name="T6" fmla="*/ 5 w 23"/>
                  <a:gd name="T7" fmla="*/ 37 h 37"/>
                  <a:gd name="T8" fmla="*/ 3 w 23"/>
                  <a:gd name="T9" fmla="*/ 35 h 37"/>
                  <a:gd name="T10" fmla="*/ 3 w 23"/>
                  <a:gd name="T11" fmla="*/ 7 h 37"/>
                  <a:gd name="T12" fmla="*/ 1 w 23"/>
                  <a:gd name="T13" fmla="*/ 4 h 37"/>
                  <a:gd name="T14" fmla="*/ 0 w 23"/>
                  <a:gd name="T15" fmla="*/ 2 h 37"/>
                  <a:gd name="T16" fmla="*/ 3 w 23"/>
                  <a:gd name="T17" fmla="*/ 0 h 37"/>
                  <a:gd name="T18" fmla="*/ 5 w 23"/>
                  <a:gd name="T19" fmla="*/ 1 h 37"/>
                  <a:gd name="T20" fmla="*/ 6 w 23"/>
                  <a:gd name="T21" fmla="*/ 3 h 37"/>
                  <a:gd name="T22" fmla="*/ 13 w 23"/>
                  <a:gd name="T23" fmla="*/ 0 h 37"/>
                  <a:gd name="T24" fmla="*/ 23 w 23"/>
                  <a:gd name="T25" fmla="*/ 11 h 37"/>
                  <a:gd name="T26" fmla="*/ 23 w 23"/>
                  <a:gd name="T27" fmla="*/ 16 h 37"/>
                  <a:gd name="T28" fmla="*/ 14 w 23"/>
                  <a:gd name="T29" fmla="*/ 28 h 37"/>
                  <a:gd name="T30" fmla="*/ 18 w 23"/>
                  <a:gd name="T31" fmla="*/ 11 h 37"/>
                  <a:gd name="T32" fmla="*/ 13 w 23"/>
                  <a:gd name="T33" fmla="*/ 4 h 37"/>
                  <a:gd name="T34" fmla="*/ 7 w 23"/>
                  <a:gd name="T35" fmla="*/ 6 h 37"/>
                  <a:gd name="T36" fmla="*/ 7 w 23"/>
                  <a:gd name="T37" fmla="*/ 21 h 37"/>
                  <a:gd name="T38" fmla="*/ 13 w 23"/>
                  <a:gd name="T39" fmla="*/ 24 h 37"/>
                  <a:gd name="T40" fmla="*/ 18 w 23"/>
                  <a:gd name="T41" fmla="*/ 16 h 37"/>
                  <a:gd name="T42" fmla="*/ 18 w 23"/>
                  <a:gd name="T43" fmla="*/ 1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37">
                    <a:moveTo>
                      <a:pt x="14" y="28"/>
                    </a:moveTo>
                    <a:cubicBezTo>
                      <a:pt x="12" y="28"/>
                      <a:pt x="9" y="27"/>
                      <a:pt x="7" y="2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6"/>
                      <a:pt x="6" y="37"/>
                      <a:pt x="5" y="37"/>
                    </a:cubicBezTo>
                    <a:cubicBezTo>
                      <a:pt x="4" y="37"/>
                      <a:pt x="3" y="36"/>
                      <a:pt x="3" y="3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2" y="4"/>
                      <a:pt x="1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8" y="1"/>
                      <a:pt x="11" y="0"/>
                      <a:pt x="13" y="0"/>
                    </a:cubicBezTo>
                    <a:cubicBezTo>
                      <a:pt x="20" y="0"/>
                      <a:pt x="23" y="4"/>
                      <a:pt x="23" y="11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23"/>
                      <a:pt x="20" y="28"/>
                      <a:pt x="14" y="28"/>
                    </a:cubicBezTo>
                    <a:close/>
                    <a:moveTo>
                      <a:pt x="18" y="11"/>
                    </a:moveTo>
                    <a:cubicBezTo>
                      <a:pt x="18" y="6"/>
                      <a:pt x="17" y="4"/>
                      <a:pt x="13" y="4"/>
                    </a:cubicBezTo>
                    <a:cubicBezTo>
                      <a:pt x="11" y="4"/>
                      <a:pt x="9" y="5"/>
                      <a:pt x="7" y="6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9" y="23"/>
                      <a:pt x="11" y="24"/>
                      <a:pt x="13" y="24"/>
                    </a:cubicBezTo>
                    <a:cubicBezTo>
                      <a:pt x="17" y="24"/>
                      <a:pt x="18" y="21"/>
                      <a:pt x="18" y="16"/>
                    </a:cubicBezTo>
                    <a:lnTo>
                      <a:pt x="18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1" name="Freeform 52"/>
              <p:cNvSpPr>
                <a:spLocks noEditPoints="1"/>
              </p:cNvSpPr>
              <p:nvPr userDrawn="1"/>
            </p:nvSpPr>
            <p:spPr bwMode="auto">
              <a:xfrm>
                <a:off x="407" y="753"/>
                <a:ext cx="31" cy="39"/>
              </a:xfrm>
              <a:custGeom>
                <a:avLst/>
                <a:gdLst>
                  <a:gd name="T0" fmla="*/ 20 w 22"/>
                  <a:gd name="T1" fmla="*/ 28 h 28"/>
                  <a:gd name="T2" fmla="*/ 17 w 22"/>
                  <a:gd name="T3" fmla="*/ 26 h 28"/>
                  <a:gd name="T4" fmla="*/ 16 w 22"/>
                  <a:gd name="T5" fmla="*/ 25 h 28"/>
                  <a:gd name="T6" fmla="*/ 9 w 22"/>
                  <a:gd name="T7" fmla="*/ 28 h 28"/>
                  <a:gd name="T8" fmla="*/ 0 w 22"/>
                  <a:gd name="T9" fmla="*/ 20 h 28"/>
                  <a:gd name="T10" fmla="*/ 0 w 22"/>
                  <a:gd name="T11" fmla="*/ 19 h 28"/>
                  <a:gd name="T12" fmla="*/ 10 w 22"/>
                  <a:gd name="T13" fmla="*/ 12 h 28"/>
                  <a:gd name="T14" fmla="*/ 15 w 22"/>
                  <a:gd name="T15" fmla="*/ 12 h 28"/>
                  <a:gd name="T16" fmla="*/ 15 w 22"/>
                  <a:gd name="T17" fmla="*/ 10 h 28"/>
                  <a:gd name="T18" fmla="*/ 10 w 22"/>
                  <a:gd name="T19" fmla="*/ 4 h 28"/>
                  <a:gd name="T20" fmla="*/ 5 w 22"/>
                  <a:gd name="T21" fmla="*/ 5 h 28"/>
                  <a:gd name="T22" fmla="*/ 4 w 22"/>
                  <a:gd name="T23" fmla="*/ 6 h 28"/>
                  <a:gd name="T24" fmla="*/ 2 w 22"/>
                  <a:gd name="T25" fmla="*/ 4 h 28"/>
                  <a:gd name="T26" fmla="*/ 3 w 22"/>
                  <a:gd name="T27" fmla="*/ 2 h 28"/>
                  <a:gd name="T28" fmla="*/ 10 w 22"/>
                  <a:gd name="T29" fmla="*/ 0 h 28"/>
                  <a:gd name="T30" fmla="*/ 20 w 22"/>
                  <a:gd name="T31" fmla="*/ 11 h 28"/>
                  <a:gd name="T32" fmla="*/ 20 w 22"/>
                  <a:gd name="T33" fmla="*/ 21 h 28"/>
                  <a:gd name="T34" fmla="*/ 22 w 22"/>
                  <a:gd name="T35" fmla="*/ 24 h 28"/>
                  <a:gd name="T36" fmla="*/ 22 w 22"/>
                  <a:gd name="T37" fmla="*/ 26 h 28"/>
                  <a:gd name="T38" fmla="*/ 20 w 22"/>
                  <a:gd name="T39" fmla="*/ 28 h 28"/>
                  <a:gd name="T40" fmla="*/ 15 w 22"/>
                  <a:gd name="T41" fmla="*/ 15 h 28"/>
                  <a:gd name="T42" fmla="*/ 10 w 22"/>
                  <a:gd name="T43" fmla="*/ 15 h 28"/>
                  <a:gd name="T44" fmla="*/ 4 w 22"/>
                  <a:gd name="T45" fmla="*/ 19 h 28"/>
                  <a:gd name="T46" fmla="*/ 4 w 22"/>
                  <a:gd name="T47" fmla="*/ 20 h 28"/>
                  <a:gd name="T48" fmla="*/ 10 w 22"/>
                  <a:gd name="T49" fmla="*/ 24 h 28"/>
                  <a:gd name="T50" fmla="*/ 15 w 22"/>
                  <a:gd name="T51" fmla="*/ 18 h 28"/>
                  <a:gd name="T52" fmla="*/ 15 w 22"/>
                  <a:gd name="T53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" h="28">
                    <a:moveTo>
                      <a:pt x="20" y="28"/>
                    </a:moveTo>
                    <a:cubicBezTo>
                      <a:pt x="19" y="28"/>
                      <a:pt x="18" y="27"/>
                      <a:pt x="17" y="26"/>
                    </a:cubicBezTo>
                    <a:cubicBezTo>
                      <a:pt x="17" y="26"/>
                      <a:pt x="17" y="25"/>
                      <a:pt x="16" y="25"/>
                    </a:cubicBezTo>
                    <a:cubicBezTo>
                      <a:pt x="14" y="27"/>
                      <a:pt x="11" y="28"/>
                      <a:pt x="9" y="28"/>
                    </a:cubicBezTo>
                    <a:cubicBezTo>
                      <a:pt x="3" y="28"/>
                      <a:pt x="0" y="24"/>
                      <a:pt x="0" y="2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5"/>
                      <a:pt x="3" y="12"/>
                      <a:pt x="10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6"/>
                      <a:pt x="14" y="4"/>
                      <a:pt x="10" y="4"/>
                    </a:cubicBezTo>
                    <a:cubicBezTo>
                      <a:pt x="8" y="4"/>
                      <a:pt x="6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5" y="1"/>
                      <a:pt x="7" y="0"/>
                      <a:pt x="10" y="0"/>
                    </a:cubicBezTo>
                    <a:cubicBezTo>
                      <a:pt x="18" y="0"/>
                      <a:pt x="20" y="4"/>
                      <a:pt x="20" y="1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3"/>
                      <a:pt x="21" y="23"/>
                      <a:pt x="22" y="24"/>
                    </a:cubicBezTo>
                    <a:cubicBezTo>
                      <a:pt x="22" y="24"/>
                      <a:pt x="22" y="25"/>
                      <a:pt x="22" y="26"/>
                    </a:cubicBezTo>
                    <a:cubicBezTo>
                      <a:pt x="22" y="27"/>
                      <a:pt x="21" y="28"/>
                      <a:pt x="20" y="28"/>
                    </a:cubicBezTo>
                    <a:close/>
                    <a:moveTo>
                      <a:pt x="15" y="15"/>
                    </a:moveTo>
                    <a:cubicBezTo>
                      <a:pt x="10" y="15"/>
                      <a:pt x="10" y="15"/>
                      <a:pt x="10" y="15"/>
                    </a:cubicBezTo>
                    <a:cubicBezTo>
                      <a:pt x="6" y="15"/>
                      <a:pt x="4" y="17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2"/>
                      <a:pt x="6" y="24"/>
                      <a:pt x="10" y="24"/>
                    </a:cubicBezTo>
                    <a:cubicBezTo>
                      <a:pt x="13" y="24"/>
                      <a:pt x="15" y="22"/>
                      <a:pt x="15" y="18"/>
                    </a:cubicBezTo>
                    <a:lnTo>
                      <a:pt x="1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2" name="Freeform 53"/>
              <p:cNvSpPr>
                <a:spLocks/>
              </p:cNvSpPr>
              <p:nvPr userDrawn="1"/>
            </p:nvSpPr>
            <p:spPr bwMode="auto">
              <a:xfrm>
                <a:off x="447" y="753"/>
                <a:ext cx="28" cy="39"/>
              </a:xfrm>
              <a:custGeom>
                <a:avLst/>
                <a:gdLst>
                  <a:gd name="T0" fmla="*/ 20 w 20"/>
                  <a:gd name="T1" fmla="*/ 25 h 28"/>
                  <a:gd name="T2" fmla="*/ 17 w 20"/>
                  <a:gd name="T3" fmla="*/ 28 h 28"/>
                  <a:gd name="T4" fmla="*/ 15 w 20"/>
                  <a:gd name="T5" fmla="*/ 25 h 28"/>
                  <a:gd name="T6" fmla="*/ 15 w 20"/>
                  <a:gd name="T7" fmla="*/ 15 h 28"/>
                  <a:gd name="T8" fmla="*/ 5 w 20"/>
                  <a:gd name="T9" fmla="*/ 15 h 28"/>
                  <a:gd name="T10" fmla="*/ 5 w 20"/>
                  <a:gd name="T11" fmla="*/ 25 h 28"/>
                  <a:gd name="T12" fmla="*/ 2 w 20"/>
                  <a:gd name="T13" fmla="*/ 28 h 28"/>
                  <a:gd name="T14" fmla="*/ 0 w 20"/>
                  <a:gd name="T15" fmla="*/ 25 h 28"/>
                  <a:gd name="T16" fmla="*/ 0 w 20"/>
                  <a:gd name="T17" fmla="*/ 3 h 28"/>
                  <a:gd name="T18" fmla="*/ 2 w 20"/>
                  <a:gd name="T19" fmla="*/ 0 h 28"/>
                  <a:gd name="T20" fmla="*/ 5 w 20"/>
                  <a:gd name="T21" fmla="*/ 3 h 28"/>
                  <a:gd name="T22" fmla="*/ 5 w 20"/>
                  <a:gd name="T23" fmla="*/ 11 h 28"/>
                  <a:gd name="T24" fmla="*/ 15 w 20"/>
                  <a:gd name="T25" fmla="*/ 11 h 28"/>
                  <a:gd name="T26" fmla="*/ 15 w 20"/>
                  <a:gd name="T27" fmla="*/ 3 h 28"/>
                  <a:gd name="T28" fmla="*/ 17 w 20"/>
                  <a:gd name="T29" fmla="*/ 0 h 28"/>
                  <a:gd name="T30" fmla="*/ 20 w 20"/>
                  <a:gd name="T31" fmla="*/ 3 h 28"/>
                  <a:gd name="T32" fmla="*/ 20 w 20"/>
                  <a:gd name="T33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20" y="25"/>
                    </a:moveTo>
                    <a:cubicBezTo>
                      <a:pt x="20" y="27"/>
                      <a:pt x="19" y="28"/>
                      <a:pt x="17" y="28"/>
                    </a:cubicBezTo>
                    <a:cubicBezTo>
                      <a:pt x="16" y="28"/>
                      <a:pt x="15" y="27"/>
                      <a:pt x="15" y="2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7"/>
                      <a:pt x="4" y="28"/>
                      <a:pt x="2" y="28"/>
                    </a:cubicBezTo>
                    <a:cubicBezTo>
                      <a:pt x="1" y="28"/>
                      <a:pt x="0" y="27"/>
                      <a:pt x="0" y="2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1"/>
                      <a:pt x="16" y="0"/>
                      <a:pt x="17" y="0"/>
                    </a:cubicBezTo>
                    <a:cubicBezTo>
                      <a:pt x="19" y="0"/>
                      <a:pt x="20" y="1"/>
                      <a:pt x="20" y="3"/>
                    </a:cubicBezTo>
                    <a:lnTo>
                      <a:pt x="2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3" name="Freeform 54"/>
              <p:cNvSpPr>
                <a:spLocks/>
              </p:cNvSpPr>
              <p:nvPr userDrawn="1"/>
            </p:nvSpPr>
            <p:spPr bwMode="auto">
              <a:xfrm>
                <a:off x="483" y="753"/>
                <a:ext cx="27" cy="39"/>
              </a:xfrm>
              <a:custGeom>
                <a:avLst/>
                <a:gdLst>
                  <a:gd name="T0" fmla="*/ 16 w 19"/>
                  <a:gd name="T1" fmla="*/ 5 h 28"/>
                  <a:gd name="T2" fmla="*/ 11 w 19"/>
                  <a:gd name="T3" fmla="*/ 4 h 28"/>
                  <a:gd name="T4" fmla="*/ 5 w 19"/>
                  <a:gd name="T5" fmla="*/ 12 h 28"/>
                  <a:gd name="T6" fmla="*/ 5 w 19"/>
                  <a:gd name="T7" fmla="*/ 16 h 28"/>
                  <a:gd name="T8" fmla="*/ 11 w 19"/>
                  <a:gd name="T9" fmla="*/ 24 h 28"/>
                  <a:gd name="T10" fmla="*/ 16 w 19"/>
                  <a:gd name="T11" fmla="*/ 22 h 28"/>
                  <a:gd name="T12" fmla="*/ 18 w 19"/>
                  <a:gd name="T13" fmla="*/ 23 h 28"/>
                  <a:gd name="T14" fmla="*/ 17 w 19"/>
                  <a:gd name="T15" fmla="*/ 26 h 28"/>
                  <a:gd name="T16" fmla="*/ 11 w 19"/>
                  <a:gd name="T17" fmla="*/ 28 h 28"/>
                  <a:gd name="T18" fmla="*/ 0 w 19"/>
                  <a:gd name="T19" fmla="*/ 16 h 28"/>
                  <a:gd name="T20" fmla="*/ 0 w 19"/>
                  <a:gd name="T21" fmla="*/ 12 h 28"/>
                  <a:gd name="T22" fmla="*/ 11 w 19"/>
                  <a:gd name="T23" fmla="*/ 0 h 28"/>
                  <a:gd name="T24" fmla="*/ 17 w 19"/>
                  <a:gd name="T25" fmla="*/ 2 h 28"/>
                  <a:gd name="T26" fmla="*/ 18 w 19"/>
                  <a:gd name="T27" fmla="*/ 4 h 28"/>
                  <a:gd name="T28" fmla="*/ 16 w 19"/>
                  <a:gd name="T2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28">
                    <a:moveTo>
                      <a:pt x="16" y="5"/>
                    </a:moveTo>
                    <a:cubicBezTo>
                      <a:pt x="14" y="5"/>
                      <a:pt x="13" y="4"/>
                      <a:pt x="11" y="4"/>
                    </a:cubicBezTo>
                    <a:cubicBezTo>
                      <a:pt x="7" y="4"/>
                      <a:pt x="5" y="7"/>
                      <a:pt x="5" y="12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21"/>
                      <a:pt x="7" y="24"/>
                      <a:pt x="11" y="24"/>
                    </a:cubicBezTo>
                    <a:cubicBezTo>
                      <a:pt x="13" y="24"/>
                      <a:pt x="14" y="23"/>
                      <a:pt x="16" y="22"/>
                    </a:cubicBezTo>
                    <a:cubicBezTo>
                      <a:pt x="17" y="22"/>
                      <a:pt x="18" y="22"/>
                      <a:pt x="18" y="23"/>
                    </a:cubicBezTo>
                    <a:cubicBezTo>
                      <a:pt x="19" y="25"/>
                      <a:pt x="18" y="26"/>
                      <a:pt x="17" y="26"/>
                    </a:cubicBezTo>
                    <a:cubicBezTo>
                      <a:pt x="15" y="27"/>
                      <a:pt x="13" y="28"/>
                      <a:pt x="11" y="28"/>
                    </a:cubicBezTo>
                    <a:cubicBezTo>
                      <a:pt x="3" y="28"/>
                      <a:pt x="0" y="23"/>
                      <a:pt x="0" y="1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4" y="0"/>
                      <a:pt x="11" y="0"/>
                    </a:cubicBezTo>
                    <a:cubicBezTo>
                      <a:pt x="13" y="0"/>
                      <a:pt x="15" y="1"/>
                      <a:pt x="17" y="2"/>
                    </a:cubicBezTo>
                    <a:cubicBezTo>
                      <a:pt x="18" y="2"/>
                      <a:pt x="19" y="3"/>
                      <a:pt x="18" y="4"/>
                    </a:cubicBezTo>
                    <a:cubicBezTo>
                      <a:pt x="18" y="5"/>
                      <a:pt x="17" y="6"/>
                      <a:pt x="1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4" name="Freeform 55"/>
              <p:cNvSpPr>
                <a:spLocks/>
              </p:cNvSpPr>
              <p:nvPr userDrawn="1"/>
            </p:nvSpPr>
            <p:spPr bwMode="auto">
              <a:xfrm>
                <a:off x="512" y="754"/>
                <a:ext cx="29" cy="38"/>
              </a:xfrm>
              <a:custGeom>
                <a:avLst/>
                <a:gdLst>
                  <a:gd name="T0" fmla="*/ 19 w 21"/>
                  <a:gd name="T1" fmla="*/ 0 h 27"/>
                  <a:gd name="T2" fmla="*/ 21 w 21"/>
                  <a:gd name="T3" fmla="*/ 2 h 27"/>
                  <a:gd name="T4" fmla="*/ 19 w 21"/>
                  <a:gd name="T5" fmla="*/ 4 h 27"/>
                  <a:gd name="T6" fmla="*/ 13 w 21"/>
                  <a:gd name="T7" fmla="*/ 4 h 27"/>
                  <a:gd name="T8" fmla="*/ 13 w 21"/>
                  <a:gd name="T9" fmla="*/ 24 h 27"/>
                  <a:gd name="T10" fmla="*/ 11 w 21"/>
                  <a:gd name="T11" fmla="*/ 27 h 27"/>
                  <a:gd name="T12" fmla="*/ 8 w 21"/>
                  <a:gd name="T13" fmla="*/ 24 h 27"/>
                  <a:gd name="T14" fmla="*/ 8 w 21"/>
                  <a:gd name="T15" fmla="*/ 4 h 27"/>
                  <a:gd name="T16" fmla="*/ 2 w 21"/>
                  <a:gd name="T17" fmla="*/ 4 h 27"/>
                  <a:gd name="T18" fmla="*/ 0 w 21"/>
                  <a:gd name="T19" fmla="*/ 2 h 27"/>
                  <a:gd name="T20" fmla="*/ 2 w 21"/>
                  <a:gd name="T21" fmla="*/ 0 h 27"/>
                  <a:gd name="T22" fmla="*/ 19 w 21"/>
                  <a:gd name="T2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27">
                    <a:moveTo>
                      <a:pt x="19" y="0"/>
                    </a:moveTo>
                    <a:cubicBezTo>
                      <a:pt x="20" y="0"/>
                      <a:pt x="21" y="1"/>
                      <a:pt x="21" y="2"/>
                    </a:cubicBezTo>
                    <a:cubicBezTo>
                      <a:pt x="21" y="3"/>
                      <a:pt x="20" y="4"/>
                      <a:pt x="19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6"/>
                      <a:pt x="12" y="27"/>
                      <a:pt x="11" y="27"/>
                    </a:cubicBezTo>
                    <a:cubicBezTo>
                      <a:pt x="9" y="27"/>
                      <a:pt x="8" y="26"/>
                      <a:pt x="8" y="2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5" name="Freeform 56"/>
              <p:cNvSpPr>
                <a:spLocks noEditPoints="1"/>
              </p:cNvSpPr>
              <p:nvPr userDrawn="1"/>
            </p:nvSpPr>
            <p:spPr bwMode="auto">
              <a:xfrm>
                <a:off x="547" y="754"/>
                <a:ext cx="27" cy="37"/>
              </a:xfrm>
              <a:custGeom>
                <a:avLst/>
                <a:gdLst>
                  <a:gd name="T0" fmla="*/ 3 w 19"/>
                  <a:gd name="T1" fmla="*/ 26 h 26"/>
                  <a:gd name="T2" fmla="*/ 0 w 19"/>
                  <a:gd name="T3" fmla="*/ 24 h 26"/>
                  <a:gd name="T4" fmla="*/ 0 w 19"/>
                  <a:gd name="T5" fmla="*/ 2 h 26"/>
                  <a:gd name="T6" fmla="*/ 3 w 19"/>
                  <a:gd name="T7" fmla="*/ 0 h 26"/>
                  <a:gd name="T8" fmla="*/ 10 w 19"/>
                  <a:gd name="T9" fmla="*/ 0 h 26"/>
                  <a:gd name="T10" fmla="*/ 18 w 19"/>
                  <a:gd name="T11" fmla="*/ 7 h 26"/>
                  <a:gd name="T12" fmla="*/ 18 w 19"/>
                  <a:gd name="T13" fmla="*/ 7 h 26"/>
                  <a:gd name="T14" fmla="*/ 15 w 19"/>
                  <a:gd name="T15" fmla="*/ 12 h 26"/>
                  <a:gd name="T16" fmla="*/ 19 w 19"/>
                  <a:gd name="T17" fmla="*/ 18 h 26"/>
                  <a:gd name="T18" fmla="*/ 19 w 19"/>
                  <a:gd name="T19" fmla="*/ 19 h 26"/>
                  <a:gd name="T20" fmla="*/ 11 w 19"/>
                  <a:gd name="T21" fmla="*/ 26 h 26"/>
                  <a:gd name="T22" fmla="*/ 3 w 19"/>
                  <a:gd name="T23" fmla="*/ 26 h 26"/>
                  <a:gd name="T24" fmla="*/ 5 w 19"/>
                  <a:gd name="T25" fmla="*/ 3 h 26"/>
                  <a:gd name="T26" fmla="*/ 5 w 19"/>
                  <a:gd name="T27" fmla="*/ 11 h 26"/>
                  <a:gd name="T28" fmla="*/ 9 w 19"/>
                  <a:gd name="T29" fmla="*/ 11 h 26"/>
                  <a:gd name="T30" fmla="*/ 14 w 19"/>
                  <a:gd name="T31" fmla="*/ 8 h 26"/>
                  <a:gd name="T32" fmla="*/ 14 w 19"/>
                  <a:gd name="T33" fmla="*/ 7 h 26"/>
                  <a:gd name="T34" fmla="*/ 9 w 19"/>
                  <a:gd name="T35" fmla="*/ 3 h 26"/>
                  <a:gd name="T36" fmla="*/ 5 w 19"/>
                  <a:gd name="T37" fmla="*/ 3 h 26"/>
                  <a:gd name="T38" fmla="*/ 5 w 19"/>
                  <a:gd name="T39" fmla="*/ 15 h 26"/>
                  <a:gd name="T40" fmla="*/ 5 w 19"/>
                  <a:gd name="T41" fmla="*/ 22 h 26"/>
                  <a:gd name="T42" fmla="*/ 10 w 19"/>
                  <a:gd name="T43" fmla="*/ 22 h 26"/>
                  <a:gd name="T44" fmla="*/ 15 w 19"/>
                  <a:gd name="T45" fmla="*/ 19 h 26"/>
                  <a:gd name="T46" fmla="*/ 15 w 19"/>
                  <a:gd name="T47" fmla="*/ 18 h 26"/>
                  <a:gd name="T48" fmla="*/ 10 w 19"/>
                  <a:gd name="T49" fmla="*/ 15 h 26"/>
                  <a:gd name="T50" fmla="*/ 5 w 19"/>
                  <a:gd name="T51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26">
                    <a:moveTo>
                      <a:pt x="3" y="26"/>
                    </a:moveTo>
                    <a:cubicBezTo>
                      <a:pt x="1" y="26"/>
                      <a:pt x="0" y="25"/>
                      <a:pt x="0" y="2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6" y="0"/>
                      <a:pt x="18" y="3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9"/>
                      <a:pt x="18" y="11"/>
                      <a:pt x="15" y="12"/>
                    </a:cubicBezTo>
                    <a:cubicBezTo>
                      <a:pt x="18" y="14"/>
                      <a:pt x="19" y="16"/>
                      <a:pt x="19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3"/>
                      <a:pt x="17" y="26"/>
                      <a:pt x="11" y="26"/>
                    </a:cubicBezTo>
                    <a:lnTo>
                      <a:pt x="3" y="26"/>
                    </a:lnTo>
                    <a:close/>
                    <a:moveTo>
                      <a:pt x="5" y="3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2" y="11"/>
                      <a:pt x="14" y="10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5"/>
                      <a:pt x="13" y="3"/>
                      <a:pt x="9" y="3"/>
                    </a:cubicBezTo>
                    <a:lnTo>
                      <a:pt x="5" y="3"/>
                    </a:lnTo>
                    <a:close/>
                    <a:moveTo>
                      <a:pt x="5" y="15"/>
                    </a:moveTo>
                    <a:cubicBezTo>
                      <a:pt x="5" y="22"/>
                      <a:pt x="5" y="22"/>
                      <a:pt x="5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4" y="22"/>
                      <a:pt x="15" y="21"/>
                      <a:pt x="15" y="19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6"/>
                      <a:pt x="13" y="15"/>
                      <a:pt x="10" y="15"/>
                    </a:cubicBezTo>
                    <a:lnTo>
                      <a:pt x="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6" name="Freeform 57"/>
              <p:cNvSpPr>
                <a:spLocks noEditPoints="1"/>
              </p:cNvSpPr>
              <p:nvPr userDrawn="1"/>
            </p:nvSpPr>
            <p:spPr bwMode="auto">
              <a:xfrm>
                <a:off x="582" y="753"/>
                <a:ext cx="30" cy="39"/>
              </a:xfrm>
              <a:custGeom>
                <a:avLst/>
                <a:gdLst>
                  <a:gd name="T0" fmla="*/ 10 w 21"/>
                  <a:gd name="T1" fmla="*/ 28 h 28"/>
                  <a:gd name="T2" fmla="*/ 0 w 21"/>
                  <a:gd name="T3" fmla="*/ 17 h 28"/>
                  <a:gd name="T4" fmla="*/ 0 w 21"/>
                  <a:gd name="T5" fmla="*/ 11 h 28"/>
                  <a:gd name="T6" fmla="*/ 10 w 21"/>
                  <a:gd name="T7" fmla="*/ 0 h 28"/>
                  <a:gd name="T8" fmla="*/ 21 w 21"/>
                  <a:gd name="T9" fmla="*/ 11 h 28"/>
                  <a:gd name="T10" fmla="*/ 21 w 21"/>
                  <a:gd name="T11" fmla="*/ 17 h 28"/>
                  <a:gd name="T12" fmla="*/ 10 w 21"/>
                  <a:gd name="T13" fmla="*/ 28 h 28"/>
                  <a:gd name="T14" fmla="*/ 16 w 21"/>
                  <a:gd name="T15" fmla="*/ 11 h 28"/>
                  <a:gd name="T16" fmla="*/ 10 w 21"/>
                  <a:gd name="T17" fmla="*/ 5 h 28"/>
                  <a:gd name="T18" fmla="*/ 4 w 21"/>
                  <a:gd name="T19" fmla="*/ 11 h 28"/>
                  <a:gd name="T20" fmla="*/ 4 w 21"/>
                  <a:gd name="T21" fmla="*/ 17 h 28"/>
                  <a:gd name="T22" fmla="*/ 10 w 21"/>
                  <a:gd name="T23" fmla="*/ 23 h 28"/>
                  <a:gd name="T24" fmla="*/ 16 w 21"/>
                  <a:gd name="T25" fmla="*/ 17 h 28"/>
                  <a:gd name="T26" fmla="*/ 16 w 21"/>
                  <a:gd name="T27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8">
                    <a:moveTo>
                      <a:pt x="10" y="28"/>
                    </a:moveTo>
                    <a:cubicBezTo>
                      <a:pt x="3" y="28"/>
                      <a:pt x="0" y="23"/>
                      <a:pt x="0" y="1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3" y="0"/>
                      <a:pt x="10" y="0"/>
                    </a:cubicBezTo>
                    <a:cubicBezTo>
                      <a:pt x="18" y="0"/>
                      <a:pt x="21" y="5"/>
                      <a:pt x="21" y="11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23"/>
                      <a:pt x="18" y="28"/>
                      <a:pt x="10" y="28"/>
                    </a:cubicBezTo>
                    <a:close/>
                    <a:moveTo>
                      <a:pt x="16" y="11"/>
                    </a:moveTo>
                    <a:cubicBezTo>
                      <a:pt x="16" y="7"/>
                      <a:pt x="15" y="5"/>
                      <a:pt x="10" y="5"/>
                    </a:cubicBezTo>
                    <a:cubicBezTo>
                      <a:pt x="6" y="5"/>
                      <a:pt x="4" y="7"/>
                      <a:pt x="4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1"/>
                      <a:pt x="6" y="23"/>
                      <a:pt x="10" y="23"/>
                    </a:cubicBezTo>
                    <a:cubicBezTo>
                      <a:pt x="15" y="23"/>
                      <a:pt x="16" y="21"/>
                      <a:pt x="16" y="17"/>
                    </a:cubicBezTo>
                    <a:lnTo>
                      <a:pt x="1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7" name="Freeform 58"/>
              <p:cNvSpPr>
                <a:spLocks noEditPoints="1"/>
              </p:cNvSpPr>
              <p:nvPr userDrawn="1"/>
            </p:nvSpPr>
            <p:spPr bwMode="auto">
              <a:xfrm>
                <a:off x="643" y="754"/>
                <a:ext cx="27" cy="37"/>
              </a:xfrm>
              <a:custGeom>
                <a:avLst/>
                <a:gdLst>
                  <a:gd name="T0" fmla="*/ 2 w 19"/>
                  <a:gd name="T1" fmla="*/ 26 h 26"/>
                  <a:gd name="T2" fmla="*/ 0 w 19"/>
                  <a:gd name="T3" fmla="*/ 24 h 26"/>
                  <a:gd name="T4" fmla="*/ 0 w 19"/>
                  <a:gd name="T5" fmla="*/ 2 h 26"/>
                  <a:gd name="T6" fmla="*/ 2 w 19"/>
                  <a:gd name="T7" fmla="*/ 0 h 26"/>
                  <a:gd name="T8" fmla="*/ 10 w 19"/>
                  <a:gd name="T9" fmla="*/ 0 h 26"/>
                  <a:gd name="T10" fmla="*/ 18 w 19"/>
                  <a:gd name="T11" fmla="*/ 7 h 26"/>
                  <a:gd name="T12" fmla="*/ 18 w 19"/>
                  <a:gd name="T13" fmla="*/ 7 h 26"/>
                  <a:gd name="T14" fmla="*/ 15 w 19"/>
                  <a:gd name="T15" fmla="*/ 12 h 26"/>
                  <a:gd name="T16" fmla="*/ 19 w 19"/>
                  <a:gd name="T17" fmla="*/ 18 h 26"/>
                  <a:gd name="T18" fmla="*/ 19 w 19"/>
                  <a:gd name="T19" fmla="*/ 19 h 26"/>
                  <a:gd name="T20" fmla="*/ 10 w 19"/>
                  <a:gd name="T21" fmla="*/ 26 h 26"/>
                  <a:gd name="T22" fmla="*/ 2 w 19"/>
                  <a:gd name="T23" fmla="*/ 26 h 26"/>
                  <a:gd name="T24" fmla="*/ 5 w 19"/>
                  <a:gd name="T25" fmla="*/ 3 h 26"/>
                  <a:gd name="T26" fmla="*/ 5 w 19"/>
                  <a:gd name="T27" fmla="*/ 11 h 26"/>
                  <a:gd name="T28" fmla="*/ 9 w 19"/>
                  <a:gd name="T29" fmla="*/ 11 h 26"/>
                  <a:gd name="T30" fmla="*/ 13 w 19"/>
                  <a:gd name="T31" fmla="*/ 8 h 26"/>
                  <a:gd name="T32" fmla="*/ 13 w 19"/>
                  <a:gd name="T33" fmla="*/ 7 h 26"/>
                  <a:gd name="T34" fmla="*/ 9 w 19"/>
                  <a:gd name="T35" fmla="*/ 3 h 26"/>
                  <a:gd name="T36" fmla="*/ 5 w 19"/>
                  <a:gd name="T37" fmla="*/ 3 h 26"/>
                  <a:gd name="T38" fmla="*/ 5 w 19"/>
                  <a:gd name="T39" fmla="*/ 15 h 26"/>
                  <a:gd name="T40" fmla="*/ 5 w 19"/>
                  <a:gd name="T41" fmla="*/ 22 h 26"/>
                  <a:gd name="T42" fmla="*/ 10 w 19"/>
                  <a:gd name="T43" fmla="*/ 22 h 26"/>
                  <a:gd name="T44" fmla="*/ 14 w 19"/>
                  <a:gd name="T45" fmla="*/ 19 h 26"/>
                  <a:gd name="T46" fmla="*/ 14 w 19"/>
                  <a:gd name="T47" fmla="*/ 18 h 26"/>
                  <a:gd name="T48" fmla="*/ 10 w 19"/>
                  <a:gd name="T49" fmla="*/ 15 h 26"/>
                  <a:gd name="T50" fmla="*/ 5 w 19"/>
                  <a:gd name="T51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26">
                    <a:moveTo>
                      <a:pt x="2" y="26"/>
                    </a:moveTo>
                    <a:cubicBezTo>
                      <a:pt x="1" y="26"/>
                      <a:pt x="0" y="25"/>
                      <a:pt x="0" y="2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18" y="3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9"/>
                      <a:pt x="17" y="11"/>
                      <a:pt x="15" y="12"/>
                    </a:cubicBezTo>
                    <a:cubicBezTo>
                      <a:pt x="18" y="14"/>
                      <a:pt x="19" y="16"/>
                      <a:pt x="19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3"/>
                      <a:pt x="17" y="26"/>
                      <a:pt x="10" y="26"/>
                    </a:cubicBezTo>
                    <a:lnTo>
                      <a:pt x="2" y="26"/>
                    </a:lnTo>
                    <a:close/>
                    <a:moveTo>
                      <a:pt x="5" y="3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2" y="11"/>
                      <a:pt x="13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3"/>
                      <a:pt x="9" y="3"/>
                    </a:cubicBezTo>
                    <a:lnTo>
                      <a:pt x="5" y="3"/>
                    </a:lnTo>
                    <a:close/>
                    <a:moveTo>
                      <a:pt x="5" y="15"/>
                    </a:moveTo>
                    <a:cubicBezTo>
                      <a:pt x="5" y="22"/>
                      <a:pt x="5" y="22"/>
                      <a:pt x="5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3" y="22"/>
                      <a:pt x="14" y="21"/>
                      <a:pt x="14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6"/>
                      <a:pt x="13" y="15"/>
                      <a:pt x="10" y="15"/>
                    </a:cubicBezTo>
                    <a:lnTo>
                      <a:pt x="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8" name="Freeform 59"/>
              <p:cNvSpPr>
                <a:spLocks noEditPoints="1"/>
              </p:cNvSpPr>
              <p:nvPr userDrawn="1"/>
            </p:nvSpPr>
            <p:spPr bwMode="auto">
              <a:xfrm>
                <a:off x="679" y="753"/>
                <a:ext cx="29" cy="39"/>
              </a:xfrm>
              <a:custGeom>
                <a:avLst/>
                <a:gdLst>
                  <a:gd name="T0" fmla="*/ 10 w 21"/>
                  <a:gd name="T1" fmla="*/ 28 h 28"/>
                  <a:gd name="T2" fmla="*/ 0 w 21"/>
                  <a:gd name="T3" fmla="*/ 17 h 28"/>
                  <a:gd name="T4" fmla="*/ 0 w 21"/>
                  <a:gd name="T5" fmla="*/ 11 h 28"/>
                  <a:gd name="T6" fmla="*/ 10 w 21"/>
                  <a:gd name="T7" fmla="*/ 0 h 28"/>
                  <a:gd name="T8" fmla="*/ 21 w 21"/>
                  <a:gd name="T9" fmla="*/ 11 h 28"/>
                  <a:gd name="T10" fmla="*/ 21 w 21"/>
                  <a:gd name="T11" fmla="*/ 17 h 28"/>
                  <a:gd name="T12" fmla="*/ 10 w 21"/>
                  <a:gd name="T13" fmla="*/ 28 h 28"/>
                  <a:gd name="T14" fmla="*/ 16 w 21"/>
                  <a:gd name="T15" fmla="*/ 11 h 28"/>
                  <a:gd name="T16" fmla="*/ 10 w 21"/>
                  <a:gd name="T17" fmla="*/ 5 h 28"/>
                  <a:gd name="T18" fmla="*/ 4 w 21"/>
                  <a:gd name="T19" fmla="*/ 11 h 28"/>
                  <a:gd name="T20" fmla="*/ 4 w 21"/>
                  <a:gd name="T21" fmla="*/ 17 h 28"/>
                  <a:gd name="T22" fmla="*/ 10 w 21"/>
                  <a:gd name="T23" fmla="*/ 23 h 28"/>
                  <a:gd name="T24" fmla="*/ 16 w 21"/>
                  <a:gd name="T25" fmla="*/ 17 h 28"/>
                  <a:gd name="T26" fmla="*/ 16 w 21"/>
                  <a:gd name="T27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8">
                    <a:moveTo>
                      <a:pt x="10" y="28"/>
                    </a:moveTo>
                    <a:cubicBezTo>
                      <a:pt x="3" y="28"/>
                      <a:pt x="0" y="23"/>
                      <a:pt x="0" y="1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3" y="0"/>
                      <a:pt x="10" y="0"/>
                    </a:cubicBezTo>
                    <a:cubicBezTo>
                      <a:pt x="18" y="0"/>
                      <a:pt x="21" y="5"/>
                      <a:pt x="21" y="11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23"/>
                      <a:pt x="18" y="28"/>
                      <a:pt x="10" y="28"/>
                    </a:cubicBezTo>
                    <a:close/>
                    <a:moveTo>
                      <a:pt x="16" y="11"/>
                    </a:moveTo>
                    <a:cubicBezTo>
                      <a:pt x="16" y="7"/>
                      <a:pt x="14" y="5"/>
                      <a:pt x="10" y="5"/>
                    </a:cubicBezTo>
                    <a:cubicBezTo>
                      <a:pt x="6" y="5"/>
                      <a:pt x="4" y="7"/>
                      <a:pt x="4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1"/>
                      <a:pt x="6" y="23"/>
                      <a:pt x="10" y="23"/>
                    </a:cubicBezTo>
                    <a:cubicBezTo>
                      <a:pt x="14" y="23"/>
                      <a:pt x="16" y="21"/>
                      <a:pt x="16" y="17"/>
                    </a:cubicBezTo>
                    <a:lnTo>
                      <a:pt x="1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39" name="Freeform 60"/>
              <p:cNvSpPr>
                <a:spLocks/>
              </p:cNvSpPr>
              <p:nvPr userDrawn="1"/>
            </p:nvSpPr>
            <p:spPr bwMode="auto">
              <a:xfrm>
                <a:off x="714" y="753"/>
                <a:ext cx="24" cy="39"/>
              </a:xfrm>
              <a:custGeom>
                <a:avLst/>
                <a:gdLst>
                  <a:gd name="T0" fmla="*/ 12 w 17"/>
                  <a:gd name="T1" fmla="*/ 20 h 28"/>
                  <a:gd name="T2" fmla="*/ 7 w 17"/>
                  <a:gd name="T3" fmla="*/ 15 h 28"/>
                  <a:gd name="T4" fmla="*/ 5 w 17"/>
                  <a:gd name="T5" fmla="*/ 15 h 28"/>
                  <a:gd name="T6" fmla="*/ 4 w 17"/>
                  <a:gd name="T7" fmla="*/ 14 h 28"/>
                  <a:gd name="T8" fmla="*/ 5 w 17"/>
                  <a:gd name="T9" fmla="*/ 12 h 28"/>
                  <a:gd name="T10" fmla="*/ 7 w 17"/>
                  <a:gd name="T11" fmla="*/ 12 h 28"/>
                  <a:gd name="T12" fmla="*/ 12 w 17"/>
                  <a:gd name="T13" fmla="*/ 8 h 28"/>
                  <a:gd name="T14" fmla="*/ 8 w 17"/>
                  <a:gd name="T15" fmla="*/ 4 h 28"/>
                  <a:gd name="T16" fmla="*/ 5 w 17"/>
                  <a:gd name="T17" fmla="*/ 5 h 28"/>
                  <a:gd name="T18" fmla="*/ 2 w 17"/>
                  <a:gd name="T19" fmla="*/ 6 h 28"/>
                  <a:gd name="T20" fmla="*/ 0 w 17"/>
                  <a:gd name="T21" fmla="*/ 4 h 28"/>
                  <a:gd name="T22" fmla="*/ 1 w 17"/>
                  <a:gd name="T23" fmla="*/ 3 h 28"/>
                  <a:gd name="T24" fmla="*/ 8 w 17"/>
                  <a:gd name="T25" fmla="*/ 0 h 28"/>
                  <a:gd name="T26" fmla="*/ 16 w 17"/>
                  <a:gd name="T27" fmla="*/ 8 h 28"/>
                  <a:gd name="T28" fmla="*/ 12 w 17"/>
                  <a:gd name="T29" fmla="*/ 13 h 28"/>
                  <a:gd name="T30" fmla="*/ 17 w 17"/>
                  <a:gd name="T31" fmla="*/ 20 h 28"/>
                  <a:gd name="T32" fmla="*/ 8 w 17"/>
                  <a:gd name="T33" fmla="*/ 28 h 28"/>
                  <a:gd name="T34" fmla="*/ 1 w 17"/>
                  <a:gd name="T35" fmla="*/ 25 h 28"/>
                  <a:gd name="T36" fmla="*/ 0 w 17"/>
                  <a:gd name="T37" fmla="*/ 24 h 28"/>
                  <a:gd name="T38" fmla="*/ 2 w 17"/>
                  <a:gd name="T39" fmla="*/ 22 h 28"/>
                  <a:gd name="T40" fmla="*/ 4 w 17"/>
                  <a:gd name="T41" fmla="*/ 23 h 28"/>
                  <a:gd name="T42" fmla="*/ 8 w 17"/>
                  <a:gd name="T43" fmla="*/ 24 h 28"/>
                  <a:gd name="T44" fmla="*/ 12 w 17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" h="28">
                    <a:moveTo>
                      <a:pt x="12" y="20"/>
                    </a:moveTo>
                    <a:cubicBezTo>
                      <a:pt x="12" y="17"/>
                      <a:pt x="10" y="15"/>
                      <a:pt x="7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4"/>
                    </a:cubicBezTo>
                    <a:cubicBezTo>
                      <a:pt x="4" y="13"/>
                      <a:pt x="4" y="12"/>
                      <a:pt x="5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12"/>
                      <a:pt x="12" y="11"/>
                      <a:pt x="12" y="8"/>
                    </a:cubicBezTo>
                    <a:cubicBezTo>
                      <a:pt x="12" y="6"/>
                      <a:pt x="11" y="4"/>
                      <a:pt x="8" y="4"/>
                    </a:cubicBezTo>
                    <a:cubicBezTo>
                      <a:pt x="7" y="4"/>
                      <a:pt x="6" y="4"/>
                      <a:pt x="5" y="5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1" y="6"/>
                      <a:pt x="0" y="6"/>
                      <a:pt x="0" y="4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3" y="1"/>
                      <a:pt x="5" y="0"/>
                      <a:pt x="8" y="0"/>
                    </a:cubicBezTo>
                    <a:cubicBezTo>
                      <a:pt x="14" y="0"/>
                      <a:pt x="16" y="4"/>
                      <a:pt x="16" y="8"/>
                    </a:cubicBezTo>
                    <a:cubicBezTo>
                      <a:pt x="16" y="11"/>
                      <a:pt x="15" y="12"/>
                      <a:pt x="12" y="13"/>
                    </a:cubicBezTo>
                    <a:cubicBezTo>
                      <a:pt x="15" y="14"/>
                      <a:pt x="17" y="16"/>
                      <a:pt x="17" y="20"/>
                    </a:cubicBezTo>
                    <a:cubicBezTo>
                      <a:pt x="17" y="24"/>
                      <a:pt x="14" y="28"/>
                      <a:pt x="8" y="28"/>
                    </a:cubicBezTo>
                    <a:cubicBezTo>
                      <a:pt x="5" y="28"/>
                      <a:pt x="3" y="27"/>
                      <a:pt x="1" y="25"/>
                    </a:cubicBezTo>
                    <a:cubicBezTo>
                      <a:pt x="0" y="25"/>
                      <a:pt x="0" y="24"/>
                      <a:pt x="0" y="24"/>
                    </a:cubicBezTo>
                    <a:cubicBezTo>
                      <a:pt x="0" y="23"/>
                      <a:pt x="1" y="22"/>
                      <a:pt x="2" y="22"/>
                    </a:cubicBezTo>
                    <a:cubicBezTo>
                      <a:pt x="2" y="22"/>
                      <a:pt x="3" y="22"/>
                      <a:pt x="4" y="23"/>
                    </a:cubicBezTo>
                    <a:cubicBezTo>
                      <a:pt x="5" y="24"/>
                      <a:pt x="6" y="24"/>
                      <a:pt x="8" y="24"/>
                    </a:cubicBezTo>
                    <a:cubicBezTo>
                      <a:pt x="11" y="24"/>
                      <a:pt x="12" y="22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0" name="Freeform 61"/>
              <p:cNvSpPr>
                <a:spLocks/>
              </p:cNvSpPr>
              <p:nvPr userDrawn="1"/>
            </p:nvSpPr>
            <p:spPr bwMode="auto">
              <a:xfrm>
                <a:off x="747" y="753"/>
                <a:ext cx="34" cy="39"/>
              </a:xfrm>
              <a:custGeom>
                <a:avLst/>
                <a:gdLst>
                  <a:gd name="T0" fmla="*/ 24 w 24"/>
                  <a:gd name="T1" fmla="*/ 26 h 28"/>
                  <a:gd name="T2" fmla="*/ 21 w 24"/>
                  <a:gd name="T3" fmla="*/ 28 h 28"/>
                  <a:gd name="T4" fmla="*/ 19 w 24"/>
                  <a:gd name="T5" fmla="*/ 26 h 28"/>
                  <a:gd name="T6" fmla="*/ 19 w 24"/>
                  <a:gd name="T7" fmla="*/ 11 h 28"/>
                  <a:gd name="T8" fmla="*/ 13 w 24"/>
                  <a:gd name="T9" fmla="*/ 23 h 28"/>
                  <a:gd name="T10" fmla="*/ 12 w 24"/>
                  <a:gd name="T11" fmla="*/ 24 h 28"/>
                  <a:gd name="T12" fmla="*/ 10 w 24"/>
                  <a:gd name="T13" fmla="*/ 23 h 28"/>
                  <a:gd name="T14" fmla="*/ 4 w 24"/>
                  <a:gd name="T15" fmla="*/ 11 h 28"/>
                  <a:gd name="T16" fmla="*/ 4 w 24"/>
                  <a:gd name="T17" fmla="*/ 26 h 28"/>
                  <a:gd name="T18" fmla="*/ 2 w 24"/>
                  <a:gd name="T19" fmla="*/ 28 h 28"/>
                  <a:gd name="T20" fmla="*/ 0 w 24"/>
                  <a:gd name="T21" fmla="*/ 26 h 28"/>
                  <a:gd name="T22" fmla="*/ 0 w 24"/>
                  <a:gd name="T23" fmla="*/ 3 h 28"/>
                  <a:gd name="T24" fmla="*/ 2 w 24"/>
                  <a:gd name="T25" fmla="*/ 0 h 28"/>
                  <a:gd name="T26" fmla="*/ 4 w 24"/>
                  <a:gd name="T27" fmla="*/ 2 h 28"/>
                  <a:gd name="T28" fmla="*/ 12 w 24"/>
                  <a:gd name="T29" fmla="*/ 18 h 28"/>
                  <a:gd name="T30" fmla="*/ 20 w 24"/>
                  <a:gd name="T31" fmla="*/ 2 h 28"/>
                  <a:gd name="T32" fmla="*/ 21 w 24"/>
                  <a:gd name="T33" fmla="*/ 0 h 28"/>
                  <a:gd name="T34" fmla="*/ 24 w 24"/>
                  <a:gd name="T35" fmla="*/ 3 h 28"/>
                  <a:gd name="T36" fmla="*/ 24 w 24"/>
                  <a:gd name="T37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8">
                    <a:moveTo>
                      <a:pt x="24" y="26"/>
                    </a:moveTo>
                    <a:cubicBezTo>
                      <a:pt x="24" y="27"/>
                      <a:pt x="23" y="28"/>
                      <a:pt x="21" y="28"/>
                    </a:cubicBezTo>
                    <a:cubicBezTo>
                      <a:pt x="20" y="28"/>
                      <a:pt x="19" y="27"/>
                      <a:pt x="19" y="26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1" y="24"/>
                      <a:pt x="10" y="24"/>
                      <a:pt x="10" y="2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3" y="28"/>
                      <a:pt x="2" y="28"/>
                    </a:cubicBezTo>
                    <a:cubicBezTo>
                      <a:pt x="1" y="28"/>
                      <a:pt x="0" y="27"/>
                      <a:pt x="0" y="2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4" y="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1" y="0"/>
                      <a:pt x="21" y="0"/>
                    </a:cubicBezTo>
                    <a:cubicBezTo>
                      <a:pt x="23" y="0"/>
                      <a:pt x="24" y="1"/>
                      <a:pt x="24" y="3"/>
                    </a:cubicBezTo>
                    <a:lnTo>
                      <a:pt x="24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1" name="Freeform 62"/>
              <p:cNvSpPr>
                <a:spLocks noEditPoints="1"/>
              </p:cNvSpPr>
              <p:nvPr userDrawn="1"/>
            </p:nvSpPr>
            <p:spPr bwMode="auto">
              <a:xfrm>
                <a:off x="789" y="753"/>
                <a:ext cx="30" cy="39"/>
              </a:xfrm>
              <a:custGeom>
                <a:avLst/>
                <a:gdLst>
                  <a:gd name="T0" fmla="*/ 11 w 21"/>
                  <a:gd name="T1" fmla="*/ 28 h 28"/>
                  <a:gd name="T2" fmla="*/ 0 w 21"/>
                  <a:gd name="T3" fmla="*/ 17 h 28"/>
                  <a:gd name="T4" fmla="*/ 0 w 21"/>
                  <a:gd name="T5" fmla="*/ 11 h 28"/>
                  <a:gd name="T6" fmla="*/ 11 w 21"/>
                  <a:gd name="T7" fmla="*/ 0 h 28"/>
                  <a:gd name="T8" fmla="*/ 21 w 21"/>
                  <a:gd name="T9" fmla="*/ 11 h 28"/>
                  <a:gd name="T10" fmla="*/ 21 w 21"/>
                  <a:gd name="T11" fmla="*/ 17 h 28"/>
                  <a:gd name="T12" fmla="*/ 11 w 21"/>
                  <a:gd name="T13" fmla="*/ 28 h 28"/>
                  <a:gd name="T14" fmla="*/ 17 w 21"/>
                  <a:gd name="T15" fmla="*/ 11 h 28"/>
                  <a:gd name="T16" fmla="*/ 11 w 21"/>
                  <a:gd name="T17" fmla="*/ 5 h 28"/>
                  <a:gd name="T18" fmla="*/ 5 w 21"/>
                  <a:gd name="T19" fmla="*/ 11 h 28"/>
                  <a:gd name="T20" fmla="*/ 5 w 21"/>
                  <a:gd name="T21" fmla="*/ 17 h 28"/>
                  <a:gd name="T22" fmla="*/ 11 w 21"/>
                  <a:gd name="T23" fmla="*/ 23 h 28"/>
                  <a:gd name="T24" fmla="*/ 17 w 21"/>
                  <a:gd name="T25" fmla="*/ 17 h 28"/>
                  <a:gd name="T26" fmla="*/ 17 w 21"/>
                  <a:gd name="T27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8">
                    <a:moveTo>
                      <a:pt x="11" y="28"/>
                    </a:moveTo>
                    <a:cubicBezTo>
                      <a:pt x="3" y="28"/>
                      <a:pt x="0" y="23"/>
                      <a:pt x="0" y="1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3" y="0"/>
                      <a:pt x="11" y="0"/>
                    </a:cubicBezTo>
                    <a:cubicBezTo>
                      <a:pt x="18" y="0"/>
                      <a:pt x="21" y="5"/>
                      <a:pt x="21" y="11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23"/>
                      <a:pt x="18" y="28"/>
                      <a:pt x="11" y="28"/>
                    </a:cubicBezTo>
                    <a:close/>
                    <a:moveTo>
                      <a:pt x="17" y="11"/>
                    </a:moveTo>
                    <a:cubicBezTo>
                      <a:pt x="17" y="7"/>
                      <a:pt x="15" y="5"/>
                      <a:pt x="11" y="5"/>
                    </a:cubicBezTo>
                    <a:cubicBezTo>
                      <a:pt x="6" y="5"/>
                      <a:pt x="5" y="7"/>
                      <a:pt x="5" y="11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21"/>
                      <a:pt x="6" y="23"/>
                      <a:pt x="11" y="23"/>
                    </a:cubicBezTo>
                    <a:cubicBezTo>
                      <a:pt x="15" y="23"/>
                      <a:pt x="17" y="21"/>
                      <a:pt x="17" y="17"/>
                    </a:cubicBezTo>
                    <a:lnTo>
                      <a:pt x="1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2" name="Freeform 63"/>
              <p:cNvSpPr>
                <a:spLocks/>
              </p:cNvSpPr>
              <p:nvPr userDrawn="1"/>
            </p:nvSpPr>
            <p:spPr bwMode="auto">
              <a:xfrm>
                <a:off x="824" y="753"/>
                <a:ext cx="49" cy="39"/>
              </a:xfrm>
              <a:custGeom>
                <a:avLst/>
                <a:gdLst>
                  <a:gd name="T0" fmla="*/ 19 w 34"/>
                  <a:gd name="T1" fmla="*/ 12 h 28"/>
                  <a:gd name="T2" fmla="*/ 22 w 34"/>
                  <a:gd name="T3" fmla="*/ 12 h 28"/>
                  <a:gd name="T4" fmla="*/ 29 w 34"/>
                  <a:gd name="T5" fmla="*/ 2 h 28"/>
                  <a:gd name="T6" fmla="*/ 31 w 34"/>
                  <a:gd name="T7" fmla="*/ 0 h 28"/>
                  <a:gd name="T8" fmla="*/ 34 w 34"/>
                  <a:gd name="T9" fmla="*/ 3 h 28"/>
                  <a:gd name="T10" fmla="*/ 33 w 34"/>
                  <a:gd name="T11" fmla="*/ 4 h 28"/>
                  <a:gd name="T12" fmla="*/ 26 w 34"/>
                  <a:gd name="T13" fmla="*/ 14 h 28"/>
                  <a:gd name="T14" fmla="*/ 33 w 34"/>
                  <a:gd name="T15" fmla="*/ 24 h 28"/>
                  <a:gd name="T16" fmla="*/ 34 w 34"/>
                  <a:gd name="T17" fmla="*/ 26 h 28"/>
                  <a:gd name="T18" fmla="*/ 31 w 34"/>
                  <a:gd name="T19" fmla="*/ 28 h 28"/>
                  <a:gd name="T20" fmla="*/ 29 w 34"/>
                  <a:gd name="T21" fmla="*/ 26 h 28"/>
                  <a:gd name="T22" fmla="*/ 22 w 34"/>
                  <a:gd name="T23" fmla="*/ 16 h 28"/>
                  <a:gd name="T24" fmla="*/ 19 w 34"/>
                  <a:gd name="T25" fmla="*/ 16 h 28"/>
                  <a:gd name="T26" fmla="*/ 19 w 34"/>
                  <a:gd name="T27" fmla="*/ 25 h 28"/>
                  <a:gd name="T28" fmla="*/ 17 w 34"/>
                  <a:gd name="T29" fmla="*/ 28 h 28"/>
                  <a:gd name="T30" fmla="*/ 14 w 34"/>
                  <a:gd name="T31" fmla="*/ 25 h 28"/>
                  <a:gd name="T32" fmla="*/ 14 w 34"/>
                  <a:gd name="T33" fmla="*/ 16 h 28"/>
                  <a:gd name="T34" fmla="*/ 12 w 34"/>
                  <a:gd name="T35" fmla="*/ 16 h 28"/>
                  <a:gd name="T36" fmla="*/ 4 w 34"/>
                  <a:gd name="T37" fmla="*/ 26 h 28"/>
                  <a:gd name="T38" fmla="*/ 2 w 34"/>
                  <a:gd name="T39" fmla="*/ 28 h 28"/>
                  <a:gd name="T40" fmla="*/ 0 w 34"/>
                  <a:gd name="T41" fmla="*/ 26 h 28"/>
                  <a:gd name="T42" fmla="*/ 0 w 34"/>
                  <a:gd name="T43" fmla="*/ 24 h 28"/>
                  <a:gd name="T44" fmla="*/ 8 w 34"/>
                  <a:gd name="T45" fmla="*/ 14 h 28"/>
                  <a:gd name="T46" fmla="*/ 0 w 34"/>
                  <a:gd name="T47" fmla="*/ 4 h 28"/>
                  <a:gd name="T48" fmla="*/ 0 w 34"/>
                  <a:gd name="T49" fmla="*/ 3 h 28"/>
                  <a:gd name="T50" fmla="*/ 2 w 34"/>
                  <a:gd name="T51" fmla="*/ 0 h 28"/>
                  <a:gd name="T52" fmla="*/ 4 w 34"/>
                  <a:gd name="T53" fmla="*/ 2 h 28"/>
                  <a:gd name="T54" fmla="*/ 12 w 34"/>
                  <a:gd name="T55" fmla="*/ 12 h 28"/>
                  <a:gd name="T56" fmla="*/ 14 w 34"/>
                  <a:gd name="T57" fmla="*/ 12 h 28"/>
                  <a:gd name="T58" fmla="*/ 14 w 34"/>
                  <a:gd name="T59" fmla="*/ 3 h 28"/>
                  <a:gd name="T60" fmla="*/ 17 w 34"/>
                  <a:gd name="T61" fmla="*/ 1 h 28"/>
                  <a:gd name="T62" fmla="*/ 19 w 34"/>
                  <a:gd name="T63" fmla="*/ 3 h 28"/>
                  <a:gd name="T64" fmla="*/ 19 w 34"/>
                  <a:gd name="T65" fmla="*/ 1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" h="28">
                    <a:moveTo>
                      <a:pt x="19" y="12"/>
                    </a:moveTo>
                    <a:cubicBezTo>
                      <a:pt x="22" y="12"/>
                      <a:pt x="22" y="12"/>
                      <a:pt x="22" y="1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3" y="0"/>
                      <a:pt x="34" y="2"/>
                      <a:pt x="34" y="3"/>
                    </a:cubicBezTo>
                    <a:cubicBezTo>
                      <a:pt x="34" y="3"/>
                      <a:pt x="33" y="4"/>
                      <a:pt x="33" y="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8" y="17"/>
                      <a:pt x="31" y="21"/>
                      <a:pt x="33" y="24"/>
                    </a:cubicBezTo>
                    <a:cubicBezTo>
                      <a:pt x="34" y="25"/>
                      <a:pt x="34" y="25"/>
                      <a:pt x="34" y="26"/>
                    </a:cubicBezTo>
                    <a:cubicBezTo>
                      <a:pt x="34" y="27"/>
                      <a:pt x="33" y="28"/>
                      <a:pt x="31" y="28"/>
                    </a:cubicBezTo>
                    <a:cubicBezTo>
                      <a:pt x="31" y="28"/>
                      <a:pt x="30" y="27"/>
                      <a:pt x="29" y="26"/>
                    </a:cubicBezTo>
                    <a:cubicBezTo>
                      <a:pt x="27" y="23"/>
                      <a:pt x="25" y="19"/>
                      <a:pt x="2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7"/>
                      <a:pt x="18" y="28"/>
                      <a:pt x="17" y="28"/>
                    </a:cubicBezTo>
                    <a:cubicBezTo>
                      <a:pt x="15" y="28"/>
                      <a:pt x="14" y="27"/>
                      <a:pt x="14" y="2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9"/>
                      <a:pt x="7" y="23"/>
                      <a:pt x="4" y="26"/>
                    </a:cubicBezTo>
                    <a:cubicBezTo>
                      <a:pt x="4" y="27"/>
                      <a:pt x="3" y="28"/>
                      <a:pt x="2" y="28"/>
                    </a:cubicBezTo>
                    <a:cubicBezTo>
                      <a:pt x="1" y="28"/>
                      <a:pt x="0" y="27"/>
                      <a:pt x="0" y="26"/>
                    </a:cubicBezTo>
                    <a:cubicBezTo>
                      <a:pt x="0" y="25"/>
                      <a:pt x="0" y="25"/>
                      <a:pt x="0" y="24"/>
                    </a:cubicBezTo>
                    <a:cubicBezTo>
                      <a:pt x="3" y="21"/>
                      <a:pt x="5" y="17"/>
                      <a:pt x="8" y="1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1"/>
                      <a:pt x="15" y="1"/>
                      <a:pt x="17" y="1"/>
                    </a:cubicBezTo>
                    <a:cubicBezTo>
                      <a:pt x="18" y="1"/>
                      <a:pt x="19" y="1"/>
                      <a:pt x="19" y="3"/>
                    </a:cubicBezTo>
                    <a:lnTo>
                      <a:pt x="1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3" name="Freeform 64"/>
              <p:cNvSpPr>
                <a:spLocks/>
              </p:cNvSpPr>
              <p:nvPr userDrawn="1"/>
            </p:nvSpPr>
            <p:spPr bwMode="auto">
              <a:xfrm>
                <a:off x="878" y="753"/>
                <a:ext cx="28" cy="39"/>
              </a:xfrm>
              <a:custGeom>
                <a:avLst/>
                <a:gdLst>
                  <a:gd name="T0" fmla="*/ 20 w 20"/>
                  <a:gd name="T1" fmla="*/ 25 h 28"/>
                  <a:gd name="T2" fmla="*/ 18 w 20"/>
                  <a:gd name="T3" fmla="*/ 28 h 28"/>
                  <a:gd name="T4" fmla="*/ 15 w 20"/>
                  <a:gd name="T5" fmla="*/ 25 h 28"/>
                  <a:gd name="T6" fmla="*/ 15 w 20"/>
                  <a:gd name="T7" fmla="*/ 15 h 28"/>
                  <a:gd name="T8" fmla="*/ 5 w 20"/>
                  <a:gd name="T9" fmla="*/ 15 h 28"/>
                  <a:gd name="T10" fmla="*/ 5 w 20"/>
                  <a:gd name="T11" fmla="*/ 25 h 28"/>
                  <a:gd name="T12" fmla="*/ 3 w 20"/>
                  <a:gd name="T13" fmla="*/ 28 h 28"/>
                  <a:gd name="T14" fmla="*/ 0 w 20"/>
                  <a:gd name="T15" fmla="*/ 25 h 28"/>
                  <a:gd name="T16" fmla="*/ 0 w 20"/>
                  <a:gd name="T17" fmla="*/ 3 h 28"/>
                  <a:gd name="T18" fmla="*/ 3 w 20"/>
                  <a:gd name="T19" fmla="*/ 0 h 28"/>
                  <a:gd name="T20" fmla="*/ 5 w 20"/>
                  <a:gd name="T21" fmla="*/ 3 h 28"/>
                  <a:gd name="T22" fmla="*/ 5 w 20"/>
                  <a:gd name="T23" fmla="*/ 11 h 28"/>
                  <a:gd name="T24" fmla="*/ 15 w 20"/>
                  <a:gd name="T25" fmla="*/ 11 h 28"/>
                  <a:gd name="T26" fmla="*/ 15 w 20"/>
                  <a:gd name="T27" fmla="*/ 3 h 28"/>
                  <a:gd name="T28" fmla="*/ 18 w 20"/>
                  <a:gd name="T29" fmla="*/ 0 h 28"/>
                  <a:gd name="T30" fmla="*/ 20 w 20"/>
                  <a:gd name="T31" fmla="*/ 3 h 28"/>
                  <a:gd name="T32" fmla="*/ 20 w 20"/>
                  <a:gd name="T33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8">
                    <a:moveTo>
                      <a:pt x="20" y="25"/>
                    </a:moveTo>
                    <a:cubicBezTo>
                      <a:pt x="20" y="27"/>
                      <a:pt x="19" y="28"/>
                      <a:pt x="18" y="28"/>
                    </a:cubicBezTo>
                    <a:cubicBezTo>
                      <a:pt x="16" y="28"/>
                      <a:pt x="15" y="27"/>
                      <a:pt x="15" y="2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7"/>
                      <a:pt x="4" y="28"/>
                      <a:pt x="3" y="28"/>
                    </a:cubicBezTo>
                    <a:cubicBezTo>
                      <a:pt x="1" y="28"/>
                      <a:pt x="0" y="27"/>
                      <a:pt x="0" y="2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1"/>
                      <a:pt x="16" y="0"/>
                      <a:pt x="18" y="0"/>
                    </a:cubicBezTo>
                    <a:cubicBezTo>
                      <a:pt x="19" y="0"/>
                      <a:pt x="20" y="1"/>
                      <a:pt x="20" y="3"/>
                    </a:cubicBezTo>
                    <a:lnTo>
                      <a:pt x="2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4" name="Freeform 65"/>
              <p:cNvSpPr>
                <a:spLocks noEditPoints="1"/>
              </p:cNvSpPr>
              <p:nvPr userDrawn="1"/>
            </p:nvSpPr>
            <p:spPr bwMode="auto">
              <a:xfrm>
                <a:off x="916" y="753"/>
                <a:ext cx="30" cy="39"/>
              </a:xfrm>
              <a:custGeom>
                <a:avLst/>
                <a:gdLst>
                  <a:gd name="T0" fmla="*/ 10 w 21"/>
                  <a:gd name="T1" fmla="*/ 28 h 28"/>
                  <a:gd name="T2" fmla="*/ 0 w 21"/>
                  <a:gd name="T3" fmla="*/ 17 h 28"/>
                  <a:gd name="T4" fmla="*/ 0 w 21"/>
                  <a:gd name="T5" fmla="*/ 11 h 28"/>
                  <a:gd name="T6" fmla="*/ 10 w 21"/>
                  <a:gd name="T7" fmla="*/ 0 h 28"/>
                  <a:gd name="T8" fmla="*/ 21 w 21"/>
                  <a:gd name="T9" fmla="*/ 11 h 28"/>
                  <a:gd name="T10" fmla="*/ 21 w 21"/>
                  <a:gd name="T11" fmla="*/ 17 h 28"/>
                  <a:gd name="T12" fmla="*/ 10 w 21"/>
                  <a:gd name="T13" fmla="*/ 28 h 28"/>
                  <a:gd name="T14" fmla="*/ 16 w 21"/>
                  <a:gd name="T15" fmla="*/ 11 h 28"/>
                  <a:gd name="T16" fmla="*/ 10 w 21"/>
                  <a:gd name="T17" fmla="*/ 5 h 28"/>
                  <a:gd name="T18" fmla="*/ 4 w 21"/>
                  <a:gd name="T19" fmla="*/ 11 h 28"/>
                  <a:gd name="T20" fmla="*/ 4 w 21"/>
                  <a:gd name="T21" fmla="*/ 17 h 28"/>
                  <a:gd name="T22" fmla="*/ 10 w 21"/>
                  <a:gd name="T23" fmla="*/ 23 h 28"/>
                  <a:gd name="T24" fmla="*/ 16 w 21"/>
                  <a:gd name="T25" fmla="*/ 17 h 28"/>
                  <a:gd name="T26" fmla="*/ 16 w 21"/>
                  <a:gd name="T27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8">
                    <a:moveTo>
                      <a:pt x="10" y="28"/>
                    </a:moveTo>
                    <a:cubicBezTo>
                      <a:pt x="3" y="28"/>
                      <a:pt x="0" y="23"/>
                      <a:pt x="0" y="1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3" y="0"/>
                      <a:pt x="10" y="0"/>
                    </a:cubicBezTo>
                    <a:cubicBezTo>
                      <a:pt x="18" y="0"/>
                      <a:pt x="21" y="5"/>
                      <a:pt x="21" y="11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23"/>
                      <a:pt x="18" y="28"/>
                      <a:pt x="10" y="28"/>
                    </a:cubicBezTo>
                    <a:close/>
                    <a:moveTo>
                      <a:pt x="16" y="11"/>
                    </a:moveTo>
                    <a:cubicBezTo>
                      <a:pt x="16" y="7"/>
                      <a:pt x="14" y="5"/>
                      <a:pt x="10" y="5"/>
                    </a:cubicBezTo>
                    <a:cubicBezTo>
                      <a:pt x="6" y="5"/>
                      <a:pt x="4" y="7"/>
                      <a:pt x="4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1"/>
                      <a:pt x="6" y="23"/>
                      <a:pt x="10" y="23"/>
                    </a:cubicBezTo>
                    <a:cubicBezTo>
                      <a:pt x="14" y="23"/>
                      <a:pt x="16" y="21"/>
                      <a:pt x="16" y="17"/>
                    </a:cubicBezTo>
                    <a:lnTo>
                      <a:pt x="1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5" name="Freeform 66"/>
              <p:cNvSpPr>
                <a:spLocks/>
              </p:cNvSpPr>
              <p:nvPr userDrawn="1"/>
            </p:nvSpPr>
            <p:spPr bwMode="auto">
              <a:xfrm>
                <a:off x="955" y="754"/>
                <a:ext cx="25" cy="38"/>
              </a:xfrm>
              <a:custGeom>
                <a:avLst/>
                <a:gdLst>
                  <a:gd name="T0" fmla="*/ 16 w 18"/>
                  <a:gd name="T1" fmla="*/ 4 h 27"/>
                  <a:gd name="T2" fmla="*/ 5 w 18"/>
                  <a:gd name="T3" fmla="*/ 4 h 27"/>
                  <a:gd name="T4" fmla="*/ 5 w 18"/>
                  <a:gd name="T5" fmla="*/ 24 h 27"/>
                  <a:gd name="T6" fmla="*/ 3 w 18"/>
                  <a:gd name="T7" fmla="*/ 27 h 27"/>
                  <a:gd name="T8" fmla="*/ 0 w 18"/>
                  <a:gd name="T9" fmla="*/ 24 h 27"/>
                  <a:gd name="T10" fmla="*/ 0 w 18"/>
                  <a:gd name="T11" fmla="*/ 2 h 27"/>
                  <a:gd name="T12" fmla="*/ 3 w 18"/>
                  <a:gd name="T13" fmla="*/ 0 h 27"/>
                  <a:gd name="T14" fmla="*/ 16 w 18"/>
                  <a:gd name="T15" fmla="*/ 0 h 27"/>
                  <a:gd name="T16" fmla="*/ 18 w 18"/>
                  <a:gd name="T17" fmla="*/ 2 h 27"/>
                  <a:gd name="T18" fmla="*/ 16 w 18"/>
                  <a:gd name="T1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27">
                    <a:moveTo>
                      <a:pt x="16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6"/>
                      <a:pt x="4" y="27"/>
                      <a:pt x="3" y="27"/>
                    </a:cubicBezTo>
                    <a:cubicBezTo>
                      <a:pt x="1" y="27"/>
                      <a:pt x="0" y="26"/>
                      <a:pt x="0" y="2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0"/>
                      <a:pt x="18" y="2"/>
                    </a:cubicBezTo>
                    <a:cubicBezTo>
                      <a:pt x="18" y="3"/>
                      <a:pt x="17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  <p:sp>
            <p:nvSpPr>
              <p:cNvPr id="46" name="Freeform 67"/>
              <p:cNvSpPr>
                <a:spLocks noEditPoints="1"/>
              </p:cNvSpPr>
              <p:nvPr userDrawn="1"/>
            </p:nvSpPr>
            <p:spPr bwMode="auto">
              <a:xfrm>
                <a:off x="984" y="753"/>
                <a:ext cx="30" cy="39"/>
              </a:xfrm>
              <a:custGeom>
                <a:avLst/>
                <a:gdLst>
                  <a:gd name="T0" fmla="*/ 11 w 21"/>
                  <a:gd name="T1" fmla="*/ 28 h 28"/>
                  <a:gd name="T2" fmla="*/ 0 w 21"/>
                  <a:gd name="T3" fmla="*/ 17 h 28"/>
                  <a:gd name="T4" fmla="*/ 0 w 21"/>
                  <a:gd name="T5" fmla="*/ 11 h 28"/>
                  <a:gd name="T6" fmla="*/ 11 w 21"/>
                  <a:gd name="T7" fmla="*/ 0 h 28"/>
                  <a:gd name="T8" fmla="*/ 21 w 21"/>
                  <a:gd name="T9" fmla="*/ 11 h 28"/>
                  <a:gd name="T10" fmla="*/ 21 w 21"/>
                  <a:gd name="T11" fmla="*/ 17 h 28"/>
                  <a:gd name="T12" fmla="*/ 11 w 21"/>
                  <a:gd name="T13" fmla="*/ 28 h 28"/>
                  <a:gd name="T14" fmla="*/ 17 w 21"/>
                  <a:gd name="T15" fmla="*/ 11 h 28"/>
                  <a:gd name="T16" fmla="*/ 11 w 21"/>
                  <a:gd name="T17" fmla="*/ 5 h 28"/>
                  <a:gd name="T18" fmla="*/ 5 w 21"/>
                  <a:gd name="T19" fmla="*/ 11 h 28"/>
                  <a:gd name="T20" fmla="*/ 5 w 21"/>
                  <a:gd name="T21" fmla="*/ 17 h 28"/>
                  <a:gd name="T22" fmla="*/ 11 w 21"/>
                  <a:gd name="T23" fmla="*/ 23 h 28"/>
                  <a:gd name="T24" fmla="*/ 17 w 21"/>
                  <a:gd name="T25" fmla="*/ 17 h 28"/>
                  <a:gd name="T26" fmla="*/ 17 w 21"/>
                  <a:gd name="T27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8">
                    <a:moveTo>
                      <a:pt x="11" y="28"/>
                    </a:moveTo>
                    <a:cubicBezTo>
                      <a:pt x="3" y="28"/>
                      <a:pt x="0" y="23"/>
                      <a:pt x="0" y="1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3" y="0"/>
                      <a:pt x="11" y="0"/>
                    </a:cubicBezTo>
                    <a:cubicBezTo>
                      <a:pt x="18" y="0"/>
                      <a:pt x="21" y="5"/>
                      <a:pt x="21" y="11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23"/>
                      <a:pt x="18" y="28"/>
                      <a:pt x="11" y="28"/>
                    </a:cubicBezTo>
                    <a:close/>
                    <a:moveTo>
                      <a:pt x="17" y="11"/>
                    </a:moveTo>
                    <a:cubicBezTo>
                      <a:pt x="17" y="7"/>
                      <a:pt x="15" y="5"/>
                      <a:pt x="11" y="5"/>
                    </a:cubicBezTo>
                    <a:cubicBezTo>
                      <a:pt x="7" y="5"/>
                      <a:pt x="5" y="7"/>
                      <a:pt x="5" y="11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21"/>
                      <a:pt x="7" y="23"/>
                      <a:pt x="11" y="23"/>
                    </a:cubicBezTo>
                    <a:cubicBezTo>
                      <a:pt x="15" y="23"/>
                      <a:pt x="17" y="21"/>
                      <a:pt x="17" y="17"/>
                    </a:cubicBezTo>
                    <a:lnTo>
                      <a:pt x="1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C0C0C"/>
                  </a:solidFill>
                </a:endParaRPr>
              </a:p>
            </p:txBody>
          </p:sp>
        </p:grpSp>
      </p:grpSp>
      <p:sp>
        <p:nvSpPr>
          <p:cNvPr id="8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05841" y="6416675"/>
            <a:ext cx="4540286" cy="365125"/>
          </a:xfrm>
        </p:spPr>
        <p:txBody>
          <a:bodyPr/>
          <a:lstStyle>
            <a:lvl1pPr algn="l">
              <a:defRPr b="0" i="0">
                <a:solidFill>
                  <a:schemeClr val="bg1">
                    <a:lumMod val="65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ru-RU" smtClean="0">
                <a:solidFill>
                  <a:srgbClr val="FFFFFF">
                    <a:lumMod val="65000"/>
                  </a:srgbClr>
                </a:solidFill>
              </a:rPr>
              <a:t>2016 © Национальная технологическая инициатива</a:t>
            </a:r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86" name="Группа 85"/>
          <p:cNvGrpSpPr/>
          <p:nvPr userDrawn="1"/>
        </p:nvGrpSpPr>
        <p:grpSpPr>
          <a:xfrm>
            <a:off x="288813" y="6416675"/>
            <a:ext cx="3334254" cy="8"/>
            <a:chOff x="658813" y="800103"/>
            <a:chExt cx="3334254" cy="8"/>
          </a:xfrm>
        </p:grpSpPr>
        <p:cxnSp>
          <p:nvCxnSpPr>
            <p:cNvPr id="87" name="Прямая соединительная линия 86"/>
            <p:cNvCxnSpPr/>
            <p:nvPr/>
          </p:nvCxnSpPr>
          <p:spPr>
            <a:xfrm flipV="1">
              <a:off x="658814" y="800110"/>
              <a:ext cx="3334253" cy="1"/>
            </a:xfrm>
            <a:prstGeom prst="line">
              <a:avLst/>
            </a:prstGeom>
            <a:ln>
              <a:solidFill>
                <a:schemeClr val="bg1">
                  <a:lumMod val="75000"/>
                  <a:alpha val="29804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/>
            <p:nvPr/>
          </p:nvCxnSpPr>
          <p:spPr>
            <a:xfrm>
              <a:off x="658813" y="800103"/>
              <a:ext cx="64820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70"/>
          <p:cNvGrpSpPr>
            <a:grpSpLocks noChangeAspect="1"/>
          </p:cNvGrpSpPr>
          <p:nvPr userDrawn="1"/>
        </p:nvGrpSpPr>
        <p:grpSpPr bwMode="auto">
          <a:xfrm>
            <a:off x="10271125" y="473813"/>
            <a:ext cx="1181100" cy="531812"/>
            <a:chOff x="6470" y="303"/>
            <a:chExt cx="744" cy="335"/>
          </a:xfrm>
          <a:solidFill>
            <a:srgbClr val="F75931"/>
          </a:solidFill>
        </p:grpSpPr>
        <p:sp>
          <p:nvSpPr>
            <p:cNvPr id="90" name="Freeform 71"/>
            <p:cNvSpPr>
              <a:spLocks/>
            </p:cNvSpPr>
            <p:nvPr userDrawn="1"/>
          </p:nvSpPr>
          <p:spPr bwMode="auto">
            <a:xfrm>
              <a:off x="6597" y="328"/>
              <a:ext cx="127" cy="49"/>
            </a:xfrm>
            <a:custGeom>
              <a:avLst/>
              <a:gdLst>
                <a:gd name="T0" fmla="*/ 127 w 127"/>
                <a:gd name="T1" fmla="*/ 23 h 49"/>
                <a:gd name="T2" fmla="*/ 0 w 127"/>
                <a:gd name="T3" fmla="*/ 0 h 49"/>
                <a:gd name="T4" fmla="*/ 84 w 127"/>
                <a:gd name="T5" fmla="*/ 49 h 49"/>
                <a:gd name="T6" fmla="*/ 127 w 127"/>
                <a:gd name="T7" fmla="*/ 23 h 49"/>
                <a:gd name="T8" fmla="*/ 127 w 127"/>
                <a:gd name="T9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9">
                  <a:moveTo>
                    <a:pt x="127" y="23"/>
                  </a:moveTo>
                  <a:lnTo>
                    <a:pt x="0" y="0"/>
                  </a:lnTo>
                  <a:lnTo>
                    <a:pt x="84" y="49"/>
                  </a:lnTo>
                  <a:lnTo>
                    <a:pt x="127" y="23"/>
                  </a:lnTo>
                  <a:lnTo>
                    <a:pt x="12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91" name="Freeform 72"/>
            <p:cNvSpPr>
              <a:spLocks/>
            </p:cNvSpPr>
            <p:nvPr userDrawn="1"/>
          </p:nvSpPr>
          <p:spPr bwMode="auto">
            <a:xfrm>
              <a:off x="6470" y="303"/>
              <a:ext cx="127" cy="48"/>
            </a:xfrm>
            <a:custGeom>
              <a:avLst/>
              <a:gdLst>
                <a:gd name="T0" fmla="*/ 127 w 127"/>
                <a:gd name="T1" fmla="*/ 25 h 48"/>
                <a:gd name="T2" fmla="*/ 0 w 127"/>
                <a:gd name="T3" fmla="*/ 0 h 48"/>
                <a:gd name="T4" fmla="*/ 85 w 127"/>
                <a:gd name="T5" fmla="*/ 48 h 48"/>
                <a:gd name="T6" fmla="*/ 127 w 127"/>
                <a:gd name="T7" fmla="*/ 25 h 48"/>
                <a:gd name="T8" fmla="*/ 127 w 127"/>
                <a:gd name="T9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48">
                  <a:moveTo>
                    <a:pt x="127" y="25"/>
                  </a:moveTo>
                  <a:lnTo>
                    <a:pt x="0" y="0"/>
                  </a:lnTo>
                  <a:lnTo>
                    <a:pt x="85" y="48"/>
                  </a:lnTo>
                  <a:lnTo>
                    <a:pt x="127" y="25"/>
                  </a:lnTo>
                  <a:lnTo>
                    <a:pt x="127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92" name="Freeform 73"/>
            <p:cNvSpPr>
              <a:spLocks/>
            </p:cNvSpPr>
            <p:nvPr userDrawn="1"/>
          </p:nvSpPr>
          <p:spPr bwMode="auto">
            <a:xfrm>
              <a:off x="6555" y="402"/>
              <a:ext cx="126" cy="48"/>
            </a:xfrm>
            <a:custGeom>
              <a:avLst/>
              <a:gdLst>
                <a:gd name="T0" fmla="*/ 126 w 126"/>
                <a:gd name="T1" fmla="*/ 23 h 48"/>
                <a:gd name="T2" fmla="*/ 0 w 126"/>
                <a:gd name="T3" fmla="*/ 0 h 48"/>
                <a:gd name="T4" fmla="*/ 84 w 126"/>
                <a:gd name="T5" fmla="*/ 48 h 48"/>
                <a:gd name="T6" fmla="*/ 126 w 126"/>
                <a:gd name="T7" fmla="*/ 23 h 48"/>
                <a:gd name="T8" fmla="*/ 126 w 126"/>
                <a:gd name="T9" fmla="*/ 2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48">
                  <a:moveTo>
                    <a:pt x="126" y="23"/>
                  </a:moveTo>
                  <a:lnTo>
                    <a:pt x="0" y="0"/>
                  </a:lnTo>
                  <a:lnTo>
                    <a:pt x="84" y="48"/>
                  </a:lnTo>
                  <a:lnTo>
                    <a:pt x="126" y="23"/>
                  </a:lnTo>
                  <a:lnTo>
                    <a:pt x="12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93" name="Freeform 74"/>
            <p:cNvSpPr>
              <a:spLocks/>
            </p:cNvSpPr>
            <p:nvPr userDrawn="1"/>
          </p:nvSpPr>
          <p:spPr bwMode="auto">
            <a:xfrm>
              <a:off x="6681" y="351"/>
              <a:ext cx="43" cy="74"/>
            </a:xfrm>
            <a:custGeom>
              <a:avLst/>
              <a:gdLst>
                <a:gd name="T0" fmla="*/ 43 w 43"/>
                <a:gd name="T1" fmla="*/ 0 h 74"/>
                <a:gd name="T2" fmla="*/ 0 w 43"/>
                <a:gd name="T3" fmla="*/ 74 h 74"/>
                <a:gd name="T4" fmla="*/ 0 w 43"/>
                <a:gd name="T5" fmla="*/ 26 h 74"/>
                <a:gd name="T6" fmla="*/ 43 w 43"/>
                <a:gd name="T7" fmla="*/ 0 h 74"/>
                <a:gd name="T8" fmla="*/ 43 w 4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4">
                  <a:moveTo>
                    <a:pt x="43" y="0"/>
                  </a:moveTo>
                  <a:lnTo>
                    <a:pt x="0" y="74"/>
                  </a:lnTo>
                  <a:lnTo>
                    <a:pt x="0" y="26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94" name="Freeform 75"/>
            <p:cNvSpPr>
              <a:spLocks/>
            </p:cNvSpPr>
            <p:nvPr userDrawn="1"/>
          </p:nvSpPr>
          <p:spPr bwMode="auto">
            <a:xfrm>
              <a:off x="6639" y="425"/>
              <a:ext cx="42" cy="76"/>
            </a:xfrm>
            <a:custGeom>
              <a:avLst/>
              <a:gdLst>
                <a:gd name="T0" fmla="*/ 42 w 42"/>
                <a:gd name="T1" fmla="*/ 0 h 76"/>
                <a:gd name="T2" fmla="*/ 0 w 42"/>
                <a:gd name="T3" fmla="*/ 76 h 76"/>
                <a:gd name="T4" fmla="*/ 0 w 42"/>
                <a:gd name="T5" fmla="*/ 25 h 76"/>
                <a:gd name="T6" fmla="*/ 42 w 42"/>
                <a:gd name="T7" fmla="*/ 0 h 76"/>
                <a:gd name="T8" fmla="*/ 42 w 42"/>
                <a:gd name="T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76">
                  <a:moveTo>
                    <a:pt x="42" y="0"/>
                  </a:moveTo>
                  <a:lnTo>
                    <a:pt x="0" y="76"/>
                  </a:lnTo>
                  <a:lnTo>
                    <a:pt x="0" y="25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95" name="Freeform 76"/>
            <p:cNvSpPr>
              <a:spLocks/>
            </p:cNvSpPr>
            <p:nvPr userDrawn="1"/>
          </p:nvSpPr>
          <p:spPr bwMode="auto">
            <a:xfrm>
              <a:off x="6555" y="328"/>
              <a:ext cx="42" cy="74"/>
            </a:xfrm>
            <a:custGeom>
              <a:avLst/>
              <a:gdLst>
                <a:gd name="T0" fmla="*/ 42 w 42"/>
                <a:gd name="T1" fmla="*/ 0 h 74"/>
                <a:gd name="T2" fmla="*/ 0 w 42"/>
                <a:gd name="T3" fmla="*/ 74 h 74"/>
                <a:gd name="T4" fmla="*/ 0 w 42"/>
                <a:gd name="T5" fmla="*/ 23 h 74"/>
                <a:gd name="T6" fmla="*/ 42 w 42"/>
                <a:gd name="T7" fmla="*/ 0 h 74"/>
                <a:gd name="T8" fmla="*/ 42 w 42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74">
                  <a:moveTo>
                    <a:pt x="42" y="0"/>
                  </a:moveTo>
                  <a:lnTo>
                    <a:pt x="0" y="74"/>
                  </a:lnTo>
                  <a:lnTo>
                    <a:pt x="0" y="23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96" name="Freeform 77"/>
            <p:cNvSpPr>
              <a:spLocks noEditPoints="1"/>
            </p:cNvSpPr>
            <p:nvPr userDrawn="1"/>
          </p:nvSpPr>
          <p:spPr bwMode="auto">
            <a:xfrm>
              <a:off x="6714" y="452"/>
              <a:ext cx="500" cy="176"/>
            </a:xfrm>
            <a:custGeom>
              <a:avLst/>
              <a:gdLst>
                <a:gd name="T0" fmla="*/ 7 w 260"/>
                <a:gd name="T1" fmla="*/ 1 h 91"/>
                <a:gd name="T2" fmla="*/ 7 w 260"/>
                <a:gd name="T3" fmla="*/ 8 h 91"/>
                <a:gd name="T4" fmla="*/ 20 w 260"/>
                <a:gd name="T5" fmla="*/ 2 h 91"/>
                <a:gd name="T6" fmla="*/ 22 w 260"/>
                <a:gd name="T7" fmla="*/ 21 h 91"/>
                <a:gd name="T8" fmla="*/ 38 w 260"/>
                <a:gd name="T9" fmla="*/ 1 h 91"/>
                <a:gd name="T10" fmla="*/ 47 w 260"/>
                <a:gd name="T11" fmla="*/ 9 h 91"/>
                <a:gd name="T12" fmla="*/ 49 w 260"/>
                <a:gd name="T13" fmla="*/ 19 h 91"/>
                <a:gd name="T14" fmla="*/ 65 w 260"/>
                <a:gd name="T15" fmla="*/ 21 h 91"/>
                <a:gd name="T16" fmla="*/ 53 w 260"/>
                <a:gd name="T17" fmla="*/ 1 h 91"/>
                <a:gd name="T18" fmla="*/ 71 w 260"/>
                <a:gd name="T19" fmla="*/ 1 h 91"/>
                <a:gd name="T20" fmla="*/ 77 w 260"/>
                <a:gd name="T21" fmla="*/ 21 h 91"/>
                <a:gd name="T22" fmla="*/ 100 w 260"/>
                <a:gd name="T23" fmla="*/ 21 h 91"/>
                <a:gd name="T24" fmla="*/ 98 w 260"/>
                <a:gd name="T25" fmla="*/ 1 h 91"/>
                <a:gd name="T26" fmla="*/ 90 w 260"/>
                <a:gd name="T27" fmla="*/ 14 h 91"/>
                <a:gd name="T28" fmla="*/ 118 w 260"/>
                <a:gd name="T29" fmla="*/ 1 h 91"/>
                <a:gd name="T30" fmla="*/ 109 w 260"/>
                <a:gd name="T31" fmla="*/ 3 h 91"/>
                <a:gd name="T32" fmla="*/ 129 w 260"/>
                <a:gd name="T33" fmla="*/ 9 h 91"/>
                <a:gd name="T34" fmla="*/ 136 w 260"/>
                <a:gd name="T35" fmla="*/ 14 h 91"/>
                <a:gd name="T36" fmla="*/ 129 w 260"/>
                <a:gd name="T37" fmla="*/ 1 h 91"/>
                <a:gd name="T38" fmla="*/ 139 w 260"/>
                <a:gd name="T39" fmla="*/ 11 h 91"/>
                <a:gd name="T40" fmla="*/ 151 w 260"/>
                <a:gd name="T41" fmla="*/ 4 h 91"/>
                <a:gd name="T42" fmla="*/ 154 w 260"/>
                <a:gd name="T43" fmla="*/ 14 h 91"/>
                <a:gd name="T44" fmla="*/ 6 w 260"/>
                <a:gd name="T45" fmla="*/ 55 h 91"/>
                <a:gd name="T46" fmla="*/ 15 w 260"/>
                <a:gd name="T47" fmla="*/ 39 h 91"/>
                <a:gd name="T48" fmla="*/ 10 w 260"/>
                <a:gd name="T49" fmla="*/ 52 h 91"/>
                <a:gd name="T50" fmla="*/ 18 w 260"/>
                <a:gd name="T51" fmla="*/ 38 h 91"/>
                <a:gd name="T52" fmla="*/ 37 w 260"/>
                <a:gd name="T53" fmla="*/ 56 h 91"/>
                <a:gd name="T54" fmla="*/ 49 w 260"/>
                <a:gd name="T55" fmla="*/ 48 h 91"/>
                <a:gd name="T56" fmla="*/ 47 w 260"/>
                <a:gd name="T57" fmla="*/ 44 h 91"/>
                <a:gd name="T58" fmla="*/ 59 w 260"/>
                <a:gd name="T59" fmla="*/ 36 h 91"/>
                <a:gd name="T60" fmla="*/ 66 w 260"/>
                <a:gd name="T61" fmla="*/ 56 h 91"/>
                <a:gd name="T62" fmla="*/ 81 w 260"/>
                <a:gd name="T63" fmla="*/ 39 h 91"/>
                <a:gd name="T64" fmla="*/ 71 w 260"/>
                <a:gd name="T65" fmla="*/ 35 h 91"/>
                <a:gd name="T66" fmla="*/ 89 w 260"/>
                <a:gd name="T67" fmla="*/ 50 h 91"/>
                <a:gd name="T68" fmla="*/ 96 w 260"/>
                <a:gd name="T69" fmla="*/ 39 h 91"/>
                <a:gd name="T70" fmla="*/ 94 w 260"/>
                <a:gd name="T71" fmla="*/ 52 h 91"/>
                <a:gd name="T72" fmla="*/ 107 w 260"/>
                <a:gd name="T73" fmla="*/ 41 h 91"/>
                <a:gd name="T74" fmla="*/ 112 w 260"/>
                <a:gd name="T75" fmla="*/ 40 h 91"/>
                <a:gd name="T76" fmla="*/ 124 w 260"/>
                <a:gd name="T77" fmla="*/ 54 h 91"/>
                <a:gd name="T78" fmla="*/ 138 w 260"/>
                <a:gd name="T79" fmla="*/ 35 h 91"/>
                <a:gd name="T80" fmla="*/ 161 w 260"/>
                <a:gd name="T81" fmla="*/ 55 h 91"/>
                <a:gd name="T82" fmla="*/ 145 w 260"/>
                <a:gd name="T83" fmla="*/ 41 h 91"/>
                <a:gd name="T84" fmla="*/ 157 w 260"/>
                <a:gd name="T85" fmla="*/ 35 h 91"/>
                <a:gd name="T86" fmla="*/ 166 w 260"/>
                <a:gd name="T87" fmla="*/ 52 h 91"/>
                <a:gd name="T88" fmla="*/ 179 w 260"/>
                <a:gd name="T89" fmla="*/ 39 h 91"/>
                <a:gd name="T90" fmla="*/ 170 w 260"/>
                <a:gd name="T91" fmla="*/ 50 h 91"/>
                <a:gd name="T92" fmla="*/ 199 w 260"/>
                <a:gd name="T93" fmla="*/ 53 h 91"/>
                <a:gd name="T94" fmla="*/ 192 w 260"/>
                <a:gd name="T95" fmla="*/ 35 h 91"/>
                <a:gd name="T96" fmla="*/ 188 w 260"/>
                <a:gd name="T97" fmla="*/ 43 h 91"/>
                <a:gd name="T98" fmla="*/ 219 w 260"/>
                <a:gd name="T99" fmla="*/ 56 h 91"/>
                <a:gd name="T100" fmla="*/ 207 w 260"/>
                <a:gd name="T101" fmla="*/ 56 h 91"/>
                <a:gd name="T102" fmla="*/ 209 w 260"/>
                <a:gd name="T103" fmla="*/ 43 h 91"/>
                <a:gd name="T104" fmla="*/ 214 w 260"/>
                <a:gd name="T105" fmla="*/ 45 h 91"/>
                <a:gd name="T106" fmla="*/ 222 w 260"/>
                <a:gd name="T107" fmla="*/ 36 h 91"/>
                <a:gd name="T108" fmla="*/ 236 w 260"/>
                <a:gd name="T109" fmla="*/ 35 h 91"/>
                <a:gd name="T110" fmla="*/ 247 w 260"/>
                <a:gd name="T111" fmla="*/ 55 h 91"/>
                <a:gd name="T112" fmla="*/ 248 w 260"/>
                <a:gd name="T113" fmla="*/ 36 h 91"/>
                <a:gd name="T114" fmla="*/ 256 w 260"/>
                <a:gd name="T115" fmla="*/ 56 h 91"/>
                <a:gd name="T116" fmla="*/ 2 w 260"/>
                <a:gd name="T117" fmla="*/ 91 h 91"/>
                <a:gd name="T118" fmla="*/ 14 w 260"/>
                <a:gd name="T119" fmla="*/ 71 h 91"/>
                <a:gd name="T120" fmla="*/ 14 w 260"/>
                <a:gd name="T121" fmla="*/ 7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0" h="91">
                  <a:moveTo>
                    <a:pt x="14" y="21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7" y="1"/>
                    <a:pt x="7" y="1"/>
                    <a:pt x="8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10" y="1"/>
                  </a:cubicBezTo>
                  <a:cubicBezTo>
                    <a:pt x="10" y="1"/>
                    <a:pt x="10" y="1"/>
                    <a:pt x="10" y="2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4" y="21"/>
                    <a:pt x="14" y="21"/>
                    <a:pt x="14" y="21"/>
                  </a:cubicBezTo>
                  <a:close/>
                  <a:moveTo>
                    <a:pt x="10" y="8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22" y="21"/>
                  </a:move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1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4"/>
                    <a:pt x="20" y="4"/>
                  </a:cubicBezTo>
                  <a:cubicBezTo>
                    <a:pt x="20" y="3"/>
                    <a:pt x="20" y="3"/>
                    <a:pt x="20" y="2"/>
                  </a:cubicBezTo>
                  <a:cubicBezTo>
                    <a:pt x="21" y="2"/>
                    <a:pt x="21" y="1"/>
                    <a:pt x="22" y="1"/>
                  </a:cubicBezTo>
                  <a:cubicBezTo>
                    <a:pt x="23" y="1"/>
                    <a:pt x="23" y="1"/>
                    <a:pt x="24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3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2" y="3"/>
                    <a:pt x="32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3" y="3"/>
                    <a:pt x="23" y="4"/>
                  </a:cubicBezTo>
                  <a:cubicBezTo>
                    <a:pt x="22" y="4"/>
                    <a:pt x="22" y="5"/>
                    <a:pt x="22" y="5"/>
                  </a:cubicBezTo>
                  <a:cubicBezTo>
                    <a:pt x="22" y="21"/>
                    <a:pt x="22" y="21"/>
                    <a:pt x="2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8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9" y="21"/>
                    <a:pt x="38" y="21"/>
                    <a:pt x="38" y="21"/>
                  </a:cubicBezTo>
                  <a:cubicBezTo>
                    <a:pt x="37" y="21"/>
                    <a:pt x="37" y="20"/>
                    <a:pt x="36" y="20"/>
                  </a:cubicBezTo>
                  <a:cubicBezTo>
                    <a:pt x="36" y="19"/>
                    <a:pt x="36" y="19"/>
                    <a:pt x="35" y="18"/>
                  </a:cubicBezTo>
                  <a:cubicBezTo>
                    <a:pt x="35" y="18"/>
                    <a:pt x="35" y="17"/>
                    <a:pt x="35" y="1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5"/>
                    <a:pt x="35" y="4"/>
                    <a:pt x="36" y="4"/>
                  </a:cubicBezTo>
                  <a:cubicBezTo>
                    <a:pt x="36" y="3"/>
                    <a:pt x="36" y="3"/>
                    <a:pt x="36" y="2"/>
                  </a:cubicBezTo>
                  <a:cubicBezTo>
                    <a:pt x="37" y="2"/>
                    <a:pt x="37" y="1"/>
                    <a:pt x="38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8" y="3"/>
                    <a:pt x="48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9" y="3"/>
                    <a:pt x="39" y="3"/>
                    <a:pt x="38" y="4"/>
                  </a:cubicBezTo>
                  <a:cubicBezTo>
                    <a:pt x="38" y="4"/>
                    <a:pt x="38" y="5"/>
                    <a:pt x="38" y="5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8" y="9"/>
                    <a:pt x="48" y="9"/>
                  </a:cubicBezTo>
                  <a:cubicBezTo>
                    <a:pt x="48" y="9"/>
                    <a:pt x="48" y="10"/>
                    <a:pt x="48" y="10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11"/>
                    <a:pt x="47" y="12"/>
                    <a:pt x="47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8" y="18"/>
                    <a:pt x="38" y="18"/>
                  </a:cubicBezTo>
                  <a:cubicBezTo>
                    <a:pt x="39" y="19"/>
                    <a:pt x="39" y="19"/>
                    <a:pt x="40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65" y="1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65" y="1"/>
                    <a:pt x="66" y="1"/>
                    <a:pt x="66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21"/>
                    <a:pt x="68" y="21"/>
                    <a:pt x="67" y="21"/>
                  </a:cubicBezTo>
                  <a:cubicBezTo>
                    <a:pt x="66" y="21"/>
                    <a:pt x="66" y="21"/>
                    <a:pt x="66" y="21"/>
                  </a:cubicBezTo>
                  <a:cubicBezTo>
                    <a:pt x="66" y="21"/>
                    <a:pt x="65" y="21"/>
                    <a:pt x="65" y="21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55" y="12"/>
                    <a:pt x="55" y="12"/>
                    <a:pt x="55" y="12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5" y="21"/>
                    <a:pt x="55" y="21"/>
                    <a:pt x="54" y="21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3" y="21"/>
                    <a:pt x="52" y="21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2" y="1"/>
                    <a:pt x="53" y="1"/>
                    <a:pt x="53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1"/>
                    <a:pt x="65" y="1"/>
                    <a:pt x="65" y="1"/>
                  </a:cubicBezTo>
                  <a:close/>
                  <a:moveTo>
                    <a:pt x="77" y="3"/>
                  </a:moveTo>
                  <a:cubicBezTo>
                    <a:pt x="71" y="3"/>
                    <a:pt x="71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6" y="3"/>
                    <a:pt x="86" y="3"/>
                    <a:pt x="85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7" y="3"/>
                    <a:pt x="77" y="3"/>
                    <a:pt x="77" y="3"/>
                  </a:cubicBezTo>
                  <a:close/>
                  <a:moveTo>
                    <a:pt x="96" y="19"/>
                  </a:moveTo>
                  <a:cubicBezTo>
                    <a:pt x="97" y="19"/>
                    <a:pt x="98" y="19"/>
                    <a:pt x="99" y="19"/>
                  </a:cubicBezTo>
                  <a:cubicBezTo>
                    <a:pt x="99" y="19"/>
                    <a:pt x="100" y="18"/>
                    <a:pt x="101" y="18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01" y="21"/>
                    <a:pt x="101" y="21"/>
                    <a:pt x="100" y="21"/>
                  </a:cubicBezTo>
                  <a:cubicBezTo>
                    <a:pt x="100" y="21"/>
                    <a:pt x="99" y="21"/>
                    <a:pt x="99" y="21"/>
                  </a:cubicBezTo>
                  <a:cubicBezTo>
                    <a:pt x="98" y="21"/>
                    <a:pt x="98" y="21"/>
                    <a:pt x="97" y="22"/>
                  </a:cubicBezTo>
                  <a:cubicBezTo>
                    <a:pt x="97" y="22"/>
                    <a:pt x="96" y="22"/>
                    <a:pt x="96" y="22"/>
                  </a:cubicBezTo>
                  <a:cubicBezTo>
                    <a:pt x="94" y="22"/>
                    <a:pt x="93" y="21"/>
                    <a:pt x="92" y="21"/>
                  </a:cubicBezTo>
                  <a:cubicBezTo>
                    <a:pt x="91" y="21"/>
                    <a:pt x="90" y="20"/>
                    <a:pt x="89" y="19"/>
                  </a:cubicBezTo>
                  <a:cubicBezTo>
                    <a:pt x="88" y="18"/>
                    <a:pt x="88" y="17"/>
                    <a:pt x="88" y="16"/>
                  </a:cubicBezTo>
                  <a:cubicBezTo>
                    <a:pt x="87" y="15"/>
                    <a:pt x="87" y="13"/>
                    <a:pt x="87" y="11"/>
                  </a:cubicBezTo>
                  <a:cubicBezTo>
                    <a:pt x="87" y="10"/>
                    <a:pt x="87" y="8"/>
                    <a:pt x="88" y="7"/>
                  </a:cubicBezTo>
                  <a:cubicBezTo>
                    <a:pt x="88" y="6"/>
                    <a:pt x="89" y="4"/>
                    <a:pt x="89" y="3"/>
                  </a:cubicBezTo>
                  <a:cubicBezTo>
                    <a:pt x="90" y="2"/>
                    <a:pt x="91" y="2"/>
                    <a:pt x="92" y="1"/>
                  </a:cubicBezTo>
                  <a:cubicBezTo>
                    <a:pt x="93" y="1"/>
                    <a:pt x="95" y="0"/>
                    <a:pt x="96" y="0"/>
                  </a:cubicBezTo>
                  <a:cubicBezTo>
                    <a:pt x="97" y="0"/>
                    <a:pt x="98" y="1"/>
                    <a:pt x="98" y="1"/>
                  </a:cubicBezTo>
                  <a:cubicBezTo>
                    <a:pt x="99" y="1"/>
                    <a:pt x="100" y="1"/>
                    <a:pt x="101" y="2"/>
                  </a:cubicBezTo>
                  <a:cubicBezTo>
                    <a:pt x="101" y="2"/>
                    <a:pt x="101" y="2"/>
                    <a:pt x="102" y="2"/>
                  </a:cubicBezTo>
                  <a:cubicBezTo>
                    <a:pt x="102" y="2"/>
                    <a:pt x="102" y="2"/>
                    <a:pt x="101" y="2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4"/>
                    <a:pt x="100" y="4"/>
                    <a:pt x="100" y="4"/>
                  </a:cubicBezTo>
                  <a:cubicBezTo>
                    <a:pt x="99" y="3"/>
                    <a:pt x="97" y="3"/>
                    <a:pt x="96" y="3"/>
                  </a:cubicBezTo>
                  <a:cubicBezTo>
                    <a:pt x="95" y="3"/>
                    <a:pt x="94" y="3"/>
                    <a:pt x="93" y="4"/>
                  </a:cubicBezTo>
                  <a:cubicBezTo>
                    <a:pt x="92" y="4"/>
                    <a:pt x="92" y="5"/>
                    <a:pt x="91" y="6"/>
                  </a:cubicBezTo>
                  <a:cubicBezTo>
                    <a:pt x="91" y="6"/>
                    <a:pt x="90" y="7"/>
                    <a:pt x="90" y="8"/>
                  </a:cubicBezTo>
                  <a:cubicBezTo>
                    <a:pt x="90" y="9"/>
                    <a:pt x="90" y="10"/>
                    <a:pt x="90" y="11"/>
                  </a:cubicBezTo>
                  <a:cubicBezTo>
                    <a:pt x="90" y="12"/>
                    <a:pt x="90" y="13"/>
                    <a:pt x="90" y="14"/>
                  </a:cubicBezTo>
                  <a:cubicBezTo>
                    <a:pt x="90" y="15"/>
                    <a:pt x="91" y="16"/>
                    <a:pt x="91" y="17"/>
                  </a:cubicBezTo>
                  <a:cubicBezTo>
                    <a:pt x="92" y="17"/>
                    <a:pt x="92" y="18"/>
                    <a:pt x="93" y="18"/>
                  </a:cubicBezTo>
                  <a:cubicBezTo>
                    <a:pt x="94" y="19"/>
                    <a:pt x="95" y="19"/>
                    <a:pt x="96" y="19"/>
                  </a:cubicBezTo>
                  <a:close/>
                  <a:moveTo>
                    <a:pt x="109" y="3"/>
                  </a:moveTo>
                  <a:cubicBezTo>
                    <a:pt x="104" y="3"/>
                    <a:pt x="104" y="3"/>
                    <a:pt x="104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3" y="1"/>
                    <a:pt x="104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2" y="3"/>
                    <a:pt x="112" y="3"/>
                    <a:pt x="112" y="3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2" y="21"/>
                    <a:pt x="112" y="21"/>
                    <a:pt x="112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3"/>
                    <a:pt x="109" y="3"/>
                    <a:pt x="109" y="3"/>
                  </a:cubicBezTo>
                  <a:close/>
                  <a:moveTo>
                    <a:pt x="133" y="15"/>
                  </a:moveTo>
                  <a:cubicBezTo>
                    <a:pt x="133" y="14"/>
                    <a:pt x="133" y="13"/>
                    <a:pt x="132" y="12"/>
                  </a:cubicBezTo>
                  <a:cubicBezTo>
                    <a:pt x="132" y="12"/>
                    <a:pt x="131" y="11"/>
                    <a:pt x="129" y="11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30" y="19"/>
                    <a:pt x="131" y="19"/>
                    <a:pt x="131" y="18"/>
                  </a:cubicBezTo>
                  <a:cubicBezTo>
                    <a:pt x="132" y="18"/>
                    <a:pt x="132" y="18"/>
                    <a:pt x="133" y="17"/>
                  </a:cubicBezTo>
                  <a:cubicBezTo>
                    <a:pt x="133" y="17"/>
                    <a:pt x="133" y="17"/>
                    <a:pt x="133" y="16"/>
                  </a:cubicBezTo>
                  <a:cubicBezTo>
                    <a:pt x="133" y="16"/>
                    <a:pt x="133" y="15"/>
                    <a:pt x="133" y="15"/>
                  </a:cubicBezTo>
                  <a:close/>
                  <a:moveTo>
                    <a:pt x="124" y="9"/>
                  </a:moveTo>
                  <a:cubicBezTo>
                    <a:pt x="129" y="9"/>
                    <a:pt x="129" y="9"/>
                    <a:pt x="129" y="9"/>
                  </a:cubicBezTo>
                  <a:cubicBezTo>
                    <a:pt x="129" y="9"/>
                    <a:pt x="130" y="9"/>
                    <a:pt x="130" y="9"/>
                  </a:cubicBezTo>
                  <a:cubicBezTo>
                    <a:pt x="131" y="9"/>
                    <a:pt x="131" y="9"/>
                    <a:pt x="131" y="8"/>
                  </a:cubicBezTo>
                  <a:cubicBezTo>
                    <a:pt x="132" y="8"/>
                    <a:pt x="132" y="8"/>
                    <a:pt x="132" y="7"/>
                  </a:cubicBezTo>
                  <a:cubicBezTo>
                    <a:pt x="132" y="7"/>
                    <a:pt x="132" y="7"/>
                    <a:pt x="132" y="6"/>
                  </a:cubicBezTo>
                  <a:cubicBezTo>
                    <a:pt x="132" y="5"/>
                    <a:pt x="132" y="4"/>
                    <a:pt x="132" y="4"/>
                  </a:cubicBezTo>
                  <a:cubicBezTo>
                    <a:pt x="131" y="3"/>
                    <a:pt x="130" y="3"/>
                    <a:pt x="129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4" y="9"/>
                    <a:pt x="124" y="9"/>
                    <a:pt x="124" y="9"/>
                  </a:cubicBezTo>
                  <a:close/>
                  <a:moveTo>
                    <a:pt x="133" y="10"/>
                  </a:moveTo>
                  <a:cubicBezTo>
                    <a:pt x="133" y="10"/>
                    <a:pt x="134" y="11"/>
                    <a:pt x="134" y="11"/>
                  </a:cubicBezTo>
                  <a:cubicBezTo>
                    <a:pt x="135" y="11"/>
                    <a:pt x="135" y="12"/>
                    <a:pt x="135" y="12"/>
                  </a:cubicBezTo>
                  <a:cubicBezTo>
                    <a:pt x="136" y="13"/>
                    <a:pt x="136" y="13"/>
                    <a:pt x="136" y="14"/>
                  </a:cubicBezTo>
                  <a:cubicBezTo>
                    <a:pt x="136" y="14"/>
                    <a:pt x="136" y="15"/>
                    <a:pt x="136" y="15"/>
                  </a:cubicBezTo>
                  <a:cubicBezTo>
                    <a:pt x="136" y="16"/>
                    <a:pt x="136" y="17"/>
                    <a:pt x="136" y="18"/>
                  </a:cubicBezTo>
                  <a:cubicBezTo>
                    <a:pt x="135" y="18"/>
                    <a:pt x="135" y="19"/>
                    <a:pt x="134" y="20"/>
                  </a:cubicBezTo>
                  <a:cubicBezTo>
                    <a:pt x="134" y="20"/>
                    <a:pt x="133" y="21"/>
                    <a:pt x="132" y="21"/>
                  </a:cubicBezTo>
                  <a:cubicBezTo>
                    <a:pt x="131" y="21"/>
                    <a:pt x="130" y="21"/>
                    <a:pt x="129" y="21"/>
                  </a:cubicBezTo>
                  <a:cubicBezTo>
                    <a:pt x="123" y="21"/>
                    <a:pt x="123" y="21"/>
                    <a:pt x="123" y="21"/>
                  </a:cubicBezTo>
                  <a:cubicBezTo>
                    <a:pt x="122" y="21"/>
                    <a:pt x="122" y="21"/>
                    <a:pt x="121" y="21"/>
                  </a:cubicBezTo>
                  <a:cubicBezTo>
                    <a:pt x="121" y="21"/>
                    <a:pt x="121" y="20"/>
                    <a:pt x="121" y="2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2"/>
                    <a:pt x="121" y="1"/>
                    <a:pt x="121" y="1"/>
                  </a:cubicBezTo>
                  <a:cubicBezTo>
                    <a:pt x="122" y="1"/>
                    <a:pt x="122" y="1"/>
                    <a:pt x="123" y="1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0" y="1"/>
                    <a:pt x="131" y="1"/>
                    <a:pt x="132" y="1"/>
                  </a:cubicBezTo>
                  <a:cubicBezTo>
                    <a:pt x="132" y="1"/>
                    <a:pt x="133" y="1"/>
                    <a:pt x="133" y="2"/>
                  </a:cubicBezTo>
                  <a:cubicBezTo>
                    <a:pt x="134" y="2"/>
                    <a:pt x="134" y="3"/>
                    <a:pt x="135" y="3"/>
                  </a:cubicBezTo>
                  <a:cubicBezTo>
                    <a:pt x="135" y="4"/>
                    <a:pt x="135" y="5"/>
                    <a:pt x="135" y="6"/>
                  </a:cubicBezTo>
                  <a:cubicBezTo>
                    <a:pt x="135" y="7"/>
                    <a:pt x="135" y="7"/>
                    <a:pt x="135" y="8"/>
                  </a:cubicBezTo>
                  <a:cubicBezTo>
                    <a:pt x="134" y="9"/>
                    <a:pt x="133" y="9"/>
                    <a:pt x="133" y="10"/>
                  </a:cubicBezTo>
                  <a:cubicBezTo>
                    <a:pt x="133" y="10"/>
                    <a:pt x="133" y="10"/>
                    <a:pt x="133" y="10"/>
                  </a:cubicBezTo>
                  <a:close/>
                  <a:moveTo>
                    <a:pt x="157" y="11"/>
                  </a:moveTo>
                  <a:cubicBezTo>
                    <a:pt x="157" y="14"/>
                    <a:pt x="156" y="17"/>
                    <a:pt x="155" y="19"/>
                  </a:cubicBezTo>
                  <a:cubicBezTo>
                    <a:pt x="153" y="21"/>
                    <a:pt x="151" y="22"/>
                    <a:pt x="148" y="22"/>
                  </a:cubicBezTo>
                  <a:cubicBezTo>
                    <a:pt x="145" y="22"/>
                    <a:pt x="143" y="21"/>
                    <a:pt x="141" y="19"/>
                  </a:cubicBezTo>
                  <a:cubicBezTo>
                    <a:pt x="140" y="17"/>
                    <a:pt x="139" y="14"/>
                    <a:pt x="139" y="11"/>
                  </a:cubicBezTo>
                  <a:cubicBezTo>
                    <a:pt x="139" y="9"/>
                    <a:pt x="140" y="8"/>
                    <a:pt x="140" y="7"/>
                  </a:cubicBezTo>
                  <a:cubicBezTo>
                    <a:pt x="140" y="5"/>
                    <a:pt x="141" y="4"/>
                    <a:pt x="142" y="3"/>
                  </a:cubicBezTo>
                  <a:cubicBezTo>
                    <a:pt x="143" y="2"/>
                    <a:pt x="143" y="2"/>
                    <a:pt x="145" y="1"/>
                  </a:cubicBezTo>
                  <a:cubicBezTo>
                    <a:pt x="146" y="1"/>
                    <a:pt x="147" y="0"/>
                    <a:pt x="148" y="0"/>
                  </a:cubicBezTo>
                  <a:cubicBezTo>
                    <a:pt x="149" y="0"/>
                    <a:pt x="151" y="1"/>
                    <a:pt x="152" y="1"/>
                  </a:cubicBezTo>
                  <a:cubicBezTo>
                    <a:pt x="153" y="2"/>
                    <a:pt x="154" y="2"/>
                    <a:pt x="155" y="3"/>
                  </a:cubicBezTo>
                  <a:cubicBezTo>
                    <a:pt x="155" y="4"/>
                    <a:pt x="156" y="5"/>
                    <a:pt x="156" y="7"/>
                  </a:cubicBezTo>
                  <a:cubicBezTo>
                    <a:pt x="157" y="8"/>
                    <a:pt x="157" y="9"/>
                    <a:pt x="157" y="11"/>
                  </a:cubicBezTo>
                  <a:close/>
                  <a:moveTo>
                    <a:pt x="154" y="11"/>
                  </a:moveTo>
                  <a:cubicBezTo>
                    <a:pt x="154" y="10"/>
                    <a:pt x="154" y="9"/>
                    <a:pt x="154" y="8"/>
                  </a:cubicBezTo>
                  <a:cubicBezTo>
                    <a:pt x="154" y="7"/>
                    <a:pt x="153" y="6"/>
                    <a:pt x="153" y="5"/>
                  </a:cubicBezTo>
                  <a:cubicBezTo>
                    <a:pt x="152" y="5"/>
                    <a:pt x="152" y="4"/>
                    <a:pt x="151" y="4"/>
                  </a:cubicBezTo>
                  <a:cubicBezTo>
                    <a:pt x="150" y="3"/>
                    <a:pt x="149" y="3"/>
                    <a:pt x="148" y="3"/>
                  </a:cubicBezTo>
                  <a:cubicBezTo>
                    <a:pt x="147" y="3"/>
                    <a:pt x="146" y="3"/>
                    <a:pt x="145" y="3"/>
                  </a:cubicBezTo>
                  <a:cubicBezTo>
                    <a:pt x="145" y="4"/>
                    <a:pt x="144" y="5"/>
                    <a:pt x="143" y="5"/>
                  </a:cubicBezTo>
                  <a:cubicBezTo>
                    <a:pt x="143" y="6"/>
                    <a:pt x="143" y="7"/>
                    <a:pt x="142" y="8"/>
                  </a:cubicBezTo>
                  <a:cubicBezTo>
                    <a:pt x="142" y="9"/>
                    <a:pt x="142" y="10"/>
                    <a:pt x="142" y="11"/>
                  </a:cubicBezTo>
                  <a:cubicBezTo>
                    <a:pt x="142" y="12"/>
                    <a:pt x="142" y="13"/>
                    <a:pt x="142" y="14"/>
                  </a:cubicBezTo>
                  <a:cubicBezTo>
                    <a:pt x="143" y="15"/>
                    <a:pt x="143" y="16"/>
                    <a:pt x="143" y="17"/>
                  </a:cubicBezTo>
                  <a:cubicBezTo>
                    <a:pt x="144" y="18"/>
                    <a:pt x="144" y="18"/>
                    <a:pt x="145" y="19"/>
                  </a:cubicBezTo>
                  <a:cubicBezTo>
                    <a:pt x="146" y="19"/>
                    <a:pt x="147" y="19"/>
                    <a:pt x="148" y="19"/>
                  </a:cubicBezTo>
                  <a:cubicBezTo>
                    <a:pt x="149" y="19"/>
                    <a:pt x="150" y="19"/>
                    <a:pt x="151" y="19"/>
                  </a:cubicBezTo>
                  <a:cubicBezTo>
                    <a:pt x="152" y="18"/>
                    <a:pt x="152" y="17"/>
                    <a:pt x="153" y="17"/>
                  </a:cubicBezTo>
                  <a:cubicBezTo>
                    <a:pt x="153" y="16"/>
                    <a:pt x="154" y="15"/>
                    <a:pt x="154" y="14"/>
                  </a:cubicBezTo>
                  <a:cubicBezTo>
                    <a:pt x="154" y="13"/>
                    <a:pt x="154" y="12"/>
                    <a:pt x="154" y="11"/>
                  </a:cubicBezTo>
                  <a:close/>
                  <a:moveTo>
                    <a:pt x="10" y="52"/>
                  </a:moveTo>
                  <a:cubicBezTo>
                    <a:pt x="11" y="52"/>
                    <a:pt x="12" y="52"/>
                    <a:pt x="13" y="52"/>
                  </a:cubicBezTo>
                  <a:cubicBezTo>
                    <a:pt x="14" y="51"/>
                    <a:pt x="14" y="51"/>
                    <a:pt x="15" y="51"/>
                  </a:cubicBezTo>
                  <a:cubicBezTo>
                    <a:pt x="15" y="51"/>
                    <a:pt x="15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5"/>
                    <a:pt x="15" y="55"/>
                    <a:pt x="13" y="56"/>
                  </a:cubicBezTo>
                  <a:cubicBezTo>
                    <a:pt x="12" y="56"/>
                    <a:pt x="11" y="56"/>
                    <a:pt x="10" y="56"/>
                  </a:cubicBezTo>
                  <a:cubicBezTo>
                    <a:pt x="8" y="56"/>
                    <a:pt x="7" y="56"/>
                    <a:pt x="6" y="55"/>
                  </a:cubicBezTo>
                  <a:cubicBezTo>
                    <a:pt x="5" y="55"/>
                    <a:pt x="4" y="54"/>
                    <a:pt x="3" y="53"/>
                  </a:cubicBezTo>
                  <a:cubicBezTo>
                    <a:pt x="2" y="52"/>
                    <a:pt x="2" y="51"/>
                    <a:pt x="1" y="50"/>
                  </a:cubicBezTo>
                  <a:cubicBezTo>
                    <a:pt x="1" y="49"/>
                    <a:pt x="1" y="47"/>
                    <a:pt x="1" y="46"/>
                  </a:cubicBezTo>
                  <a:cubicBezTo>
                    <a:pt x="1" y="44"/>
                    <a:pt x="1" y="43"/>
                    <a:pt x="1" y="41"/>
                  </a:cubicBezTo>
                  <a:cubicBezTo>
                    <a:pt x="2" y="40"/>
                    <a:pt x="2" y="39"/>
                    <a:pt x="3" y="38"/>
                  </a:cubicBezTo>
                  <a:cubicBezTo>
                    <a:pt x="4" y="37"/>
                    <a:pt x="5" y="36"/>
                    <a:pt x="6" y="36"/>
                  </a:cubicBezTo>
                  <a:cubicBezTo>
                    <a:pt x="7" y="35"/>
                    <a:pt x="9" y="35"/>
                    <a:pt x="10" y="35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6" y="36"/>
                    <a:pt x="16" y="36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5" y="40"/>
                    <a:pt x="14" y="40"/>
                  </a:cubicBezTo>
                  <a:cubicBezTo>
                    <a:pt x="14" y="39"/>
                    <a:pt x="13" y="39"/>
                    <a:pt x="12" y="39"/>
                  </a:cubicBezTo>
                  <a:cubicBezTo>
                    <a:pt x="12" y="39"/>
                    <a:pt x="11" y="39"/>
                    <a:pt x="10" y="39"/>
                  </a:cubicBezTo>
                  <a:cubicBezTo>
                    <a:pt x="10" y="39"/>
                    <a:pt x="9" y="39"/>
                    <a:pt x="8" y="39"/>
                  </a:cubicBezTo>
                  <a:cubicBezTo>
                    <a:pt x="8" y="40"/>
                    <a:pt x="7" y="40"/>
                    <a:pt x="7" y="41"/>
                  </a:cubicBezTo>
                  <a:cubicBezTo>
                    <a:pt x="6" y="41"/>
                    <a:pt x="6" y="42"/>
                    <a:pt x="6" y="43"/>
                  </a:cubicBezTo>
                  <a:cubicBezTo>
                    <a:pt x="5" y="44"/>
                    <a:pt x="5" y="45"/>
                    <a:pt x="5" y="46"/>
                  </a:cubicBezTo>
                  <a:cubicBezTo>
                    <a:pt x="5" y="47"/>
                    <a:pt x="5" y="47"/>
                    <a:pt x="6" y="48"/>
                  </a:cubicBezTo>
                  <a:cubicBezTo>
                    <a:pt x="6" y="49"/>
                    <a:pt x="6" y="50"/>
                    <a:pt x="6" y="50"/>
                  </a:cubicBezTo>
                  <a:cubicBezTo>
                    <a:pt x="7" y="51"/>
                    <a:pt x="7" y="51"/>
                    <a:pt x="8" y="52"/>
                  </a:cubicBezTo>
                  <a:cubicBezTo>
                    <a:pt x="9" y="52"/>
                    <a:pt x="9" y="52"/>
                    <a:pt x="10" y="52"/>
                  </a:cubicBezTo>
                  <a:close/>
                  <a:moveTo>
                    <a:pt x="34" y="38"/>
                  </a:moveTo>
                  <a:cubicBezTo>
                    <a:pt x="34" y="39"/>
                    <a:pt x="34" y="39"/>
                    <a:pt x="34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8" y="56"/>
                    <a:pt x="2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56"/>
                    <a:pt x="24" y="55"/>
                    <a:pt x="24" y="55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8" y="39"/>
                    <a:pt x="18" y="39"/>
                    <a:pt x="18" y="38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5"/>
                    <a:pt x="18" y="35"/>
                  </a:cubicBezTo>
                  <a:cubicBezTo>
                    <a:pt x="18" y="35"/>
                    <a:pt x="19" y="35"/>
                    <a:pt x="19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4" y="36"/>
                    <a:pt x="34" y="36"/>
                  </a:cubicBezTo>
                  <a:cubicBezTo>
                    <a:pt x="34" y="38"/>
                    <a:pt x="34" y="38"/>
                    <a:pt x="34" y="38"/>
                  </a:cubicBezTo>
                  <a:close/>
                  <a:moveTo>
                    <a:pt x="41" y="55"/>
                  </a:moveTo>
                  <a:cubicBezTo>
                    <a:pt x="41" y="55"/>
                    <a:pt x="41" y="56"/>
                    <a:pt x="41" y="56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7" y="56"/>
                    <a:pt x="37" y="55"/>
                    <a:pt x="37" y="55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5"/>
                    <a:pt x="38" y="35"/>
                    <a:pt x="39" y="3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7" y="35"/>
                    <a:pt x="48" y="35"/>
                    <a:pt x="49" y="36"/>
                  </a:cubicBezTo>
                  <a:cubicBezTo>
                    <a:pt x="50" y="36"/>
                    <a:pt x="50" y="36"/>
                    <a:pt x="51" y="37"/>
                  </a:cubicBezTo>
                  <a:cubicBezTo>
                    <a:pt x="51" y="38"/>
                    <a:pt x="52" y="38"/>
                    <a:pt x="52" y="39"/>
                  </a:cubicBezTo>
                  <a:cubicBezTo>
                    <a:pt x="53" y="40"/>
                    <a:pt x="53" y="41"/>
                    <a:pt x="53" y="42"/>
                  </a:cubicBezTo>
                  <a:cubicBezTo>
                    <a:pt x="53" y="42"/>
                    <a:pt x="53" y="43"/>
                    <a:pt x="52" y="44"/>
                  </a:cubicBezTo>
                  <a:cubicBezTo>
                    <a:pt x="52" y="44"/>
                    <a:pt x="52" y="45"/>
                    <a:pt x="51" y="46"/>
                  </a:cubicBezTo>
                  <a:cubicBezTo>
                    <a:pt x="51" y="46"/>
                    <a:pt x="50" y="47"/>
                    <a:pt x="49" y="48"/>
                  </a:cubicBezTo>
                  <a:cubicBezTo>
                    <a:pt x="48" y="48"/>
                    <a:pt x="47" y="48"/>
                    <a:pt x="45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55"/>
                    <a:pt x="41" y="55"/>
                    <a:pt x="41" y="55"/>
                  </a:cubicBezTo>
                  <a:close/>
                  <a:moveTo>
                    <a:pt x="48" y="42"/>
                  </a:moveTo>
                  <a:cubicBezTo>
                    <a:pt x="48" y="42"/>
                    <a:pt x="48" y="41"/>
                    <a:pt x="48" y="41"/>
                  </a:cubicBezTo>
                  <a:cubicBezTo>
                    <a:pt x="48" y="41"/>
                    <a:pt x="48" y="40"/>
                    <a:pt x="48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6" y="39"/>
                    <a:pt x="46" y="39"/>
                    <a:pt x="45" y="3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6" y="45"/>
                    <a:pt x="47" y="44"/>
                    <a:pt x="47" y="44"/>
                  </a:cubicBezTo>
                  <a:cubicBezTo>
                    <a:pt x="48" y="43"/>
                    <a:pt x="48" y="43"/>
                    <a:pt x="48" y="42"/>
                  </a:cubicBezTo>
                  <a:close/>
                  <a:moveTo>
                    <a:pt x="65" y="51"/>
                  </a:moveTo>
                  <a:cubicBezTo>
                    <a:pt x="58" y="51"/>
                    <a:pt x="58" y="51"/>
                    <a:pt x="58" y="51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7" y="55"/>
                    <a:pt x="57" y="56"/>
                    <a:pt x="57" y="56"/>
                  </a:cubicBezTo>
                  <a:cubicBezTo>
                    <a:pt x="57" y="56"/>
                    <a:pt x="57" y="56"/>
                    <a:pt x="56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2" y="55"/>
                    <a:pt x="52" y="55"/>
                    <a:pt x="53" y="55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5"/>
                    <a:pt x="60" y="35"/>
                    <a:pt x="61" y="35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65" y="36"/>
                    <a:pt x="65" y="36"/>
                    <a:pt x="65" y="37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55"/>
                    <a:pt x="71" y="55"/>
                    <a:pt x="71" y="56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6" y="56"/>
                    <a:pt x="66" y="55"/>
                    <a:pt x="66" y="55"/>
                  </a:cubicBezTo>
                  <a:cubicBezTo>
                    <a:pt x="65" y="51"/>
                    <a:pt x="65" y="51"/>
                    <a:pt x="65" y="51"/>
                  </a:cubicBezTo>
                  <a:close/>
                  <a:moveTo>
                    <a:pt x="59" y="48"/>
                  </a:moveTo>
                  <a:cubicBezTo>
                    <a:pt x="64" y="48"/>
                    <a:pt x="64" y="48"/>
                    <a:pt x="64" y="48"/>
                  </a:cubicBezTo>
                  <a:cubicBezTo>
                    <a:pt x="63" y="44"/>
                    <a:pt x="63" y="44"/>
                    <a:pt x="63" y="44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59" y="48"/>
                    <a:pt x="59" y="48"/>
                    <a:pt x="59" y="48"/>
                  </a:cubicBezTo>
                  <a:close/>
                  <a:moveTo>
                    <a:pt x="87" y="38"/>
                  </a:moveTo>
                  <a:cubicBezTo>
                    <a:pt x="87" y="39"/>
                    <a:pt x="87" y="39"/>
                    <a:pt x="86" y="39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5"/>
                    <a:pt x="81" y="56"/>
                    <a:pt x="81" y="56"/>
                  </a:cubicBezTo>
                  <a:cubicBezTo>
                    <a:pt x="81" y="56"/>
                    <a:pt x="81" y="56"/>
                    <a:pt x="80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5"/>
                    <a:pt x="77" y="55"/>
                  </a:cubicBezTo>
                  <a:cubicBezTo>
                    <a:pt x="77" y="39"/>
                    <a:pt x="77" y="39"/>
                    <a:pt x="77" y="39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9"/>
                    <a:pt x="71" y="39"/>
                    <a:pt x="71" y="38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36"/>
                    <a:pt x="71" y="35"/>
                    <a:pt x="71" y="35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7" y="35"/>
                    <a:pt x="87" y="35"/>
                    <a:pt x="87" y="35"/>
                  </a:cubicBezTo>
                  <a:cubicBezTo>
                    <a:pt x="87" y="35"/>
                    <a:pt x="87" y="36"/>
                    <a:pt x="87" y="36"/>
                  </a:cubicBezTo>
                  <a:cubicBezTo>
                    <a:pt x="87" y="38"/>
                    <a:pt x="87" y="38"/>
                    <a:pt x="87" y="38"/>
                  </a:cubicBezTo>
                  <a:close/>
                  <a:moveTo>
                    <a:pt x="104" y="55"/>
                  </a:moveTo>
                  <a:cubicBezTo>
                    <a:pt x="104" y="55"/>
                    <a:pt x="104" y="55"/>
                    <a:pt x="104" y="56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4" y="56"/>
                    <a:pt x="93" y="56"/>
                    <a:pt x="92" y="55"/>
                  </a:cubicBezTo>
                  <a:cubicBezTo>
                    <a:pt x="91" y="55"/>
                    <a:pt x="91" y="55"/>
                    <a:pt x="91" y="54"/>
                  </a:cubicBezTo>
                  <a:cubicBezTo>
                    <a:pt x="90" y="54"/>
                    <a:pt x="90" y="53"/>
                    <a:pt x="90" y="52"/>
                  </a:cubicBezTo>
                  <a:cubicBezTo>
                    <a:pt x="90" y="52"/>
                    <a:pt x="89" y="51"/>
                    <a:pt x="89" y="50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0"/>
                    <a:pt x="90" y="39"/>
                    <a:pt x="90" y="39"/>
                  </a:cubicBezTo>
                  <a:cubicBezTo>
                    <a:pt x="90" y="38"/>
                    <a:pt x="90" y="37"/>
                    <a:pt x="91" y="37"/>
                  </a:cubicBezTo>
                  <a:cubicBezTo>
                    <a:pt x="91" y="36"/>
                    <a:pt x="92" y="36"/>
                    <a:pt x="92" y="36"/>
                  </a:cubicBezTo>
                  <a:cubicBezTo>
                    <a:pt x="93" y="35"/>
                    <a:pt x="94" y="35"/>
                    <a:pt x="95" y="3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4" y="35"/>
                  </a:cubicBezTo>
                  <a:cubicBezTo>
                    <a:pt x="104" y="35"/>
                    <a:pt x="104" y="36"/>
                    <a:pt x="104" y="36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9"/>
                    <a:pt x="104" y="39"/>
                    <a:pt x="104" y="39"/>
                  </a:cubicBezTo>
                  <a:cubicBezTo>
                    <a:pt x="104" y="39"/>
                    <a:pt x="103" y="39"/>
                    <a:pt x="103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5" y="39"/>
                    <a:pt x="95" y="39"/>
                    <a:pt x="94" y="40"/>
                  </a:cubicBezTo>
                  <a:cubicBezTo>
                    <a:pt x="94" y="40"/>
                    <a:pt x="94" y="40"/>
                    <a:pt x="94" y="41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3" y="43"/>
                    <a:pt x="103" y="43"/>
                    <a:pt x="103" y="43"/>
                  </a:cubicBezTo>
                  <a:cubicBezTo>
                    <a:pt x="103" y="43"/>
                    <a:pt x="103" y="44"/>
                    <a:pt x="103" y="44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46"/>
                    <a:pt x="103" y="47"/>
                    <a:pt x="103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94" y="51"/>
                    <a:pt x="94" y="51"/>
                    <a:pt x="94" y="52"/>
                  </a:cubicBezTo>
                  <a:cubicBezTo>
                    <a:pt x="95" y="52"/>
                    <a:pt x="95" y="52"/>
                    <a:pt x="96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104" y="52"/>
                    <a:pt x="104" y="52"/>
                    <a:pt x="104" y="53"/>
                  </a:cubicBezTo>
                  <a:cubicBezTo>
                    <a:pt x="104" y="55"/>
                    <a:pt x="104" y="55"/>
                    <a:pt x="104" y="55"/>
                  </a:cubicBezTo>
                  <a:close/>
                  <a:moveTo>
                    <a:pt x="112" y="55"/>
                  </a:moveTo>
                  <a:cubicBezTo>
                    <a:pt x="112" y="55"/>
                    <a:pt x="112" y="56"/>
                    <a:pt x="112" y="56"/>
                  </a:cubicBezTo>
                  <a:cubicBezTo>
                    <a:pt x="112" y="56"/>
                    <a:pt x="111" y="56"/>
                    <a:pt x="111" y="56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7" y="56"/>
                    <a:pt x="107" y="55"/>
                    <a:pt x="107" y="55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7" y="40"/>
                    <a:pt x="107" y="39"/>
                    <a:pt x="108" y="39"/>
                  </a:cubicBezTo>
                  <a:cubicBezTo>
                    <a:pt x="108" y="38"/>
                    <a:pt x="108" y="37"/>
                    <a:pt x="109" y="37"/>
                  </a:cubicBezTo>
                  <a:cubicBezTo>
                    <a:pt x="109" y="36"/>
                    <a:pt x="110" y="36"/>
                    <a:pt x="110" y="36"/>
                  </a:cubicBezTo>
                  <a:cubicBezTo>
                    <a:pt x="111" y="35"/>
                    <a:pt x="112" y="35"/>
                    <a:pt x="113" y="35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35"/>
                    <a:pt x="122" y="35"/>
                    <a:pt x="122" y="35"/>
                  </a:cubicBezTo>
                  <a:cubicBezTo>
                    <a:pt x="122" y="35"/>
                    <a:pt x="122" y="36"/>
                    <a:pt x="122" y="36"/>
                  </a:cubicBezTo>
                  <a:cubicBezTo>
                    <a:pt x="122" y="38"/>
                    <a:pt x="122" y="38"/>
                    <a:pt x="122" y="38"/>
                  </a:cubicBezTo>
                  <a:cubicBezTo>
                    <a:pt x="122" y="39"/>
                    <a:pt x="122" y="39"/>
                    <a:pt x="122" y="39"/>
                  </a:cubicBezTo>
                  <a:cubicBezTo>
                    <a:pt x="122" y="39"/>
                    <a:pt x="121" y="39"/>
                    <a:pt x="121" y="39"/>
                  </a:cubicBezTo>
                  <a:cubicBezTo>
                    <a:pt x="114" y="39"/>
                    <a:pt x="114" y="39"/>
                    <a:pt x="114" y="39"/>
                  </a:cubicBezTo>
                  <a:cubicBezTo>
                    <a:pt x="113" y="39"/>
                    <a:pt x="112" y="39"/>
                    <a:pt x="112" y="40"/>
                  </a:cubicBezTo>
                  <a:cubicBezTo>
                    <a:pt x="112" y="40"/>
                    <a:pt x="112" y="40"/>
                    <a:pt x="112" y="41"/>
                  </a:cubicBezTo>
                  <a:cubicBezTo>
                    <a:pt x="112" y="55"/>
                    <a:pt x="112" y="55"/>
                    <a:pt x="112" y="55"/>
                  </a:cubicBezTo>
                  <a:close/>
                  <a:moveTo>
                    <a:pt x="137" y="42"/>
                  </a:moveTo>
                  <a:cubicBezTo>
                    <a:pt x="134" y="46"/>
                    <a:pt x="134" y="46"/>
                    <a:pt x="134" y="46"/>
                  </a:cubicBezTo>
                  <a:cubicBezTo>
                    <a:pt x="130" y="54"/>
                    <a:pt x="130" y="54"/>
                    <a:pt x="130" y="54"/>
                  </a:cubicBezTo>
                  <a:cubicBezTo>
                    <a:pt x="129" y="55"/>
                    <a:pt x="129" y="55"/>
                    <a:pt x="129" y="55"/>
                  </a:cubicBezTo>
                  <a:cubicBezTo>
                    <a:pt x="129" y="55"/>
                    <a:pt x="129" y="55"/>
                    <a:pt x="129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8" y="56"/>
                    <a:pt x="128" y="56"/>
                    <a:pt x="127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5" y="56"/>
                    <a:pt x="125" y="56"/>
                    <a:pt x="125" y="55"/>
                  </a:cubicBezTo>
                  <a:cubicBezTo>
                    <a:pt x="124" y="55"/>
                    <a:pt x="124" y="54"/>
                    <a:pt x="124" y="54"/>
                  </a:cubicBezTo>
                  <a:cubicBezTo>
                    <a:pt x="124" y="36"/>
                    <a:pt x="124" y="36"/>
                    <a:pt x="124" y="36"/>
                  </a:cubicBezTo>
                  <a:cubicBezTo>
                    <a:pt x="124" y="35"/>
                    <a:pt x="124" y="35"/>
                    <a:pt x="125" y="35"/>
                  </a:cubicBezTo>
                  <a:cubicBezTo>
                    <a:pt x="128" y="35"/>
                    <a:pt x="128" y="35"/>
                    <a:pt x="128" y="35"/>
                  </a:cubicBezTo>
                  <a:cubicBezTo>
                    <a:pt x="128" y="35"/>
                    <a:pt x="128" y="35"/>
                    <a:pt x="129" y="35"/>
                  </a:cubicBezTo>
                  <a:cubicBezTo>
                    <a:pt x="129" y="35"/>
                    <a:pt x="129" y="36"/>
                    <a:pt x="129" y="36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7" y="36"/>
                    <a:pt x="137" y="36"/>
                    <a:pt x="137" y="36"/>
                  </a:cubicBezTo>
                  <a:cubicBezTo>
                    <a:pt x="137" y="36"/>
                    <a:pt x="137" y="36"/>
                    <a:pt x="137" y="35"/>
                  </a:cubicBezTo>
                  <a:cubicBezTo>
                    <a:pt x="137" y="35"/>
                    <a:pt x="138" y="35"/>
                    <a:pt x="138" y="35"/>
                  </a:cubicBezTo>
                  <a:cubicBezTo>
                    <a:pt x="138" y="35"/>
                    <a:pt x="138" y="35"/>
                    <a:pt x="139" y="35"/>
                  </a:cubicBezTo>
                  <a:cubicBezTo>
                    <a:pt x="140" y="35"/>
                    <a:pt x="140" y="35"/>
                    <a:pt x="140" y="35"/>
                  </a:cubicBezTo>
                  <a:cubicBezTo>
                    <a:pt x="140" y="35"/>
                    <a:pt x="141" y="35"/>
                    <a:pt x="141" y="36"/>
                  </a:cubicBezTo>
                  <a:cubicBezTo>
                    <a:pt x="141" y="36"/>
                    <a:pt x="142" y="36"/>
                    <a:pt x="142" y="37"/>
                  </a:cubicBezTo>
                  <a:cubicBezTo>
                    <a:pt x="142" y="55"/>
                    <a:pt x="142" y="55"/>
                    <a:pt x="142" y="55"/>
                  </a:cubicBezTo>
                  <a:cubicBezTo>
                    <a:pt x="142" y="56"/>
                    <a:pt x="141" y="56"/>
                    <a:pt x="141" y="56"/>
                  </a:cubicBezTo>
                  <a:cubicBezTo>
                    <a:pt x="138" y="56"/>
                    <a:pt x="138" y="56"/>
                    <a:pt x="138" y="56"/>
                  </a:cubicBezTo>
                  <a:cubicBezTo>
                    <a:pt x="138" y="56"/>
                    <a:pt x="137" y="56"/>
                    <a:pt x="137" y="56"/>
                  </a:cubicBezTo>
                  <a:cubicBezTo>
                    <a:pt x="137" y="56"/>
                    <a:pt x="137" y="55"/>
                    <a:pt x="137" y="55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37" y="42"/>
                    <a:pt x="137" y="42"/>
                    <a:pt x="137" y="42"/>
                  </a:cubicBezTo>
                  <a:close/>
                  <a:moveTo>
                    <a:pt x="161" y="55"/>
                  </a:moveTo>
                  <a:cubicBezTo>
                    <a:pt x="161" y="55"/>
                    <a:pt x="161" y="56"/>
                    <a:pt x="161" y="56"/>
                  </a:cubicBezTo>
                  <a:cubicBezTo>
                    <a:pt x="161" y="56"/>
                    <a:pt x="161" y="56"/>
                    <a:pt x="161" y="56"/>
                  </a:cubicBezTo>
                  <a:cubicBezTo>
                    <a:pt x="157" y="56"/>
                    <a:pt x="157" y="56"/>
                    <a:pt x="157" y="56"/>
                  </a:cubicBezTo>
                  <a:cubicBezTo>
                    <a:pt x="157" y="56"/>
                    <a:pt x="157" y="56"/>
                    <a:pt x="157" y="56"/>
                  </a:cubicBezTo>
                  <a:cubicBezTo>
                    <a:pt x="157" y="56"/>
                    <a:pt x="157" y="55"/>
                    <a:pt x="157" y="55"/>
                  </a:cubicBezTo>
                  <a:cubicBezTo>
                    <a:pt x="157" y="49"/>
                    <a:pt x="157" y="49"/>
                    <a:pt x="157" y="49"/>
                  </a:cubicBezTo>
                  <a:cubicBezTo>
                    <a:pt x="156" y="49"/>
                    <a:pt x="156" y="49"/>
                    <a:pt x="155" y="49"/>
                  </a:cubicBezTo>
                  <a:cubicBezTo>
                    <a:pt x="154" y="49"/>
                    <a:pt x="154" y="49"/>
                    <a:pt x="153" y="49"/>
                  </a:cubicBezTo>
                  <a:cubicBezTo>
                    <a:pt x="152" y="49"/>
                    <a:pt x="150" y="49"/>
                    <a:pt x="149" y="48"/>
                  </a:cubicBezTo>
                  <a:cubicBezTo>
                    <a:pt x="148" y="48"/>
                    <a:pt x="147" y="47"/>
                    <a:pt x="147" y="47"/>
                  </a:cubicBezTo>
                  <a:cubicBezTo>
                    <a:pt x="146" y="46"/>
                    <a:pt x="146" y="45"/>
                    <a:pt x="145" y="45"/>
                  </a:cubicBezTo>
                  <a:cubicBezTo>
                    <a:pt x="145" y="44"/>
                    <a:pt x="145" y="43"/>
                    <a:pt x="145" y="41"/>
                  </a:cubicBezTo>
                  <a:cubicBezTo>
                    <a:pt x="145" y="36"/>
                    <a:pt x="145" y="36"/>
                    <a:pt x="145" y="36"/>
                  </a:cubicBezTo>
                  <a:cubicBezTo>
                    <a:pt x="145" y="35"/>
                    <a:pt x="145" y="35"/>
                    <a:pt x="146" y="35"/>
                  </a:cubicBezTo>
                  <a:cubicBezTo>
                    <a:pt x="149" y="35"/>
                    <a:pt x="149" y="35"/>
                    <a:pt x="149" y="35"/>
                  </a:cubicBezTo>
                  <a:cubicBezTo>
                    <a:pt x="149" y="35"/>
                    <a:pt x="149" y="35"/>
                    <a:pt x="149" y="35"/>
                  </a:cubicBezTo>
                  <a:cubicBezTo>
                    <a:pt x="149" y="35"/>
                    <a:pt x="149" y="36"/>
                    <a:pt x="149" y="36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9" y="42"/>
                    <a:pt x="150" y="43"/>
                    <a:pt x="151" y="44"/>
                  </a:cubicBezTo>
                  <a:cubicBezTo>
                    <a:pt x="151" y="45"/>
                    <a:pt x="152" y="45"/>
                    <a:pt x="154" y="45"/>
                  </a:cubicBezTo>
                  <a:cubicBezTo>
                    <a:pt x="154" y="45"/>
                    <a:pt x="155" y="45"/>
                    <a:pt x="155" y="45"/>
                  </a:cubicBezTo>
                  <a:cubicBezTo>
                    <a:pt x="156" y="45"/>
                    <a:pt x="156" y="45"/>
                    <a:pt x="157" y="45"/>
                  </a:cubicBezTo>
                  <a:cubicBezTo>
                    <a:pt x="157" y="36"/>
                    <a:pt x="157" y="36"/>
                    <a:pt x="157" y="36"/>
                  </a:cubicBezTo>
                  <a:cubicBezTo>
                    <a:pt x="157" y="36"/>
                    <a:pt x="157" y="35"/>
                    <a:pt x="157" y="35"/>
                  </a:cubicBezTo>
                  <a:cubicBezTo>
                    <a:pt x="157" y="35"/>
                    <a:pt x="157" y="35"/>
                    <a:pt x="157" y="35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61" y="35"/>
                    <a:pt x="161" y="36"/>
                    <a:pt x="161" y="36"/>
                  </a:cubicBezTo>
                  <a:cubicBezTo>
                    <a:pt x="161" y="55"/>
                    <a:pt x="161" y="55"/>
                    <a:pt x="161" y="55"/>
                  </a:cubicBezTo>
                  <a:close/>
                  <a:moveTo>
                    <a:pt x="180" y="55"/>
                  </a:moveTo>
                  <a:cubicBezTo>
                    <a:pt x="180" y="55"/>
                    <a:pt x="180" y="55"/>
                    <a:pt x="180" y="5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0" y="56"/>
                    <a:pt x="169" y="56"/>
                    <a:pt x="168" y="55"/>
                  </a:cubicBezTo>
                  <a:cubicBezTo>
                    <a:pt x="168" y="55"/>
                    <a:pt x="167" y="55"/>
                    <a:pt x="167" y="54"/>
                  </a:cubicBezTo>
                  <a:cubicBezTo>
                    <a:pt x="166" y="54"/>
                    <a:pt x="166" y="53"/>
                    <a:pt x="166" y="52"/>
                  </a:cubicBezTo>
                  <a:cubicBezTo>
                    <a:pt x="166" y="52"/>
                    <a:pt x="166" y="51"/>
                    <a:pt x="166" y="50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6" y="40"/>
                    <a:pt x="166" y="39"/>
                    <a:pt x="166" y="39"/>
                  </a:cubicBezTo>
                  <a:cubicBezTo>
                    <a:pt x="166" y="38"/>
                    <a:pt x="166" y="37"/>
                    <a:pt x="167" y="37"/>
                  </a:cubicBezTo>
                  <a:cubicBezTo>
                    <a:pt x="167" y="36"/>
                    <a:pt x="168" y="36"/>
                    <a:pt x="168" y="36"/>
                  </a:cubicBezTo>
                  <a:cubicBezTo>
                    <a:pt x="169" y="35"/>
                    <a:pt x="170" y="35"/>
                    <a:pt x="171" y="35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80" y="35"/>
                    <a:pt x="180" y="35"/>
                    <a:pt x="180" y="35"/>
                  </a:cubicBezTo>
                  <a:cubicBezTo>
                    <a:pt x="180" y="35"/>
                    <a:pt x="180" y="36"/>
                    <a:pt x="180" y="36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80" y="39"/>
                    <a:pt x="180" y="39"/>
                    <a:pt x="180" y="39"/>
                  </a:cubicBezTo>
                  <a:cubicBezTo>
                    <a:pt x="180" y="39"/>
                    <a:pt x="180" y="39"/>
                    <a:pt x="179" y="39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1" y="39"/>
                    <a:pt x="171" y="39"/>
                    <a:pt x="170" y="40"/>
                  </a:cubicBezTo>
                  <a:cubicBezTo>
                    <a:pt x="170" y="40"/>
                    <a:pt x="170" y="40"/>
                    <a:pt x="170" y="41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78" y="43"/>
                    <a:pt x="178" y="43"/>
                    <a:pt x="178" y="43"/>
                  </a:cubicBezTo>
                  <a:cubicBezTo>
                    <a:pt x="179" y="43"/>
                    <a:pt x="179" y="43"/>
                    <a:pt x="179" y="43"/>
                  </a:cubicBezTo>
                  <a:cubicBezTo>
                    <a:pt x="179" y="43"/>
                    <a:pt x="179" y="44"/>
                    <a:pt x="179" y="44"/>
                  </a:cubicBezTo>
                  <a:cubicBezTo>
                    <a:pt x="179" y="46"/>
                    <a:pt x="179" y="46"/>
                    <a:pt x="179" y="46"/>
                  </a:cubicBezTo>
                  <a:cubicBezTo>
                    <a:pt x="179" y="46"/>
                    <a:pt x="179" y="47"/>
                    <a:pt x="179" y="47"/>
                  </a:cubicBezTo>
                  <a:cubicBezTo>
                    <a:pt x="179" y="47"/>
                    <a:pt x="179" y="47"/>
                    <a:pt x="178" y="47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0" y="51"/>
                    <a:pt x="170" y="51"/>
                    <a:pt x="171" y="52"/>
                  </a:cubicBezTo>
                  <a:cubicBezTo>
                    <a:pt x="171" y="52"/>
                    <a:pt x="171" y="52"/>
                    <a:pt x="172" y="52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0" y="52"/>
                    <a:pt x="180" y="52"/>
                    <a:pt x="180" y="53"/>
                  </a:cubicBezTo>
                  <a:cubicBezTo>
                    <a:pt x="180" y="55"/>
                    <a:pt x="180" y="55"/>
                    <a:pt x="180" y="55"/>
                  </a:cubicBezTo>
                  <a:close/>
                  <a:moveTo>
                    <a:pt x="193" y="52"/>
                  </a:moveTo>
                  <a:cubicBezTo>
                    <a:pt x="194" y="52"/>
                    <a:pt x="194" y="52"/>
                    <a:pt x="195" y="52"/>
                  </a:cubicBezTo>
                  <a:cubicBezTo>
                    <a:pt x="196" y="51"/>
                    <a:pt x="197" y="51"/>
                    <a:pt x="197" y="51"/>
                  </a:cubicBezTo>
                  <a:cubicBezTo>
                    <a:pt x="197" y="51"/>
                    <a:pt x="198" y="51"/>
                    <a:pt x="198" y="51"/>
                  </a:cubicBezTo>
                  <a:cubicBezTo>
                    <a:pt x="198" y="51"/>
                    <a:pt x="198" y="51"/>
                    <a:pt x="198" y="51"/>
                  </a:cubicBezTo>
                  <a:cubicBezTo>
                    <a:pt x="199" y="53"/>
                    <a:pt x="199" y="53"/>
                    <a:pt x="199" y="53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198" y="55"/>
                    <a:pt x="197" y="55"/>
                    <a:pt x="196" y="56"/>
                  </a:cubicBezTo>
                  <a:cubicBezTo>
                    <a:pt x="194" y="56"/>
                    <a:pt x="193" y="56"/>
                    <a:pt x="192" y="56"/>
                  </a:cubicBezTo>
                  <a:cubicBezTo>
                    <a:pt x="191" y="56"/>
                    <a:pt x="189" y="56"/>
                    <a:pt x="188" y="55"/>
                  </a:cubicBezTo>
                  <a:cubicBezTo>
                    <a:pt x="187" y="55"/>
                    <a:pt x="186" y="54"/>
                    <a:pt x="185" y="53"/>
                  </a:cubicBezTo>
                  <a:cubicBezTo>
                    <a:pt x="184" y="52"/>
                    <a:pt x="184" y="51"/>
                    <a:pt x="183" y="50"/>
                  </a:cubicBezTo>
                  <a:cubicBezTo>
                    <a:pt x="183" y="49"/>
                    <a:pt x="183" y="47"/>
                    <a:pt x="183" y="46"/>
                  </a:cubicBezTo>
                  <a:cubicBezTo>
                    <a:pt x="183" y="44"/>
                    <a:pt x="183" y="43"/>
                    <a:pt x="184" y="41"/>
                  </a:cubicBezTo>
                  <a:cubicBezTo>
                    <a:pt x="184" y="40"/>
                    <a:pt x="185" y="39"/>
                    <a:pt x="186" y="38"/>
                  </a:cubicBezTo>
                  <a:cubicBezTo>
                    <a:pt x="186" y="37"/>
                    <a:pt x="187" y="36"/>
                    <a:pt x="189" y="36"/>
                  </a:cubicBezTo>
                  <a:cubicBezTo>
                    <a:pt x="190" y="35"/>
                    <a:pt x="191" y="35"/>
                    <a:pt x="192" y="35"/>
                  </a:cubicBezTo>
                  <a:cubicBezTo>
                    <a:pt x="193" y="35"/>
                    <a:pt x="194" y="35"/>
                    <a:pt x="195" y="35"/>
                  </a:cubicBezTo>
                  <a:cubicBezTo>
                    <a:pt x="196" y="35"/>
                    <a:pt x="197" y="36"/>
                    <a:pt x="198" y="36"/>
                  </a:cubicBezTo>
                  <a:cubicBezTo>
                    <a:pt x="198" y="36"/>
                    <a:pt x="198" y="36"/>
                    <a:pt x="199" y="37"/>
                  </a:cubicBezTo>
                  <a:cubicBezTo>
                    <a:pt x="199" y="37"/>
                    <a:pt x="198" y="37"/>
                    <a:pt x="198" y="37"/>
                  </a:cubicBezTo>
                  <a:cubicBezTo>
                    <a:pt x="197" y="39"/>
                    <a:pt x="197" y="39"/>
                    <a:pt x="197" y="39"/>
                  </a:cubicBezTo>
                  <a:cubicBezTo>
                    <a:pt x="197" y="40"/>
                    <a:pt x="197" y="40"/>
                    <a:pt x="197" y="40"/>
                  </a:cubicBezTo>
                  <a:cubicBezTo>
                    <a:pt x="197" y="40"/>
                    <a:pt x="197" y="40"/>
                    <a:pt x="197" y="40"/>
                  </a:cubicBezTo>
                  <a:cubicBezTo>
                    <a:pt x="196" y="39"/>
                    <a:pt x="195" y="39"/>
                    <a:pt x="195" y="39"/>
                  </a:cubicBezTo>
                  <a:cubicBezTo>
                    <a:pt x="194" y="39"/>
                    <a:pt x="193" y="39"/>
                    <a:pt x="193" y="39"/>
                  </a:cubicBezTo>
                  <a:cubicBezTo>
                    <a:pt x="192" y="39"/>
                    <a:pt x="191" y="39"/>
                    <a:pt x="190" y="39"/>
                  </a:cubicBezTo>
                  <a:cubicBezTo>
                    <a:pt x="190" y="40"/>
                    <a:pt x="189" y="40"/>
                    <a:pt x="189" y="41"/>
                  </a:cubicBezTo>
                  <a:cubicBezTo>
                    <a:pt x="188" y="41"/>
                    <a:pt x="188" y="42"/>
                    <a:pt x="188" y="43"/>
                  </a:cubicBezTo>
                  <a:cubicBezTo>
                    <a:pt x="188" y="44"/>
                    <a:pt x="188" y="45"/>
                    <a:pt x="188" y="46"/>
                  </a:cubicBezTo>
                  <a:cubicBezTo>
                    <a:pt x="188" y="47"/>
                    <a:pt x="188" y="47"/>
                    <a:pt x="188" y="48"/>
                  </a:cubicBezTo>
                  <a:cubicBezTo>
                    <a:pt x="188" y="49"/>
                    <a:pt x="188" y="50"/>
                    <a:pt x="189" y="50"/>
                  </a:cubicBezTo>
                  <a:cubicBezTo>
                    <a:pt x="189" y="51"/>
                    <a:pt x="190" y="51"/>
                    <a:pt x="190" y="52"/>
                  </a:cubicBezTo>
                  <a:cubicBezTo>
                    <a:pt x="191" y="52"/>
                    <a:pt x="192" y="52"/>
                    <a:pt x="193" y="52"/>
                  </a:cubicBezTo>
                  <a:close/>
                  <a:moveTo>
                    <a:pt x="214" y="45"/>
                  </a:moveTo>
                  <a:cubicBezTo>
                    <a:pt x="215" y="45"/>
                    <a:pt x="215" y="45"/>
                    <a:pt x="216" y="45"/>
                  </a:cubicBezTo>
                  <a:cubicBezTo>
                    <a:pt x="216" y="46"/>
                    <a:pt x="216" y="46"/>
                    <a:pt x="216" y="46"/>
                  </a:cubicBezTo>
                  <a:cubicBezTo>
                    <a:pt x="217" y="46"/>
                    <a:pt x="217" y="47"/>
                    <a:pt x="217" y="47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9" y="55"/>
                    <a:pt x="219" y="55"/>
                    <a:pt x="219" y="55"/>
                  </a:cubicBezTo>
                  <a:cubicBezTo>
                    <a:pt x="219" y="55"/>
                    <a:pt x="219" y="55"/>
                    <a:pt x="219" y="56"/>
                  </a:cubicBezTo>
                  <a:cubicBezTo>
                    <a:pt x="219" y="56"/>
                    <a:pt x="219" y="56"/>
                    <a:pt x="219" y="56"/>
                  </a:cubicBezTo>
                  <a:cubicBezTo>
                    <a:pt x="215" y="56"/>
                    <a:pt x="215" y="56"/>
                    <a:pt x="215" y="56"/>
                  </a:cubicBezTo>
                  <a:cubicBezTo>
                    <a:pt x="215" y="56"/>
                    <a:pt x="215" y="56"/>
                    <a:pt x="215" y="56"/>
                  </a:cubicBezTo>
                  <a:cubicBezTo>
                    <a:pt x="215" y="56"/>
                    <a:pt x="215" y="56"/>
                    <a:pt x="215" y="55"/>
                  </a:cubicBezTo>
                  <a:cubicBezTo>
                    <a:pt x="213" y="49"/>
                    <a:pt x="213" y="49"/>
                    <a:pt x="213" y="49"/>
                  </a:cubicBezTo>
                  <a:cubicBezTo>
                    <a:pt x="213" y="49"/>
                    <a:pt x="213" y="48"/>
                    <a:pt x="212" y="48"/>
                  </a:cubicBezTo>
                  <a:cubicBezTo>
                    <a:pt x="212" y="47"/>
                    <a:pt x="212" y="47"/>
                    <a:pt x="212" y="47"/>
                  </a:cubicBezTo>
                  <a:cubicBezTo>
                    <a:pt x="211" y="47"/>
                    <a:pt x="211" y="47"/>
                    <a:pt x="211" y="47"/>
                  </a:cubicBezTo>
                  <a:cubicBezTo>
                    <a:pt x="210" y="47"/>
                    <a:pt x="210" y="47"/>
                    <a:pt x="209" y="47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7" y="55"/>
                    <a:pt x="207" y="56"/>
                    <a:pt x="207" y="56"/>
                  </a:cubicBezTo>
                  <a:cubicBezTo>
                    <a:pt x="207" y="56"/>
                    <a:pt x="206" y="56"/>
                    <a:pt x="206" y="56"/>
                  </a:cubicBezTo>
                  <a:cubicBezTo>
                    <a:pt x="203" y="56"/>
                    <a:pt x="203" y="56"/>
                    <a:pt x="203" y="56"/>
                  </a:cubicBezTo>
                  <a:cubicBezTo>
                    <a:pt x="203" y="56"/>
                    <a:pt x="203" y="56"/>
                    <a:pt x="202" y="56"/>
                  </a:cubicBezTo>
                  <a:cubicBezTo>
                    <a:pt x="202" y="56"/>
                    <a:pt x="202" y="55"/>
                    <a:pt x="202" y="55"/>
                  </a:cubicBezTo>
                  <a:cubicBezTo>
                    <a:pt x="202" y="36"/>
                    <a:pt x="202" y="36"/>
                    <a:pt x="202" y="36"/>
                  </a:cubicBezTo>
                  <a:cubicBezTo>
                    <a:pt x="202" y="35"/>
                    <a:pt x="202" y="35"/>
                    <a:pt x="202" y="35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6" y="35"/>
                    <a:pt x="206" y="35"/>
                    <a:pt x="206" y="35"/>
                  </a:cubicBezTo>
                  <a:cubicBezTo>
                    <a:pt x="207" y="35"/>
                    <a:pt x="207" y="35"/>
                    <a:pt x="207" y="35"/>
                  </a:cubicBezTo>
                  <a:cubicBezTo>
                    <a:pt x="207" y="35"/>
                    <a:pt x="207" y="35"/>
                    <a:pt x="207" y="36"/>
                  </a:cubicBezTo>
                  <a:cubicBezTo>
                    <a:pt x="207" y="43"/>
                    <a:pt x="207" y="43"/>
                    <a:pt x="207" y="43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0" y="43"/>
                    <a:pt x="210" y="43"/>
                  </a:cubicBezTo>
                  <a:cubicBezTo>
                    <a:pt x="210" y="43"/>
                    <a:pt x="211" y="43"/>
                    <a:pt x="211" y="43"/>
                  </a:cubicBezTo>
                  <a:cubicBezTo>
                    <a:pt x="211" y="43"/>
                    <a:pt x="212" y="42"/>
                    <a:pt x="212" y="42"/>
                  </a:cubicBezTo>
                  <a:cubicBezTo>
                    <a:pt x="212" y="42"/>
                    <a:pt x="212" y="41"/>
                    <a:pt x="212" y="41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8" y="35"/>
                    <a:pt x="218" y="35"/>
                    <a:pt x="218" y="35"/>
                  </a:cubicBezTo>
                  <a:cubicBezTo>
                    <a:pt x="218" y="35"/>
                    <a:pt x="218" y="35"/>
                    <a:pt x="218" y="35"/>
                  </a:cubicBezTo>
                  <a:cubicBezTo>
                    <a:pt x="218" y="36"/>
                    <a:pt x="218" y="36"/>
                    <a:pt x="218" y="36"/>
                  </a:cubicBezTo>
                  <a:cubicBezTo>
                    <a:pt x="217" y="41"/>
                    <a:pt x="217" y="41"/>
                    <a:pt x="217" y="41"/>
                  </a:cubicBezTo>
                  <a:cubicBezTo>
                    <a:pt x="216" y="43"/>
                    <a:pt x="216" y="44"/>
                    <a:pt x="214" y="45"/>
                  </a:cubicBezTo>
                  <a:cubicBezTo>
                    <a:pt x="214" y="45"/>
                    <a:pt x="214" y="45"/>
                    <a:pt x="214" y="45"/>
                  </a:cubicBezTo>
                  <a:close/>
                  <a:moveTo>
                    <a:pt x="235" y="42"/>
                  </a:moveTo>
                  <a:cubicBezTo>
                    <a:pt x="232" y="46"/>
                    <a:pt x="232" y="46"/>
                    <a:pt x="232" y="46"/>
                  </a:cubicBezTo>
                  <a:cubicBezTo>
                    <a:pt x="227" y="54"/>
                    <a:pt x="227" y="54"/>
                    <a:pt x="227" y="54"/>
                  </a:cubicBezTo>
                  <a:cubicBezTo>
                    <a:pt x="227" y="55"/>
                    <a:pt x="227" y="55"/>
                    <a:pt x="227" y="55"/>
                  </a:cubicBezTo>
                  <a:cubicBezTo>
                    <a:pt x="227" y="55"/>
                    <a:pt x="227" y="55"/>
                    <a:pt x="226" y="56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26" y="56"/>
                    <a:pt x="225" y="56"/>
                    <a:pt x="225" y="56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23" y="56"/>
                    <a:pt x="223" y="56"/>
                    <a:pt x="222" y="55"/>
                  </a:cubicBezTo>
                  <a:cubicBezTo>
                    <a:pt x="222" y="55"/>
                    <a:pt x="222" y="54"/>
                    <a:pt x="222" y="54"/>
                  </a:cubicBezTo>
                  <a:cubicBezTo>
                    <a:pt x="222" y="36"/>
                    <a:pt x="222" y="36"/>
                    <a:pt x="222" y="36"/>
                  </a:cubicBezTo>
                  <a:cubicBezTo>
                    <a:pt x="222" y="35"/>
                    <a:pt x="222" y="35"/>
                    <a:pt x="223" y="35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35"/>
                    <a:pt x="226" y="36"/>
                    <a:pt x="226" y="36"/>
                  </a:cubicBezTo>
                  <a:cubicBezTo>
                    <a:pt x="226" y="49"/>
                    <a:pt x="226" y="49"/>
                    <a:pt x="226" y="49"/>
                  </a:cubicBezTo>
                  <a:cubicBezTo>
                    <a:pt x="227" y="49"/>
                    <a:pt x="227" y="49"/>
                    <a:pt x="227" y="49"/>
                  </a:cubicBezTo>
                  <a:cubicBezTo>
                    <a:pt x="229" y="45"/>
                    <a:pt x="229" y="45"/>
                    <a:pt x="229" y="45"/>
                  </a:cubicBezTo>
                  <a:cubicBezTo>
                    <a:pt x="234" y="37"/>
                    <a:pt x="234" y="37"/>
                    <a:pt x="234" y="37"/>
                  </a:cubicBezTo>
                  <a:cubicBezTo>
                    <a:pt x="234" y="36"/>
                    <a:pt x="235" y="36"/>
                    <a:pt x="235" y="36"/>
                  </a:cubicBezTo>
                  <a:cubicBezTo>
                    <a:pt x="235" y="36"/>
                    <a:pt x="235" y="36"/>
                    <a:pt x="235" y="35"/>
                  </a:cubicBezTo>
                  <a:cubicBezTo>
                    <a:pt x="235" y="35"/>
                    <a:pt x="235" y="35"/>
                    <a:pt x="236" y="35"/>
                  </a:cubicBezTo>
                  <a:cubicBezTo>
                    <a:pt x="236" y="35"/>
                    <a:pt x="236" y="35"/>
                    <a:pt x="236" y="35"/>
                  </a:cubicBezTo>
                  <a:cubicBezTo>
                    <a:pt x="238" y="35"/>
                    <a:pt x="238" y="35"/>
                    <a:pt x="238" y="35"/>
                  </a:cubicBezTo>
                  <a:cubicBezTo>
                    <a:pt x="238" y="35"/>
                    <a:pt x="239" y="35"/>
                    <a:pt x="239" y="36"/>
                  </a:cubicBezTo>
                  <a:cubicBezTo>
                    <a:pt x="239" y="36"/>
                    <a:pt x="239" y="36"/>
                    <a:pt x="239" y="37"/>
                  </a:cubicBezTo>
                  <a:cubicBezTo>
                    <a:pt x="239" y="55"/>
                    <a:pt x="239" y="55"/>
                    <a:pt x="239" y="55"/>
                  </a:cubicBezTo>
                  <a:cubicBezTo>
                    <a:pt x="239" y="56"/>
                    <a:pt x="239" y="56"/>
                    <a:pt x="239" y="56"/>
                  </a:cubicBezTo>
                  <a:cubicBezTo>
                    <a:pt x="236" y="56"/>
                    <a:pt x="236" y="56"/>
                    <a:pt x="236" y="56"/>
                  </a:cubicBezTo>
                  <a:cubicBezTo>
                    <a:pt x="235" y="56"/>
                    <a:pt x="235" y="56"/>
                    <a:pt x="235" y="56"/>
                  </a:cubicBezTo>
                  <a:cubicBezTo>
                    <a:pt x="235" y="56"/>
                    <a:pt x="235" y="55"/>
                    <a:pt x="235" y="55"/>
                  </a:cubicBezTo>
                  <a:cubicBezTo>
                    <a:pt x="235" y="42"/>
                    <a:pt x="235" y="42"/>
                    <a:pt x="235" y="42"/>
                  </a:cubicBezTo>
                  <a:cubicBezTo>
                    <a:pt x="235" y="42"/>
                    <a:pt x="235" y="42"/>
                    <a:pt x="235" y="42"/>
                  </a:cubicBezTo>
                  <a:close/>
                  <a:moveTo>
                    <a:pt x="251" y="49"/>
                  </a:moveTo>
                  <a:cubicBezTo>
                    <a:pt x="247" y="55"/>
                    <a:pt x="247" y="55"/>
                    <a:pt x="247" y="55"/>
                  </a:cubicBezTo>
                  <a:cubicBezTo>
                    <a:pt x="247" y="55"/>
                    <a:pt x="247" y="56"/>
                    <a:pt x="247" y="56"/>
                  </a:cubicBezTo>
                  <a:cubicBezTo>
                    <a:pt x="246" y="56"/>
                    <a:pt x="246" y="56"/>
                    <a:pt x="246" y="56"/>
                  </a:cubicBezTo>
                  <a:cubicBezTo>
                    <a:pt x="242" y="56"/>
                    <a:pt x="242" y="56"/>
                    <a:pt x="242" y="56"/>
                  </a:cubicBezTo>
                  <a:cubicBezTo>
                    <a:pt x="242" y="56"/>
                    <a:pt x="242" y="56"/>
                    <a:pt x="242" y="56"/>
                  </a:cubicBezTo>
                  <a:cubicBezTo>
                    <a:pt x="242" y="55"/>
                    <a:pt x="242" y="55"/>
                    <a:pt x="242" y="55"/>
                  </a:cubicBezTo>
                  <a:cubicBezTo>
                    <a:pt x="248" y="45"/>
                    <a:pt x="248" y="45"/>
                    <a:pt x="248" y="45"/>
                  </a:cubicBezTo>
                  <a:cubicBezTo>
                    <a:pt x="242" y="36"/>
                    <a:pt x="242" y="36"/>
                    <a:pt x="242" y="36"/>
                  </a:cubicBezTo>
                  <a:cubicBezTo>
                    <a:pt x="242" y="36"/>
                    <a:pt x="242" y="36"/>
                    <a:pt x="242" y="35"/>
                  </a:cubicBezTo>
                  <a:cubicBezTo>
                    <a:pt x="242" y="35"/>
                    <a:pt x="243" y="35"/>
                    <a:pt x="243" y="35"/>
                  </a:cubicBezTo>
                  <a:cubicBezTo>
                    <a:pt x="246" y="35"/>
                    <a:pt x="246" y="35"/>
                    <a:pt x="246" y="35"/>
                  </a:cubicBezTo>
                  <a:cubicBezTo>
                    <a:pt x="247" y="35"/>
                    <a:pt x="247" y="35"/>
                    <a:pt x="247" y="35"/>
                  </a:cubicBezTo>
                  <a:cubicBezTo>
                    <a:pt x="247" y="35"/>
                    <a:pt x="247" y="36"/>
                    <a:pt x="248" y="36"/>
                  </a:cubicBezTo>
                  <a:cubicBezTo>
                    <a:pt x="251" y="42"/>
                    <a:pt x="251" y="42"/>
                    <a:pt x="251" y="42"/>
                  </a:cubicBezTo>
                  <a:cubicBezTo>
                    <a:pt x="254" y="36"/>
                    <a:pt x="254" y="36"/>
                    <a:pt x="254" y="36"/>
                  </a:cubicBezTo>
                  <a:cubicBezTo>
                    <a:pt x="254" y="36"/>
                    <a:pt x="254" y="35"/>
                    <a:pt x="254" y="35"/>
                  </a:cubicBezTo>
                  <a:cubicBezTo>
                    <a:pt x="255" y="35"/>
                    <a:pt x="255" y="35"/>
                    <a:pt x="255" y="35"/>
                  </a:cubicBezTo>
                  <a:cubicBezTo>
                    <a:pt x="259" y="35"/>
                    <a:pt x="259" y="35"/>
                    <a:pt x="259" y="35"/>
                  </a:cubicBezTo>
                  <a:cubicBezTo>
                    <a:pt x="259" y="35"/>
                    <a:pt x="259" y="35"/>
                    <a:pt x="259" y="35"/>
                  </a:cubicBezTo>
                  <a:cubicBezTo>
                    <a:pt x="259" y="36"/>
                    <a:pt x="259" y="36"/>
                    <a:pt x="259" y="36"/>
                  </a:cubicBezTo>
                  <a:cubicBezTo>
                    <a:pt x="253" y="45"/>
                    <a:pt x="253" y="45"/>
                    <a:pt x="253" y="45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60" y="55"/>
                    <a:pt x="260" y="55"/>
                    <a:pt x="259" y="56"/>
                  </a:cubicBezTo>
                  <a:cubicBezTo>
                    <a:pt x="259" y="56"/>
                    <a:pt x="259" y="56"/>
                    <a:pt x="259" y="56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55" y="56"/>
                    <a:pt x="254" y="55"/>
                    <a:pt x="254" y="55"/>
                  </a:cubicBezTo>
                  <a:cubicBezTo>
                    <a:pt x="251" y="49"/>
                    <a:pt x="251" y="49"/>
                    <a:pt x="251" y="49"/>
                  </a:cubicBezTo>
                  <a:close/>
                  <a:moveTo>
                    <a:pt x="14" y="77"/>
                  </a:moveTo>
                  <a:cubicBezTo>
                    <a:pt x="12" y="82"/>
                    <a:pt x="12" y="82"/>
                    <a:pt x="12" y="82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4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1" y="90"/>
                    <a:pt x="1" y="90"/>
                    <a:pt x="1" y="89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1" y="71"/>
                    <a:pt x="1" y="71"/>
                    <a:pt x="2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6" y="71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4" y="72"/>
                    <a:pt x="14" y="71"/>
                    <a:pt x="14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4" y="71"/>
                    <a:pt x="15" y="71"/>
                    <a:pt x="15" y="71"/>
                  </a:cubicBezTo>
                  <a:cubicBezTo>
                    <a:pt x="15" y="71"/>
                    <a:pt x="15" y="71"/>
                    <a:pt x="16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8" y="71"/>
                    <a:pt x="18" y="71"/>
                  </a:cubicBezTo>
                  <a:cubicBezTo>
                    <a:pt x="19" y="71"/>
                    <a:pt x="19" y="72"/>
                    <a:pt x="19" y="73"/>
                  </a:cubicBezTo>
                  <a:cubicBezTo>
                    <a:pt x="19" y="90"/>
                    <a:pt x="19" y="90"/>
                    <a:pt x="19" y="90"/>
                  </a:cubicBezTo>
                  <a:cubicBezTo>
                    <a:pt x="19" y="91"/>
                    <a:pt x="18" y="91"/>
                    <a:pt x="18" y="91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15" y="91"/>
                    <a:pt x="14" y="91"/>
                    <a:pt x="14" y="91"/>
                  </a:cubicBezTo>
                  <a:cubicBezTo>
                    <a:pt x="14" y="91"/>
                    <a:pt x="14" y="91"/>
                    <a:pt x="14" y="90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4" y="77"/>
                    <a:pt x="14" y="77"/>
                    <a:pt x="14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  <p:sp>
          <p:nvSpPr>
            <p:cNvPr id="97" name="Freeform 78"/>
            <p:cNvSpPr>
              <a:spLocks noEditPoints="1"/>
            </p:cNvSpPr>
            <p:nvPr userDrawn="1"/>
          </p:nvSpPr>
          <p:spPr bwMode="auto">
            <a:xfrm>
              <a:off x="6758" y="588"/>
              <a:ext cx="308" cy="50"/>
            </a:xfrm>
            <a:custGeom>
              <a:avLst/>
              <a:gdLst>
                <a:gd name="T0" fmla="*/ 13 w 160"/>
                <a:gd name="T1" fmla="*/ 21 h 26"/>
                <a:gd name="T2" fmla="*/ 5 w 160"/>
                <a:gd name="T3" fmla="*/ 12 h 26"/>
                <a:gd name="T4" fmla="*/ 1 w 160"/>
                <a:gd name="T5" fmla="*/ 21 h 26"/>
                <a:gd name="T6" fmla="*/ 0 w 160"/>
                <a:gd name="T7" fmla="*/ 1 h 26"/>
                <a:gd name="T8" fmla="*/ 5 w 160"/>
                <a:gd name="T9" fmla="*/ 1 h 26"/>
                <a:gd name="T10" fmla="*/ 13 w 160"/>
                <a:gd name="T11" fmla="*/ 1 h 26"/>
                <a:gd name="T12" fmla="*/ 17 w 160"/>
                <a:gd name="T13" fmla="*/ 1 h 26"/>
                <a:gd name="T14" fmla="*/ 27 w 160"/>
                <a:gd name="T15" fmla="*/ 20 h 26"/>
                <a:gd name="T16" fmla="*/ 24 w 160"/>
                <a:gd name="T17" fmla="*/ 21 h 26"/>
                <a:gd name="T18" fmla="*/ 21 w 160"/>
                <a:gd name="T19" fmla="*/ 1 h 26"/>
                <a:gd name="T20" fmla="*/ 26 w 160"/>
                <a:gd name="T21" fmla="*/ 1 h 26"/>
                <a:gd name="T22" fmla="*/ 33 w 160"/>
                <a:gd name="T23" fmla="*/ 2 h 26"/>
                <a:gd name="T24" fmla="*/ 36 w 160"/>
                <a:gd name="T25" fmla="*/ 1 h 26"/>
                <a:gd name="T26" fmla="*/ 39 w 160"/>
                <a:gd name="T27" fmla="*/ 20 h 26"/>
                <a:gd name="T28" fmla="*/ 34 w 160"/>
                <a:gd name="T29" fmla="*/ 20 h 26"/>
                <a:gd name="T30" fmla="*/ 61 w 160"/>
                <a:gd name="T31" fmla="*/ 17 h 26"/>
                <a:gd name="T32" fmla="*/ 62 w 160"/>
                <a:gd name="T33" fmla="*/ 26 h 26"/>
                <a:gd name="T34" fmla="*/ 45 w 160"/>
                <a:gd name="T35" fmla="*/ 21 h 26"/>
                <a:gd name="T36" fmla="*/ 44 w 160"/>
                <a:gd name="T37" fmla="*/ 1 h 26"/>
                <a:gd name="T38" fmla="*/ 48 w 160"/>
                <a:gd name="T39" fmla="*/ 17 h 26"/>
                <a:gd name="T40" fmla="*/ 59 w 160"/>
                <a:gd name="T41" fmla="*/ 1 h 26"/>
                <a:gd name="T42" fmla="*/ 78 w 160"/>
                <a:gd name="T43" fmla="*/ 7 h 26"/>
                <a:gd name="T44" fmla="*/ 70 w 160"/>
                <a:gd name="T45" fmla="*/ 21 h 26"/>
                <a:gd name="T46" fmla="*/ 66 w 160"/>
                <a:gd name="T47" fmla="*/ 21 h 26"/>
                <a:gd name="T48" fmla="*/ 69 w 160"/>
                <a:gd name="T49" fmla="*/ 1 h 26"/>
                <a:gd name="T50" fmla="*/ 70 w 160"/>
                <a:gd name="T51" fmla="*/ 14 h 26"/>
                <a:gd name="T52" fmla="*/ 78 w 160"/>
                <a:gd name="T53" fmla="*/ 1 h 26"/>
                <a:gd name="T54" fmla="*/ 82 w 160"/>
                <a:gd name="T55" fmla="*/ 1 h 26"/>
                <a:gd name="T56" fmla="*/ 79 w 160"/>
                <a:gd name="T57" fmla="*/ 21 h 26"/>
                <a:gd name="T58" fmla="*/ 78 w 160"/>
                <a:gd name="T59" fmla="*/ 7 h 26"/>
                <a:gd name="T60" fmla="*/ 90 w 160"/>
                <a:gd name="T61" fmla="*/ 21 h 26"/>
                <a:gd name="T62" fmla="*/ 85 w 160"/>
                <a:gd name="T63" fmla="*/ 20 h 26"/>
                <a:gd name="T64" fmla="*/ 93 w 160"/>
                <a:gd name="T65" fmla="*/ 1 h 26"/>
                <a:gd name="T66" fmla="*/ 97 w 160"/>
                <a:gd name="T67" fmla="*/ 1 h 26"/>
                <a:gd name="T68" fmla="*/ 104 w 160"/>
                <a:gd name="T69" fmla="*/ 21 h 26"/>
                <a:gd name="T70" fmla="*/ 99 w 160"/>
                <a:gd name="T71" fmla="*/ 21 h 26"/>
                <a:gd name="T72" fmla="*/ 96 w 160"/>
                <a:gd name="T73" fmla="*/ 9 h 26"/>
                <a:gd name="T74" fmla="*/ 92 w 160"/>
                <a:gd name="T75" fmla="*/ 13 h 26"/>
                <a:gd name="T76" fmla="*/ 114 w 160"/>
                <a:gd name="T77" fmla="*/ 20 h 26"/>
                <a:gd name="T78" fmla="*/ 110 w 160"/>
                <a:gd name="T79" fmla="*/ 21 h 26"/>
                <a:gd name="T80" fmla="*/ 104 w 160"/>
                <a:gd name="T81" fmla="*/ 4 h 26"/>
                <a:gd name="T82" fmla="*/ 119 w 160"/>
                <a:gd name="T83" fmla="*/ 1 h 26"/>
                <a:gd name="T84" fmla="*/ 135 w 160"/>
                <a:gd name="T85" fmla="*/ 7 h 26"/>
                <a:gd name="T86" fmla="*/ 127 w 160"/>
                <a:gd name="T87" fmla="*/ 21 h 26"/>
                <a:gd name="T88" fmla="*/ 123 w 160"/>
                <a:gd name="T89" fmla="*/ 21 h 26"/>
                <a:gd name="T90" fmla="*/ 126 w 160"/>
                <a:gd name="T91" fmla="*/ 1 h 26"/>
                <a:gd name="T92" fmla="*/ 127 w 160"/>
                <a:gd name="T93" fmla="*/ 14 h 26"/>
                <a:gd name="T94" fmla="*/ 135 w 160"/>
                <a:gd name="T95" fmla="*/ 1 h 26"/>
                <a:gd name="T96" fmla="*/ 139 w 160"/>
                <a:gd name="T97" fmla="*/ 1 h 26"/>
                <a:gd name="T98" fmla="*/ 136 w 160"/>
                <a:gd name="T99" fmla="*/ 21 h 26"/>
                <a:gd name="T100" fmla="*/ 135 w 160"/>
                <a:gd name="T101" fmla="*/ 7 h 26"/>
                <a:gd name="T102" fmla="*/ 160 w 160"/>
                <a:gd name="T103" fmla="*/ 13 h 26"/>
                <a:gd name="T104" fmla="*/ 156 w 160"/>
                <a:gd name="T105" fmla="*/ 21 h 26"/>
                <a:gd name="T106" fmla="*/ 144 w 160"/>
                <a:gd name="T107" fmla="*/ 19 h 26"/>
                <a:gd name="T108" fmla="*/ 153 w 160"/>
                <a:gd name="T109" fmla="*/ 1 h 26"/>
                <a:gd name="T110" fmla="*/ 159 w 160"/>
                <a:gd name="T111" fmla="*/ 6 h 26"/>
                <a:gd name="T112" fmla="*/ 156 w 160"/>
                <a:gd name="T113" fmla="*/ 15 h 26"/>
                <a:gd name="T114" fmla="*/ 149 w 160"/>
                <a:gd name="T115" fmla="*/ 17 h 26"/>
                <a:gd name="T116" fmla="*/ 155 w 160"/>
                <a:gd name="T117" fmla="*/ 15 h 26"/>
                <a:gd name="T118" fmla="*/ 153 w 160"/>
                <a:gd name="T119" fmla="*/ 8 h 26"/>
                <a:gd name="T120" fmla="*/ 154 w 160"/>
                <a:gd name="T121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0" h="26">
                  <a:moveTo>
                    <a:pt x="17" y="20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7" y="21"/>
                    <a:pt x="16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2" y="21"/>
                    <a:pt x="12" y="2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0"/>
                    <a:pt x="17" y="20"/>
                    <a:pt x="17" y="20"/>
                  </a:cubicBezTo>
                  <a:close/>
                  <a:moveTo>
                    <a:pt x="34" y="7"/>
                  </a:moveTo>
                  <a:cubicBezTo>
                    <a:pt x="32" y="12"/>
                    <a:pt x="32" y="12"/>
                    <a:pt x="32" y="12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5" y="21"/>
                    <a:pt x="25" y="21"/>
                  </a:cubicBezTo>
                  <a:cubicBezTo>
                    <a:pt x="25" y="21"/>
                    <a:pt x="25" y="21"/>
                    <a:pt x="24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0"/>
                    <a:pt x="21" y="20"/>
                    <a:pt x="21" y="19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2" y="1"/>
                    <a:pt x="22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6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5" y="1"/>
                    <a:pt x="35" y="1"/>
                  </a:cubicBezTo>
                  <a:cubicBezTo>
                    <a:pt x="35" y="1"/>
                    <a:pt x="35" y="1"/>
                    <a:pt x="36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8" y="1"/>
                    <a:pt x="38" y="1"/>
                  </a:cubicBezTo>
                  <a:cubicBezTo>
                    <a:pt x="39" y="1"/>
                    <a:pt x="39" y="2"/>
                    <a:pt x="39" y="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1"/>
                    <a:pt x="38" y="21"/>
                    <a:pt x="38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4" y="21"/>
                    <a:pt x="34" y="21"/>
                  </a:cubicBezTo>
                  <a:cubicBezTo>
                    <a:pt x="34" y="21"/>
                    <a:pt x="34" y="21"/>
                    <a:pt x="34" y="20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lose/>
                  <a:moveTo>
                    <a:pt x="60" y="17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2" y="17"/>
                    <a:pt x="62" y="17"/>
                    <a:pt x="62" y="18"/>
                  </a:cubicBezTo>
                  <a:cubicBezTo>
                    <a:pt x="62" y="18"/>
                    <a:pt x="62" y="18"/>
                    <a:pt x="62" y="19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6"/>
                    <a:pt x="59" y="26"/>
                    <a:pt x="59" y="25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4" y="21"/>
                    <a:pt x="44" y="21"/>
                    <a:pt x="43" y="21"/>
                  </a:cubicBezTo>
                  <a:cubicBezTo>
                    <a:pt x="43" y="20"/>
                    <a:pt x="43" y="20"/>
                    <a:pt x="43" y="19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43" y="1"/>
                    <a:pt x="44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6" y="1"/>
                    <a:pt x="56" y="1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60" y="17"/>
                    <a:pt x="60" y="17"/>
                    <a:pt x="60" y="17"/>
                  </a:cubicBezTo>
                  <a:close/>
                  <a:moveTo>
                    <a:pt x="78" y="7"/>
                  </a:moveTo>
                  <a:cubicBezTo>
                    <a:pt x="76" y="12"/>
                    <a:pt x="76" y="12"/>
                    <a:pt x="76" y="12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71" y="20"/>
                    <a:pt x="70" y="20"/>
                    <a:pt x="70" y="20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69" y="21"/>
                    <a:pt x="69" y="21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7" y="21"/>
                    <a:pt x="66" y="21"/>
                    <a:pt x="66" y="21"/>
                  </a:cubicBezTo>
                  <a:cubicBezTo>
                    <a:pt x="66" y="20"/>
                    <a:pt x="65" y="20"/>
                    <a:pt x="65" y="19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1"/>
                    <a:pt x="66" y="1"/>
                    <a:pt x="66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9" y="1"/>
                    <a:pt x="70" y="1"/>
                    <a:pt x="70" y="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78" y="1"/>
                    <a:pt x="78" y="1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9" y="1"/>
                    <a:pt x="79" y="1"/>
                    <a:pt x="80" y="1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3" y="1"/>
                    <a:pt x="83" y="2"/>
                    <a:pt x="83" y="3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21"/>
                    <a:pt x="83" y="21"/>
                    <a:pt x="82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78" y="21"/>
                    <a:pt x="78" y="21"/>
                    <a:pt x="78" y="20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7"/>
                    <a:pt x="78" y="7"/>
                    <a:pt x="78" y="7"/>
                  </a:cubicBezTo>
                  <a:close/>
                  <a:moveTo>
                    <a:pt x="98" y="17"/>
                  </a:moveTo>
                  <a:cubicBezTo>
                    <a:pt x="91" y="17"/>
                    <a:pt x="91" y="17"/>
                    <a:pt x="91" y="17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0" y="21"/>
                    <a:pt x="90" y="21"/>
                    <a:pt x="89" y="21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1"/>
                    <a:pt x="85" y="20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2" y="2"/>
                    <a:pt x="92" y="2"/>
                    <a:pt x="92" y="1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92" y="1"/>
                    <a:pt x="93" y="1"/>
                    <a:pt x="93" y="1"/>
                  </a:cubicBezTo>
                  <a:cubicBezTo>
                    <a:pt x="93" y="1"/>
                    <a:pt x="93" y="0"/>
                    <a:pt x="94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6" y="0"/>
                    <a:pt x="96" y="1"/>
                    <a:pt x="96" y="1"/>
                  </a:cubicBezTo>
                  <a:cubicBezTo>
                    <a:pt x="96" y="1"/>
                    <a:pt x="97" y="1"/>
                    <a:pt x="97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7" y="1"/>
                    <a:pt x="98" y="2"/>
                    <a:pt x="98" y="2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21"/>
                    <a:pt x="104" y="21"/>
                    <a:pt x="103" y="21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21"/>
                    <a:pt x="100" y="21"/>
                    <a:pt x="99" y="21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8" y="17"/>
                    <a:pt x="98" y="17"/>
                    <a:pt x="98" y="17"/>
                  </a:cubicBezTo>
                  <a:close/>
                  <a:moveTo>
                    <a:pt x="92" y="13"/>
                  </a:moveTo>
                  <a:cubicBezTo>
                    <a:pt x="97" y="13"/>
                    <a:pt x="97" y="13"/>
                    <a:pt x="97" y="13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2" y="13"/>
                    <a:pt x="92" y="13"/>
                    <a:pt x="92" y="13"/>
                  </a:cubicBezTo>
                  <a:close/>
                  <a:moveTo>
                    <a:pt x="120" y="4"/>
                  </a:moveTo>
                  <a:cubicBezTo>
                    <a:pt x="120" y="4"/>
                    <a:pt x="120" y="4"/>
                    <a:pt x="119" y="4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14" y="21"/>
                    <a:pt x="113" y="21"/>
                    <a:pt x="113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10" y="21"/>
                    <a:pt x="110" y="21"/>
                    <a:pt x="110" y="21"/>
                  </a:cubicBezTo>
                  <a:cubicBezTo>
                    <a:pt x="109" y="21"/>
                    <a:pt x="109" y="21"/>
                    <a:pt x="109" y="20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19" y="1"/>
                    <a:pt x="120" y="1"/>
                    <a:pt x="120" y="1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0" y="4"/>
                    <a:pt x="120" y="4"/>
                    <a:pt x="120" y="4"/>
                  </a:cubicBezTo>
                  <a:close/>
                  <a:moveTo>
                    <a:pt x="135" y="7"/>
                  </a:moveTo>
                  <a:cubicBezTo>
                    <a:pt x="133" y="12"/>
                    <a:pt x="133" y="12"/>
                    <a:pt x="133" y="12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21"/>
                    <a:pt x="127" y="21"/>
                    <a:pt x="127" y="21"/>
                  </a:cubicBezTo>
                  <a:cubicBezTo>
                    <a:pt x="127" y="21"/>
                    <a:pt x="126" y="21"/>
                    <a:pt x="126" y="21"/>
                  </a:cubicBezTo>
                  <a:cubicBezTo>
                    <a:pt x="126" y="21"/>
                    <a:pt x="126" y="21"/>
                    <a:pt x="125" y="21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3" y="21"/>
                    <a:pt x="123" y="21"/>
                    <a:pt x="123" y="21"/>
                  </a:cubicBezTo>
                  <a:cubicBezTo>
                    <a:pt x="122" y="20"/>
                    <a:pt x="122" y="20"/>
                    <a:pt x="122" y="19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2" y="1"/>
                    <a:pt x="123" y="1"/>
                    <a:pt x="123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7" y="14"/>
                    <a:pt x="127" y="14"/>
                    <a:pt x="127" y="14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34" y="2"/>
                    <a:pt x="134" y="2"/>
                    <a:pt x="134" y="2"/>
                  </a:cubicBezTo>
                  <a:cubicBezTo>
                    <a:pt x="135" y="2"/>
                    <a:pt x="135" y="1"/>
                    <a:pt x="135" y="1"/>
                  </a:cubicBezTo>
                  <a:cubicBezTo>
                    <a:pt x="135" y="1"/>
                    <a:pt x="135" y="1"/>
                    <a:pt x="135" y="1"/>
                  </a:cubicBezTo>
                  <a:cubicBezTo>
                    <a:pt x="135" y="1"/>
                    <a:pt x="136" y="1"/>
                    <a:pt x="136" y="1"/>
                  </a:cubicBezTo>
                  <a:cubicBezTo>
                    <a:pt x="136" y="1"/>
                    <a:pt x="136" y="1"/>
                    <a:pt x="137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138" y="1"/>
                    <a:pt x="139" y="1"/>
                    <a:pt x="139" y="1"/>
                  </a:cubicBezTo>
                  <a:cubicBezTo>
                    <a:pt x="140" y="1"/>
                    <a:pt x="140" y="2"/>
                    <a:pt x="140" y="3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1"/>
                    <a:pt x="139" y="21"/>
                    <a:pt x="139" y="21"/>
                  </a:cubicBezTo>
                  <a:cubicBezTo>
                    <a:pt x="136" y="21"/>
                    <a:pt x="136" y="21"/>
                    <a:pt x="136" y="21"/>
                  </a:cubicBezTo>
                  <a:cubicBezTo>
                    <a:pt x="136" y="21"/>
                    <a:pt x="135" y="21"/>
                    <a:pt x="135" y="21"/>
                  </a:cubicBezTo>
                  <a:cubicBezTo>
                    <a:pt x="135" y="21"/>
                    <a:pt x="135" y="21"/>
                    <a:pt x="135" y="20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5" y="7"/>
                    <a:pt x="135" y="7"/>
                    <a:pt x="135" y="7"/>
                  </a:cubicBezTo>
                  <a:close/>
                  <a:moveTo>
                    <a:pt x="157" y="10"/>
                  </a:moveTo>
                  <a:cubicBezTo>
                    <a:pt x="158" y="10"/>
                    <a:pt x="158" y="10"/>
                    <a:pt x="158" y="11"/>
                  </a:cubicBezTo>
                  <a:cubicBezTo>
                    <a:pt x="159" y="11"/>
                    <a:pt x="159" y="11"/>
                    <a:pt x="159" y="12"/>
                  </a:cubicBezTo>
                  <a:cubicBezTo>
                    <a:pt x="160" y="12"/>
                    <a:pt x="160" y="13"/>
                    <a:pt x="160" y="13"/>
                  </a:cubicBezTo>
                  <a:cubicBezTo>
                    <a:pt x="160" y="14"/>
                    <a:pt x="160" y="14"/>
                    <a:pt x="160" y="15"/>
                  </a:cubicBezTo>
                  <a:cubicBezTo>
                    <a:pt x="160" y="16"/>
                    <a:pt x="160" y="17"/>
                    <a:pt x="160" y="17"/>
                  </a:cubicBezTo>
                  <a:cubicBezTo>
                    <a:pt x="159" y="18"/>
                    <a:pt x="159" y="19"/>
                    <a:pt x="158" y="19"/>
                  </a:cubicBezTo>
                  <a:cubicBezTo>
                    <a:pt x="157" y="20"/>
                    <a:pt x="157" y="20"/>
                    <a:pt x="156" y="21"/>
                  </a:cubicBezTo>
                  <a:cubicBezTo>
                    <a:pt x="155" y="21"/>
                    <a:pt x="154" y="21"/>
                    <a:pt x="153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5" y="21"/>
                    <a:pt x="145" y="21"/>
                    <a:pt x="144" y="21"/>
                  </a:cubicBezTo>
                  <a:cubicBezTo>
                    <a:pt x="144" y="20"/>
                    <a:pt x="144" y="20"/>
                    <a:pt x="144" y="19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4" y="2"/>
                    <a:pt x="144" y="1"/>
                    <a:pt x="144" y="1"/>
                  </a:cubicBezTo>
                  <a:cubicBezTo>
                    <a:pt x="145" y="1"/>
                    <a:pt x="145" y="1"/>
                    <a:pt x="146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4" y="1"/>
                    <a:pt x="155" y="1"/>
                    <a:pt x="155" y="1"/>
                  </a:cubicBezTo>
                  <a:cubicBezTo>
                    <a:pt x="156" y="1"/>
                    <a:pt x="157" y="1"/>
                    <a:pt x="157" y="2"/>
                  </a:cubicBezTo>
                  <a:cubicBezTo>
                    <a:pt x="158" y="2"/>
                    <a:pt x="158" y="3"/>
                    <a:pt x="159" y="3"/>
                  </a:cubicBezTo>
                  <a:cubicBezTo>
                    <a:pt x="159" y="4"/>
                    <a:pt x="159" y="5"/>
                    <a:pt x="159" y="6"/>
                  </a:cubicBezTo>
                  <a:cubicBezTo>
                    <a:pt x="159" y="7"/>
                    <a:pt x="159" y="7"/>
                    <a:pt x="159" y="8"/>
                  </a:cubicBezTo>
                  <a:cubicBezTo>
                    <a:pt x="158" y="9"/>
                    <a:pt x="158" y="9"/>
                    <a:pt x="157" y="10"/>
                  </a:cubicBezTo>
                  <a:cubicBezTo>
                    <a:pt x="157" y="10"/>
                    <a:pt x="157" y="10"/>
                    <a:pt x="157" y="10"/>
                  </a:cubicBezTo>
                  <a:close/>
                  <a:moveTo>
                    <a:pt x="156" y="15"/>
                  </a:moveTo>
                  <a:cubicBezTo>
                    <a:pt x="156" y="14"/>
                    <a:pt x="155" y="13"/>
                    <a:pt x="155" y="13"/>
                  </a:cubicBezTo>
                  <a:cubicBezTo>
                    <a:pt x="154" y="12"/>
                    <a:pt x="154" y="12"/>
                    <a:pt x="153" y="12"/>
                  </a:cubicBezTo>
                  <a:cubicBezTo>
                    <a:pt x="149" y="12"/>
                    <a:pt x="149" y="12"/>
                    <a:pt x="149" y="12"/>
                  </a:cubicBezTo>
                  <a:cubicBezTo>
                    <a:pt x="149" y="17"/>
                    <a:pt x="149" y="17"/>
                    <a:pt x="149" y="17"/>
                  </a:cubicBezTo>
                  <a:cubicBezTo>
                    <a:pt x="153" y="17"/>
                    <a:pt x="153" y="17"/>
                    <a:pt x="153" y="17"/>
                  </a:cubicBezTo>
                  <a:cubicBezTo>
                    <a:pt x="153" y="17"/>
                    <a:pt x="154" y="17"/>
                    <a:pt x="154" y="17"/>
                  </a:cubicBezTo>
                  <a:cubicBezTo>
                    <a:pt x="154" y="17"/>
                    <a:pt x="155" y="17"/>
                    <a:pt x="155" y="16"/>
                  </a:cubicBezTo>
                  <a:cubicBezTo>
                    <a:pt x="155" y="16"/>
                    <a:pt x="155" y="16"/>
                    <a:pt x="155" y="15"/>
                  </a:cubicBezTo>
                  <a:cubicBezTo>
                    <a:pt x="156" y="15"/>
                    <a:pt x="156" y="15"/>
                    <a:pt x="156" y="15"/>
                  </a:cubicBezTo>
                  <a:close/>
                  <a:moveTo>
                    <a:pt x="149" y="8"/>
                  </a:moveTo>
                  <a:cubicBezTo>
                    <a:pt x="152" y="8"/>
                    <a:pt x="152" y="8"/>
                    <a:pt x="152" y="8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53" y="8"/>
                    <a:pt x="154" y="8"/>
                    <a:pt x="154" y="8"/>
                  </a:cubicBezTo>
                  <a:cubicBezTo>
                    <a:pt x="154" y="8"/>
                    <a:pt x="154" y="8"/>
                    <a:pt x="154" y="7"/>
                  </a:cubicBezTo>
                  <a:cubicBezTo>
                    <a:pt x="155" y="7"/>
                    <a:pt x="155" y="7"/>
                    <a:pt x="155" y="6"/>
                  </a:cubicBezTo>
                  <a:cubicBezTo>
                    <a:pt x="155" y="6"/>
                    <a:pt x="154" y="5"/>
                    <a:pt x="154" y="5"/>
                  </a:cubicBezTo>
                  <a:cubicBezTo>
                    <a:pt x="154" y="5"/>
                    <a:pt x="153" y="4"/>
                    <a:pt x="153" y="4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49" y="8"/>
                    <a:pt x="149" y="8"/>
                    <a:pt x="14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C0C0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896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orient="horz" pos="25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2" cstate="print">
            <a:lum bright="-10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56" y="280504"/>
            <a:ext cx="2181207" cy="3644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56" y="81662"/>
            <a:ext cx="8914644" cy="662780"/>
          </a:xfrm>
        </p:spPr>
        <p:txBody>
          <a:bodyPr>
            <a:normAutofit/>
          </a:bodyPr>
          <a:lstStyle>
            <a:lvl1pPr>
              <a:defRPr sz="18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0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F2635F9F-4EC1-554A-8242-EBF7000DDCC5}" type="datetime3">
              <a:rPr lang="ru-RU" smtClean="0"/>
              <a:t>18/12/17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12485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42196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00038" y="744440"/>
            <a:ext cx="11591925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845693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/>
        </p:nvGrpSpPr>
        <p:grpSpPr>
          <a:xfrm>
            <a:off x="11075813" y="6426965"/>
            <a:ext cx="833946" cy="4"/>
            <a:chOff x="658813" y="800103"/>
            <a:chExt cx="833946" cy="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293428" y="6336247"/>
            <a:ext cx="177875" cy="177875"/>
            <a:chOff x="8326225" y="81662"/>
            <a:chExt cx="334824" cy="334824"/>
          </a:xfrm>
        </p:grpSpPr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2727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Изображение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5"/>
          <a:stretch/>
        </p:blipFill>
        <p:spPr>
          <a:xfrm>
            <a:off x="9179595" y="222472"/>
            <a:ext cx="2714124" cy="4070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59" y="81662"/>
            <a:ext cx="8914644" cy="662780"/>
          </a:xfrm>
        </p:spPr>
        <p:txBody>
          <a:bodyPr>
            <a:normAutofit/>
          </a:bodyPr>
          <a:lstStyle>
            <a:lvl1pPr>
              <a:defRPr sz="18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0" y="6412492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64C4C8B2-C7A6-0847-A9D3-11E90A4CEB8E}" type="datetime3">
              <a:rPr lang="ru-RU" smtClean="0"/>
              <a:pPr/>
              <a:t>18/12/17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842493" y="6412492"/>
            <a:ext cx="4507018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/>
              <a:t>2016 © 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42196" y="6412492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300041" y="744447"/>
            <a:ext cx="11591925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694" y="6426965"/>
            <a:ext cx="833947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 userDrawn="1"/>
        </p:nvGrpSpPr>
        <p:grpSpPr>
          <a:xfrm>
            <a:off x="11075813" y="6426965"/>
            <a:ext cx="833947" cy="4"/>
            <a:chOff x="658813" y="800103"/>
            <a:chExt cx="833946" cy="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 userDrawn="1"/>
        </p:nvGrpSpPr>
        <p:grpSpPr>
          <a:xfrm>
            <a:off x="293429" y="6336254"/>
            <a:ext cx="177874" cy="177875"/>
            <a:chOff x="8326225" y="81662"/>
            <a:chExt cx="334824" cy="334824"/>
          </a:xfrm>
        </p:grpSpPr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Объект 2"/>
          <p:cNvSpPr>
            <a:spLocks noGrp="1"/>
          </p:cNvSpPr>
          <p:nvPr>
            <p:ph idx="13"/>
          </p:nvPr>
        </p:nvSpPr>
        <p:spPr>
          <a:xfrm>
            <a:off x="732655" y="1003851"/>
            <a:ext cx="11164592" cy="5179235"/>
          </a:xfrm>
          <a:prstGeom prst="rect">
            <a:avLst/>
          </a:prstGeo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0"/>
              </a:spcBef>
              <a:spcAft>
                <a:spcPts val="1207"/>
              </a:spcAft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1pPr>
            <a:lvl2pPr marL="777600" indent="-298800">
              <a:lnSpc>
                <a:spcPct val="100000"/>
              </a:lnSpc>
              <a:spcBef>
                <a:spcPts val="0"/>
              </a:spcBef>
              <a:spcAft>
                <a:spcPts val="1006"/>
              </a:spcAft>
              <a:buSzPct val="100000"/>
              <a:buFont typeface="Calibri Light" panose="020F0302020204030204" pitchFamily="34" charset="0"/>
              <a:buChar char="-"/>
              <a:defRPr sz="18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2pPr>
            <a:lvl3pPr marL="1198800" indent="-241200">
              <a:spcBef>
                <a:spcPts val="0"/>
              </a:spcBef>
              <a:spcAft>
                <a:spcPts val="905"/>
              </a:spcAft>
              <a:buSzPct val="85000"/>
              <a:buFont typeface="Wingdings" panose="05000000000000000000" pitchFamily="2" charset="2"/>
              <a:buChar char="§"/>
              <a:defRPr sz="16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400" b="0" i="0" baseline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4pPr>
            <a:lvl5pPr>
              <a:defRPr sz="14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40238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Изображение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5"/>
          <a:stretch/>
        </p:blipFill>
        <p:spPr>
          <a:xfrm>
            <a:off x="9179595" y="222472"/>
            <a:ext cx="2714124" cy="4070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59" y="81662"/>
            <a:ext cx="8914644" cy="662780"/>
          </a:xfrm>
        </p:spPr>
        <p:txBody>
          <a:bodyPr>
            <a:normAutofit/>
          </a:bodyPr>
          <a:lstStyle>
            <a:lvl1pPr>
              <a:defRPr sz="18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0" y="6412492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64C4C8B2-C7A6-0847-A9D3-11E90A4CEB8E}" type="datetime3">
              <a:rPr lang="ru-RU" smtClean="0"/>
              <a:pPr/>
              <a:t>18/12/17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842493" y="6412492"/>
            <a:ext cx="4507018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dirty="0"/>
              <a:t>2016 © Национальная технологическая инициатива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42196" y="6412492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300041" y="744447"/>
            <a:ext cx="11591925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694" y="6426965"/>
            <a:ext cx="833947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 userDrawn="1"/>
        </p:nvGrpSpPr>
        <p:grpSpPr>
          <a:xfrm>
            <a:off x="11075813" y="6426965"/>
            <a:ext cx="833947" cy="4"/>
            <a:chOff x="658813" y="800103"/>
            <a:chExt cx="833946" cy="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 userDrawn="1"/>
        </p:nvGrpSpPr>
        <p:grpSpPr>
          <a:xfrm>
            <a:off x="293429" y="6336254"/>
            <a:ext cx="177874" cy="177875"/>
            <a:chOff x="8326225" y="81662"/>
            <a:chExt cx="334824" cy="334824"/>
          </a:xfrm>
        </p:grpSpPr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Объект 2"/>
          <p:cNvSpPr>
            <a:spLocks noGrp="1"/>
          </p:cNvSpPr>
          <p:nvPr>
            <p:ph idx="13"/>
          </p:nvPr>
        </p:nvSpPr>
        <p:spPr>
          <a:xfrm>
            <a:off x="732655" y="1003851"/>
            <a:ext cx="11164592" cy="5179235"/>
          </a:xfrm>
          <a:prstGeom prst="rect">
            <a:avLst/>
          </a:prstGeo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0"/>
              </a:spcBef>
              <a:spcAft>
                <a:spcPts val="1207"/>
              </a:spcAft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1pPr>
            <a:lvl2pPr marL="777600" indent="-298800">
              <a:lnSpc>
                <a:spcPct val="100000"/>
              </a:lnSpc>
              <a:spcBef>
                <a:spcPts val="0"/>
              </a:spcBef>
              <a:spcAft>
                <a:spcPts val="1006"/>
              </a:spcAft>
              <a:buSzPct val="100000"/>
              <a:buFont typeface="Calibri Light" panose="020F0302020204030204" pitchFamily="34" charset="0"/>
              <a:buChar char="-"/>
              <a:defRPr sz="18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2pPr>
            <a:lvl3pPr marL="1198800" indent="-241200">
              <a:spcBef>
                <a:spcPts val="0"/>
              </a:spcBef>
              <a:spcAft>
                <a:spcPts val="905"/>
              </a:spcAft>
              <a:buSzPct val="85000"/>
              <a:buFont typeface="Wingdings" panose="05000000000000000000" pitchFamily="2" charset="2"/>
              <a:buChar char="§"/>
              <a:defRPr sz="16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400" b="0" i="0" baseline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4pPr>
            <a:lvl5pPr>
              <a:defRPr sz="14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78352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17"/>
          <p:cNvPicPr>
            <a:picLocks noChangeAspect="1"/>
          </p:cNvPicPr>
          <p:nvPr userDrawn="1"/>
        </p:nvPicPr>
        <p:blipFill>
          <a:blip r:embed="rId2" cstate="print">
            <a:lum bright="-10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56" y="280504"/>
            <a:ext cx="2181207" cy="3644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56" y="81662"/>
            <a:ext cx="8914644" cy="662780"/>
          </a:xfrm>
        </p:spPr>
        <p:txBody>
          <a:bodyPr>
            <a:normAutofit/>
          </a:bodyPr>
          <a:lstStyle>
            <a:lvl1pPr>
              <a:defRPr sz="18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25" y="1825625"/>
            <a:ext cx="10515600" cy="4351338"/>
          </a:xfrm>
        </p:spPr>
        <p:txBody>
          <a:bodyPr/>
          <a:lstStyle>
            <a:lvl1pPr>
              <a:defRPr b="0" i="0">
                <a:latin typeface="+mj-lt"/>
                <a:ea typeface="Calibri" charset="0"/>
                <a:cs typeface="Calibri" charset="0"/>
              </a:defRPr>
            </a:lvl1pPr>
            <a:lvl2pPr>
              <a:defRPr b="0" i="0">
                <a:latin typeface="+mj-lt"/>
                <a:ea typeface="Calibri" charset="0"/>
                <a:cs typeface="Calibri" charset="0"/>
              </a:defRPr>
            </a:lvl2pPr>
            <a:lvl3pPr>
              <a:defRPr b="0" i="0">
                <a:latin typeface="+mj-lt"/>
                <a:ea typeface="Calibri" charset="0"/>
                <a:cs typeface="Calibri" charset="0"/>
              </a:defRPr>
            </a:lvl3pPr>
            <a:lvl4pPr>
              <a:defRPr b="0" i="0">
                <a:latin typeface="+mj-lt"/>
                <a:ea typeface="Calibri" charset="0"/>
                <a:cs typeface="Calibri" charset="0"/>
              </a:defRPr>
            </a:lvl4pPr>
            <a:lvl5pPr>
              <a:defRPr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0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64C4C8B2-C7A6-0847-A9D3-11E90A4CEB8E}" type="datetime3">
              <a:rPr lang="ru-RU" smtClean="0"/>
              <a:pPr/>
              <a:t>18/12/17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12485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42196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300038" y="744440"/>
            <a:ext cx="11591925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693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 userDrawn="1"/>
        </p:nvGrpSpPr>
        <p:grpSpPr>
          <a:xfrm>
            <a:off x="11075813" y="6426965"/>
            <a:ext cx="833946" cy="4"/>
            <a:chOff x="658813" y="800103"/>
            <a:chExt cx="833946" cy="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 userDrawn="1"/>
        </p:nvGrpSpPr>
        <p:grpSpPr>
          <a:xfrm>
            <a:off x="293428" y="6336247"/>
            <a:ext cx="177875" cy="177875"/>
            <a:chOff x="8326225" y="81662"/>
            <a:chExt cx="334824" cy="334824"/>
          </a:xfrm>
        </p:grpSpPr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3277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2854518"/>
            <a:ext cx="12192000" cy="40034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Изображение 17"/>
          <p:cNvPicPr>
            <a:picLocks noChangeAspect="1"/>
          </p:cNvPicPr>
          <p:nvPr userDrawn="1"/>
        </p:nvPicPr>
        <p:blipFill>
          <a:blip r:embed="rId2" cstate="print">
            <a:lum bright="-10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56" y="280504"/>
            <a:ext cx="2181207" cy="3644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56" y="81662"/>
            <a:ext cx="8914644" cy="662780"/>
          </a:xfrm>
        </p:spPr>
        <p:txBody>
          <a:bodyPr>
            <a:normAutofit/>
          </a:bodyPr>
          <a:lstStyle>
            <a:lvl1pPr>
              <a:defRPr sz="18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25" y="1825625"/>
            <a:ext cx="10515600" cy="4351338"/>
          </a:xfrm>
        </p:spPr>
        <p:txBody>
          <a:bodyPr/>
          <a:lstStyle>
            <a:lvl1pPr>
              <a:defRPr b="0" i="0">
                <a:latin typeface="+mj-lt"/>
                <a:ea typeface="Calibri" charset="0"/>
                <a:cs typeface="Calibri" charset="0"/>
              </a:defRPr>
            </a:lvl1pPr>
            <a:lvl2pPr>
              <a:defRPr b="0" i="0">
                <a:latin typeface="+mj-lt"/>
                <a:ea typeface="Calibri" charset="0"/>
                <a:cs typeface="Calibri" charset="0"/>
              </a:defRPr>
            </a:lvl2pPr>
            <a:lvl3pPr>
              <a:defRPr b="0" i="0">
                <a:latin typeface="+mj-lt"/>
                <a:ea typeface="Calibri" charset="0"/>
                <a:cs typeface="Calibri" charset="0"/>
              </a:defRPr>
            </a:lvl3pPr>
            <a:lvl4pPr>
              <a:defRPr b="0" i="0">
                <a:latin typeface="+mj-lt"/>
                <a:ea typeface="Calibri" charset="0"/>
                <a:cs typeface="Calibri" charset="0"/>
              </a:defRPr>
            </a:lvl4pPr>
            <a:lvl5pPr>
              <a:defRPr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0" y="6412485"/>
            <a:ext cx="27432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64C4C8B2-C7A6-0847-A9D3-11E90A4CEB8E}" type="datetime3">
              <a:rPr lang="ru-RU" smtClean="0"/>
              <a:pPr/>
              <a:t>18/12/17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12485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42196" y="6412485"/>
            <a:ext cx="274320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300038" y="744440"/>
            <a:ext cx="11591925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693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rgbClr val="FFFFFF">
                  <a:alpha val="50196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 userDrawn="1"/>
        </p:nvGrpSpPr>
        <p:grpSpPr>
          <a:xfrm>
            <a:off x="11075813" y="6426965"/>
            <a:ext cx="833946" cy="4"/>
            <a:chOff x="658813" y="800103"/>
            <a:chExt cx="833946" cy="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rgbClr val="FFFFFF">
                  <a:alpha val="50196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rgbClr val="FFFF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 userDrawn="1"/>
        </p:nvGrpSpPr>
        <p:grpSpPr>
          <a:xfrm>
            <a:off x="293428" y="6336247"/>
            <a:ext cx="177875" cy="177875"/>
            <a:chOff x="8326225" y="81662"/>
            <a:chExt cx="334824" cy="334824"/>
          </a:xfrm>
        </p:grpSpPr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33306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3" pos="189">
          <p15:clr>
            <a:srgbClr val="FBAE40"/>
          </p15:clr>
        </p15:guide>
        <p15:guide id="4" pos="7491">
          <p15:clr>
            <a:srgbClr val="FBAE40"/>
          </p15:clr>
        </p15:guide>
        <p15:guide id="5" orient="horz" pos="30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17"/>
          <p:cNvPicPr>
            <a:picLocks noChangeAspect="1"/>
          </p:cNvPicPr>
          <p:nvPr userDrawn="1"/>
        </p:nvPicPr>
        <p:blipFill>
          <a:blip r:embed="rId2" cstate="print">
            <a:lum bright="-10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56" y="280504"/>
            <a:ext cx="2181207" cy="3644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56" y="81662"/>
            <a:ext cx="8914644" cy="662780"/>
          </a:xfrm>
        </p:spPr>
        <p:txBody>
          <a:bodyPr>
            <a:normAutofit/>
          </a:bodyPr>
          <a:lstStyle>
            <a:lvl1pPr>
              <a:defRPr sz="18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25" y="1825625"/>
            <a:ext cx="10515600" cy="4351338"/>
          </a:xfrm>
        </p:spPr>
        <p:txBody>
          <a:bodyPr/>
          <a:lstStyle>
            <a:lvl1pPr>
              <a:defRPr b="0" i="0">
                <a:latin typeface="+mj-lt"/>
                <a:ea typeface="Calibri" charset="0"/>
                <a:cs typeface="Calibri" charset="0"/>
              </a:defRPr>
            </a:lvl1pPr>
            <a:lvl2pPr>
              <a:defRPr b="0" i="0">
                <a:latin typeface="+mj-lt"/>
                <a:ea typeface="Calibri" charset="0"/>
                <a:cs typeface="Calibri" charset="0"/>
              </a:defRPr>
            </a:lvl2pPr>
            <a:lvl3pPr>
              <a:defRPr b="0" i="0">
                <a:latin typeface="+mj-lt"/>
                <a:ea typeface="Calibri" charset="0"/>
                <a:cs typeface="Calibri" charset="0"/>
              </a:defRPr>
            </a:lvl3pPr>
            <a:lvl4pPr>
              <a:defRPr b="0" i="0">
                <a:latin typeface="+mj-lt"/>
                <a:ea typeface="Calibri" charset="0"/>
                <a:cs typeface="Calibri" charset="0"/>
              </a:defRPr>
            </a:lvl4pPr>
            <a:lvl5pPr>
              <a:defRPr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2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F2C1B029-9E10-C346-9A1F-18C74CB5FF55}" type="datetime3">
              <a:rPr lang="ru-RU" smtClean="0"/>
              <a:pPr/>
              <a:t>18/12/17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12485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300038" y="744440"/>
            <a:ext cx="11591925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69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Группа 63"/>
          <p:cNvGrpSpPr/>
          <p:nvPr userDrawn="1"/>
        </p:nvGrpSpPr>
        <p:grpSpPr>
          <a:xfrm>
            <a:off x="293431" y="6336247"/>
            <a:ext cx="177875" cy="177875"/>
            <a:chOff x="8326225" y="81662"/>
            <a:chExt cx="334824" cy="334824"/>
          </a:xfrm>
        </p:grpSpPr>
        <p:cxnSp>
          <p:nvCxnSpPr>
            <p:cNvPr id="65" name="Прямая соединительная линия 64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42196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1075813" y="6426965"/>
            <a:ext cx="833946" cy="4"/>
            <a:chOff x="658813" y="800103"/>
            <a:chExt cx="833946" cy="4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53232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Изображение 17"/>
          <p:cNvPicPr>
            <a:picLocks noChangeAspect="1"/>
          </p:cNvPicPr>
          <p:nvPr userDrawn="1"/>
        </p:nvPicPr>
        <p:blipFill>
          <a:blip r:embed="rId2" cstate="print">
            <a:lum bright="-10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56" y="280504"/>
            <a:ext cx="2181207" cy="3644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956" y="81662"/>
            <a:ext cx="8914644" cy="662780"/>
          </a:xfrm>
        </p:spPr>
        <p:txBody>
          <a:bodyPr>
            <a:normAutofit/>
          </a:bodyPr>
          <a:lstStyle>
            <a:lvl1pPr>
              <a:defRPr sz="18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25" y="1825625"/>
            <a:ext cx="10515600" cy="4351338"/>
          </a:xfrm>
        </p:spPr>
        <p:txBody>
          <a:bodyPr/>
          <a:lstStyle>
            <a:lvl1pPr>
              <a:defRPr b="0" i="0">
                <a:latin typeface="+mj-lt"/>
                <a:ea typeface="Calibri" charset="0"/>
                <a:cs typeface="Calibri" charset="0"/>
              </a:defRPr>
            </a:lvl1pPr>
            <a:lvl2pPr>
              <a:defRPr b="0" i="0">
                <a:latin typeface="+mj-lt"/>
                <a:ea typeface="Calibri" charset="0"/>
                <a:cs typeface="Calibri" charset="0"/>
              </a:defRPr>
            </a:lvl2pPr>
            <a:lvl3pPr>
              <a:defRPr b="0" i="0">
                <a:latin typeface="+mj-lt"/>
                <a:ea typeface="Calibri" charset="0"/>
                <a:cs typeface="Calibri" charset="0"/>
              </a:defRPr>
            </a:lvl3pPr>
            <a:lvl4pPr>
              <a:defRPr b="0" i="0">
                <a:latin typeface="+mj-lt"/>
                <a:ea typeface="Calibri" charset="0"/>
                <a:cs typeface="Calibri" charset="0"/>
              </a:defRPr>
            </a:lvl4pPr>
            <a:lvl5pPr>
              <a:defRPr b="0" i="0">
                <a:latin typeface="+mj-lt"/>
                <a:ea typeface="Calibri" charset="0"/>
                <a:cs typeface="Calibri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52312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F2C1B029-9E10-C346-9A1F-18C74CB5FF55}" type="datetime3">
              <a:rPr lang="ru-RU" smtClean="0"/>
              <a:pPr/>
              <a:t>18/12/17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412485"/>
            <a:ext cx="41148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300038" y="744440"/>
            <a:ext cx="11591925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845695" y="6426965"/>
            <a:ext cx="833946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Группа 63"/>
          <p:cNvGrpSpPr/>
          <p:nvPr userDrawn="1"/>
        </p:nvGrpSpPr>
        <p:grpSpPr>
          <a:xfrm>
            <a:off x="293430" y="6336247"/>
            <a:ext cx="177875" cy="177875"/>
            <a:chOff x="8326225" y="81662"/>
            <a:chExt cx="334824" cy="334824"/>
          </a:xfrm>
        </p:grpSpPr>
        <p:cxnSp>
          <p:nvCxnSpPr>
            <p:cNvPr id="65" name="Прямая соединительная линия 64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 w="6350"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 w="6350"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42196" y="6412485"/>
            <a:ext cx="274320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1075813" y="6426965"/>
            <a:ext cx="833946" cy="4"/>
            <a:chOff x="658813" y="800103"/>
            <a:chExt cx="833946" cy="4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6200000">
            <a:off x="-1272405" y="4633635"/>
            <a:ext cx="3587342" cy="3583098"/>
            <a:chOff x="8460884" y="1554870"/>
            <a:chExt cx="2927825" cy="2924363"/>
          </a:xfrm>
        </p:grpSpPr>
        <p:grpSp>
          <p:nvGrpSpPr>
            <p:cNvPr id="21" name="Группа 20"/>
            <p:cNvGrpSpPr/>
            <p:nvPr/>
          </p:nvGrpSpPr>
          <p:grpSpPr>
            <a:xfrm rot="16200000">
              <a:off x="8466345" y="1556869"/>
              <a:ext cx="2922367" cy="2922361"/>
              <a:chOff x="7863929" y="3622127"/>
              <a:chExt cx="2046266" cy="2046262"/>
            </a:xfrm>
          </p:grpSpPr>
          <p:sp>
            <p:nvSpPr>
              <p:cNvPr id="23" name="Дуга 22"/>
              <p:cNvSpPr/>
              <p:nvPr/>
            </p:nvSpPr>
            <p:spPr>
              <a:xfrm rot="16200000">
                <a:off x="7977159" y="3733956"/>
                <a:ext cx="1821325" cy="1821323"/>
              </a:xfrm>
              <a:prstGeom prst="arc">
                <a:avLst>
                  <a:gd name="adj1" fmla="val 16200000"/>
                  <a:gd name="adj2" fmla="val 13155040"/>
                </a:avLst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Дуга 23"/>
              <p:cNvSpPr/>
              <p:nvPr/>
            </p:nvSpPr>
            <p:spPr>
              <a:xfrm>
                <a:off x="7863929" y="3622127"/>
                <a:ext cx="2046266" cy="2046262"/>
              </a:xfrm>
              <a:prstGeom prst="arc">
                <a:avLst>
                  <a:gd name="adj1" fmla="val 187966"/>
                  <a:gd name="adj2" fmla="val 5413874"/>
                </a:avLst>
              </a:prstGeom>
              <a:ln w="19050">
                <a:solidFill>
                  <a:srgbClr val="F759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2" name="Дуга 21"/>
            <p:cNvSpPr/>
            <p:nvPr/>
          </p:nvSpPr>
          <p:spPr>
            <a:xfrm rot="16200000">
              <a:off x="8460881" y="1554873"/>
              <a:ext cx="2922367" cy="2922361"/>
            </a:xfrm>
            <a:prstGeom prst="arc">
              <a:avLst>
                <a:gd name="adj1" fmla="val 10333065"/>
                <a:gd name="adj2" fmla="val 11778475"/>
              </a:avLst>
            </a:prstGeom>
            <a:ln w="19050"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 userDrawn="1"/>
        </p:nvGrpSpPr>
        <p:grpSpPr>
          <a:xfrm rot="3669653">
            <a:off x="9084629" y="-1629501"/>
            <a:ext cx="3983556" cy="3983562"/>
            <a:chOff x="8441527" y="1532044"/>
            <a:chExt cx="2972003" cy="2972008"/>
          </a:xfrm>
        </p:grpSpPr>
        <p:grpSp>
          <p:nvGrpSpPr>
            <p:cNvPr id="36" name="Группа 35"/>
            <p:cNvGrpSpPr/>
            <p:nvPr/>
          </p:nvGrpSpPr>
          <p:grpSpPr>
            <a:xfrm rot="16200000">
              <a:off x="8441525" y="1532046"/>
              <a:ext cx="2972008" cy="2972003"/>
              <a:chOff x="7846550" y="3604748"/>
              <a:chExt cx="2081025" cy="2081022"/>
            </a:xfrm>
          </p:grpSpPr>
          <p:sp>
            <p:nvSpPr>
              <p:cNvPr id="38" name="Дуга 37"/>
              <p:cNvSpPr/>
              <p:nvPr/>
            </p:nvSpPr>
            <p:spPr>
              <a:xfrm rot="16200000">
                <a:off x="7977159" y="3733956"/>
                <a:ext cx="1821325" cy="1821323"/>
              </a:xfrm>
              <a:prstGeom prst="arc">
                <a:avLst>
                  <a:gd name="adj1" fmla="val 15511543"/>
                  <a:gd name="adj2" fmla="val 7948573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Дуга 38"/>
              <p:cNvSpPr/>
              <p:nvPr/>
            </p:nvSpPr>
            <p:spPr>
              <a:xfrm>
                <a:off x="7846550" y="3604748"/>
                <a:ext cx="2081025" cy="2081022"/>
              </a:xfrm>
              <a:prstGeom prst="arc">
                <a:avLst>
                  <a:gd name="adj1" fmla="val 11539827"/>
                  <a:gd name="adj2" fmla="val 2979785"/>
                </a:avLst>
              </a:prstGeom>
              <a:ln w="19050">
                <a:solidFill>
                  <a:srgbClr val="F759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Дуга 36"/>
            <p:cNvSpPr/>
            <p:nvPr/>
          </p:nvSpPr>
          <p:spPr>
            <a:xfrm rot="16200000">
              <a:off x="8535410" y="1629401"/>
              <a:ext cx="2773306" cy="2773305"/>
            </a:xfrm>
            <a:prstGeom prst="arc">
              <a:avLst>
                <a:gd name="adj1" fmla="val 7125492"/>
                <a:gd name="adj2" fmla="val 12995242"/>
              </a:avLst>
            </a:prstGeom>
            <a:ln w="317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Дуга 39"/>
          <p:cNvSpPr/>
          <p:nvPr userDrawn="1"/>
        </p:nvSpPr>
        <p:spPr>
          <a:xfrm rot="14469653">
            <a:off x="9349612" y="-1350230"/>
            <a:ext cx="3450432" cy="3450426"/>
          </a:xfrm>
          <a:prstGeom prst="arc">
            <a:avLst>
              <a:gd name="adj1" fmla="val 7994092"/>
              <a:gd name="adj2" fmla="val 10846091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 userDrawn="1"/>
        </p:nvGrpSpPr>
        <p:grpSpPr>
          <a:xfrm flipH="1">
            <a:off x="11011755" y="291527"/>
            <a:ext cx="124078" cy="124078"/>
            <a:chOff x="8326225" y="81662"/>
            <a:chExt cx="334824" cy="334824"/>
          </a:xfrm>
        </p:grpSpPr>
        <p:cxnSp>
          <p:nvCxnSpPr>
            <p:cNvPr id="42" name="Прямая соединительная линия 41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737184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 userDrawn="1">
          <p15:clr>
            <a:srgbClr val="FBAE40"/>
          </p15:clr>
        </p15:guide>
        <p15:guide id="7" orient="horz" pos="164" userDrawn="1">
          <p15:clr>
            <a:srgbClr val="FBAE40"/>
          </p15:clr>
        </p15:guide>
        <p15:guide id="8" orient="horz" pos="25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025" y="1825625"/>
            <a:ext cx="10515600" cy="4351338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  <a:lvl2pPr>
              <a:defRPr b="0" i="0">
                <a:latin typeface="+mj-lt"/>
                <a:ea typeface="Chevin Pro Light" charset="0"/>
                <a:cs typeface="Chevin Pro Light" charset="0"/>
              </a:defRPr>
            </a:lvl2pPr>
            <a:lvl3pPr>
              <a:defRPr b="0" i="0">
                <a:latin typeface="+mj-lt"/>
                <a:ea typeface="Chevin Pro Light" charset="0"/>
                <a:cs typeface="Chevin Pro Light" charset="0"/>
              </a:defRPr>
            </a:lvl3pPr>
            <a:lvl4pPr>
              <a:defRPr b="0" i="0">
                <a:latin typeface="+mj-lt"/>
                <a:ea typeface="Chevin Pro Light" charset="0"/>
                <a:cs typeface="Chevin Pro Light" charset="0"/>
              </a:defRPr>
            </a:lvl4pPr>
            <a:lvl5pPr>
              <a:defRPr b="0" i="0">
                <a:latin typeface="+mj-lt"/>
                <a:ea typeface="Chevin Pro Light" charset="0"/>
                <a:cs typeface="Chevin Pro Light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03956" y="81662"/>
            <a:ext cx="10515600" cy="662780"/>
          </a:xfrm>
        </p:spPr>
        <p:txBody>
          <a:bodyPr>
            <a:normAutofit/>
          </a:bodyPr>
          <a:lstStyle>
            <a:lvl1pPr>
              <a:defRPr sz="18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300038" y="744440"/>
            <a:ext cx="11591925" cy="5"/>
            <a:chOff x="658813" y="800101"/>
            <a:chExt cx="11591925" cy="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Изображение 18"/>
          <p:cNvPicPr>
            <a:picLocks noChangeAspect="1"/>
          </p:cNvPicPr>
          <p:nvPr userDrawn="1"/>
        </p:nvPicPr>
        <p:blipFill>
          <a:blip r:embed="rId2" cstate="print">
            <a:lum bright="-10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56" y="280504"/>
            <a:ext cx="2181207" cy="3644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6297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3" pos="18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EB07-C855-5340-8AC3-E40A16545AAA}" type="datetime3">
              <a:rPr lang="ru-RU" smtClean="0"/>
              <a:pPr/>
              <a:t>18/12/17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85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ED3F5-271E-524B-8752-6814B4DCABF6}" type="datetime3">
              <a:rPr lang="ru-RU" smtClean="0"/>
              <a:pPr/>
              <a:t>18/12/17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11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BF694-B8EB-EF40-A549-05FDAE4460FC}" type="datetime3">
              <a:rPr lang="ru-RU" smtClean="0"/>
              <a:pPr/>
              <a:t>18/12/17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2016 © Национальная технологическая инициатива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89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50" r:id="rId3"/>
    <p:sldLayoutId id="2147483676" r:id="rId4"/>
    <p:sldLayoutId id="2147483665" r:id="rId5"/>
    <p:sldLayoutId id="2147483664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agronti.belapk.ru/" TargetMode="Externa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agronti.belapk.ru/" TargetMode="Externa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image" Target="../media/image19.emf"/><Relationship Id="rId13" Type="http://schemas.openxmlformats.org/officeDocument/2006/relationships/image" Target="../media/image2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5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6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gif"/><Relationship Id="rId12" Type="http://schemas.openxmlformats.org/officeDocument/2006/relationships/image" Target="../media/image40.png"/><Relationship Id="rId13" Type="http://schemas.openxmlformats.org/officeDocument/2006/relationships/image" Target="../media/image41.gif"/><Relationship Id="rId14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gif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jpe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wmf"/><Relationship Id="rId12" Type="http://schemas.openxmlformats.org/officeDocument/2006/relationships/image" Target="../media/image4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.xml"/><Relationship Id="rId4" Type="http://schemas.openxmlformats.org/officeDocument/2006/relationships/chart" Target="../charts/chart14.xml"/><Relationship Id="rId5" Type="http://schemas.openxmlformats.org/officeDocument/2006/relationships/image" Target="../media/image44.emf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9" Type="http://schemas.openxmlformats.org/officeDocument/2006/relationships/image" Target="../media/image48.jpeg"/><Relationship Id="rId10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5" Type="http://schemas.openxmlformats.org/officeDocument/2006/relationships/chart" Target="../charts/chart9.xml"/><Relationship Id="rId6" Type="http://schemas.openxmlformats.org/officeDocument/2006/relationships/chart" Target="../charts/chart10.xml"/><Relationship Id="rId7" Type="http://schemas.openxmlformats.org/officeDocument/2006/relationships/chart" Target="../charts/chart11.xml"/><Relationship Id="rId8" Type="http://schemas.openxmlformats.org/officeDocument/2006/relationships/chart" Target="../charts/chart12.xml"/><Relationship Id="rId1" Type="http://schemas.openxmlformats.org/officeDocument/2006/relationships/slideLayout" Target="../slideLayouts/slideLayout17.xml"/><Relationship Id="rId2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chart" Target="../charts/chart13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266" y="2847059"/>
            <a:ext cx="7120934" cy="1898259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ru-RU" sz="36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О ходе выполнения дорожной карты </a:t>
            </a:r>
            <a:r>
              <a:rPr lang="ru-RU" sz="36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Аэронет</a:t>
            </a:r>
            <a:r>
              <a:rPr lang="ru-RU" sz="36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 и приоритетных задачах отраслевого строительства </a:t>
            </a:r>
            <a:r>
              <a:rPr lang="ru-RU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endParaRPr lang="ru-RU" sz="3200" cap="all" dirty="0">
              <a:solidFill>
                <a:schemeClr val="tx2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840" y="4429134"/>
            <a:ext cx="7109359" cy="1135924"/>
          </a:xfrm>
        </p:spPr>
        <p:txBody>
          <a:bodyPr>
            <a:normAutofit/>
          </a:bodyPr>
          <a:lstStyle/>
          <a:p>
            <a:endParaRPr lang="ru-RU" b="1" dirty="0" smtClean="0">
              <a:latin typeface="+mn-lt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+mn-lt"/>
              </a:rPr>
              <a:t>Сергей Жуков</a:t>
            </a:r>
          </a:p>
          <a:p>
            <a:r>
              <a:rPr lang="ru-RU" sz="1600" dirty="0" err="1" smtClean="0">
                <a:solidFill>
                  <a:schemeClr val="tx1"/>
                </a:solidFill>
              </a:rPr>
              <a:t>Соруководитель</a:t>
            </a:r>
            <a:r>
              <a:rPr lang="ru-RU" sz="1600" dirty="0" smtClean="0">
                <a:solidFill>
                  <a:schemeClr val="tx1"/>
                </a:solidFill>
              </a:rPr>
              <a:t> РГ </a:t>
            </a:r>
            <a:r>
              <a:rPr lang="ru-RU" sz="1600" dirty="0" err="1" smtClean="0">
                <a:solidFill>
                  <a:schemeClr val="tx1"/>
                </a:solidFill>
              </a:rPr>
              <a:t>Аэронет</a:t>
            </a:r>
            <a:r>
              <a:rPr lang="ru-RU" sz="1600" dirty="0" smtClean="0">
                <a:solidFill>
                  <a:schemeClr val="tx1"/>
                </a:solidFill>
              </a:rPr>
              <a:t>, президент Ассоциации </a:t>
            </a:r>
            <a:r>
              <a:rPr lang="ru-RU" sz="1600" dirty="0" err="1" smtClean="0">
                <a:solidFill>
                  <a:schemeClr val="tx1"/>
                </a:solidFill>
              </a:rPr>
              <a:t>Аэронет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  <a:p>
            <a:endParaRPr lang="ru-RU" sz="1600" dirty="0"/>
          </a:p>
          <a:p>
            <a:endParaRPr lang="ru-RU" sz="1600" dirty="0" smtClean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2016 © Национальная технологическая инициатива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44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/>
              <a:t>ИНФРАСТРУКТУРНЫЕ ПРОЕКТЫ АЭРОНЕТ В 2017 ГОДУ</a:t>
            </a:r>
            <a:endParaRPr lang="ru-RU" sz="5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C8B2-C7A6-0847-A9D3-11E90A4CEB8E}" type="datetime3">
              <a:rPr lang="ru-RU" smtClean="0"/>
              <a:pPr/>
              <a:t>18/12/17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56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3984"/>
            <a:ext cx="12192000" cy="61846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438698" y="6413666"/>
            <a:ext cx="5478525" cy="26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900" dirty="0">
                <a:solidFill>
                  <a:schemeClr val="bg1"/>
                </a:solidFill>
                <a:latin typeface="Elektra Text Pro" panose="02000503030000020004" pitchFamily="2" charset="-52"/>
              </a:rPr>
              <a:t>7 | Проект «</a:t>
            </a:r>
            <a:r>
              <a:rPr lang="ru-RU" sz="900" dirty="0">
                <a:solidFill>
                  <a:schemeClr val="bg1"/>
                </a:solidFill>
                <a:latin typeface="Elektra Light Pro" panose="02000503030000020004" pitchFamily="50" charset="-52"/>
              </a:rPr>
              <a:t>Цифровая модель РТ</a:t>
            </a:r>
            <a:r>
              <a:rPr lang="ru-RU" sz="900" dirty="0">
                <a:solidFill>
                  <a:schemeClr val="bg1"/>
                </a:solidFill>
                <a:latin typeface="Elektra Text Pro" panose="02000503030000020004" pitchFamily="2" charset="-52"/>
              </a:rPr>
              <a:t>»  | </a:t>
            </a:r>
            <a:r>
              <a:rPr lang="en-US" sz="900" dirty="0">
                <a:solidFill>
                  <a:schemeClr val="bg1"/>
                </a:solidFill>
                <a:latin typeface="Elektra Text Pro" panose="02000503030000020004" pitchFamily="2" charset="-52"/>
              </a:rPr>
              <a:t>university.innopolis.ru</a:t>
            </a:r>
            <a:endParaRPr lang="ru-RU" sz="900" dirty="0">
              <a:solidFill>
                <a:schemeClr val="bg1"/>
              </a:solidFill>
              <a:latin typeface="Elektra Text Pro" panose="02000503030000020004" pitchFamily="2" charset="-52"/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1055687" y="301678"/>
            <a:ext cx="10473703" cy="82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5598" rIns="0" bIns="0" anchor="ctr"/>
          <a:lstStyle>
            <a:lvl1pPr>
              <a:lnSpc>
                <a:spcPct val="93000"/>
              </a:lnSpc>
              <a:spcAft>
                <a:spcPts val="15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lnSpc>
                <a:spcPct val="93000"/>
              </a:lnSpc>
              <a:spcAft>
                <a:spcPts val="1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7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lnSpc>
                <a:spcPct val="93000"/>
              </a:lnSpc>
              <a:spcAft>
                <a:spcPts val="9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lnSpc>
                <a:spcPct val="93000"/>
              </a:lnSpc>
              <a:spcAft>
                <a:spcPts val="6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lnSpc>
                <a:spcPct val="93000"/>
              </a:lnSpc>
              <a:spcAft>
                <a:spcPts val="3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3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3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3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3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ct val="0"/>
              </a:spcAft>
              <a:buClrTx/>
            </a:pPr>
            <a:r>
              <a:rPr lang="ru-RU" altLang="en-US" sz="3200" b="1" dirty="0" smtClean="0">
                <a:solidFill>
                  <a:srgbClr val="00B050"/>
                </a:solidFill>
                <a:latin typeface="Elektra Text Pro" panose="02000503030000020004" pitchFamily="2" charset="-52"/>
              </a:rPr>
              <a:t>ЦМРТ - Облачная </a:t>
            </a:r>
            <a:r>
              <a:rPr lang="ru-RU" altLang="en-US" sz="3200" b="1" dirty="0">
                <a:solidFill>
                  <a:srgbClr val="00B050"/>
                </a:solidFill>
                <a:latin typeface="Elektra Text Pro" panose="02000503030000020004" pitchFamily="2" charset="-52"/>
              </a:rPr>
              <a:t>платформа</a:t>
            </a:r>
            <a:endParaRPr lang="sv-SE" altLang="en-US" sz="3200" dirty="0">
              <a:solidFill>
                <a:srgbClr val="00B050"/>
              </a:solidFill>
              <a:latin typeface="Elektra Text Pro" panose="02000503030000020004" pitchFamily="2" charset="-52"/>
              <a:ea typeface="Microsoft YaHei" panose="020B0503020204020204" pitchFamily="34" charset="-122"/>
            </a:endParaRPr>
          </a:p>
        </p:txBody>
      </p:sp>
      <p:sp>
        <p:nvSpPr>
          <p:cNvPr id="18" name="AutoShape 12" descr="data:image/png;base64,iVBORw0KGgoAAAANSUhEUgAAAQMAAADCCAMAAAB6zFdcAAAB7FBMVEX/////4U/+/v7v7+//+/8ARJD5//sZUIDl/PsASZUANpGdrG3/7U4ASZr///f/4U4AOIQFSonf6fsATJADRJkANIa2vWj///sASZABTYgAQ4wAMofo8PsAN33Hy3L/6UUAQpAwWY/q+P3/+P/V4eicsMn/4FcAQZD/+/b///N9ncP/5k/19/j/4EQAQIk5aaAAPpP/5Vb/3VoANH8AP50AOXz920IARn4AQZv341gAM5f66YD/61b+++r/3mEAQ5Xe1l//3jd6imIARnwAQYD999AAOJoAOaQaV3quwN58l7FVaoLp7VtkcW6JnnCxydr/9k6ntm4GQqvg31s+XotriLnG3fbY0Gb865mut3gESXFLaIiQmGIAMm354yyYtcg2VWrg4m+/wVMAKqDKzkJqg2riyUlWepped4mKjIKnuFyap4g7V3ugkndviZq4v+vH0W+DmW6EjHNngl1EZXH/1GSlvn3S2afv/IBZfHOKpmHb5l6FiWH+87ZPcJ3852vLtVy7r2+hr4PW4H1ukHTe5TXb1Du0yGb+98n/7ZT/7JZlhIHW2fez09pLeZd/jX2NgokAHnWXtInUyH8AKq9AWWF3mmG1rnxHTYKrp1qPqJIaMWCHn61Za5TS50rH2sKbsbFCYK+Qtd09cmmF5dhWAAAaWklEQVR4nO2di1/bVpbHbcWWK2NZVmSQZDCyHSNbCDmW8UsgPwDxCI+YYBJDSCCkpSQTZrdhmM5mUvAkzaTQTpfd6cx0up3M7qb/6J4rk4QEyAsodKPfpxAwtqX71b3n/M69V67tjCXbGdsHLgwxwE76LE5UmK3RD7APGMMOA+yD1jMGJ30xTlLYzlg46fM4QT2PByd9Iicoi4HFAMliYDFAshhYDJAsBhYDJIuBxQDJYmAxQLIYWAyQLAYWAySLgcUAyWJgMUCyGFgMkCwGFgMki4HFAMliYDFAshhYDJAsBhYDJIuBxQDpF7Q3D50h6/WyGMayOOZwHOEbN/ZonnoGLNpDx0rwj1fCcNz7ITJAWyjhy+EAAJgDl6SjO+FfEAOWhZHg9RYKm+txBOLo3vkXwgAzY4EX9w7O9GoaguA9wvf+hTCAYOCVpMJMXVayirbuxaSje+9TzAC1m218xzDcxhYG1zXNbreL9j5tvYCCJMYeyXFONQPo/vAFbYVIKA3OaApFAQNZFil1poAjBkcxIk41AwiCmCMuSdAZ4oMzdY8g25EoWVQEbcZRkBxHMiJOMwPWaw4CuN6F9d6UMK+IRWqHAdWnqL2DNuxIssPpZoC6Ao4XBreEPoWyi6L4rB+IEBSE3kEwTEdwnNPMAJ0dWygM9noEMWWH/wTB3oCAcKiK0jso/f9kYIZ7M94jU1jY7M1SdlVUdV2lzIhoN6MiyE5BjpRsXvawBd9pY4BGP/RwL44igQQEZKVx5fdKFGW5/rVU8B52RJw2BuD/JKgFoDBibRAJdTkl7td+pFRRBQjrcZtkO1x2OG0MUCSMo9IovjlTFylFUQ5CQNlToizIqa2C7ZD102ljwELzoSyOD67XAQD09+yBDAS7SFFin7xVOKRdPG0MvI5zDm8BFUYAwE6hDHAgAxX1BYVStgqFQx3zdDDAnh+edTi8m2CKYQxAyFNFu3xQP0B1g0KlivDU3gaD923CaWBgDn8vjqPZARZSgb3v4Ha/HBHsdjNdUn2bXsgl596zDaeCgY2FXFAwa6P1rd76vpnw9TT0dSgd3jc7nAYGDgw6AY45zsXXezXT/byzFHHGixXeMzSeBgaQC5A3BDugKmD+DsyGr+kHRQqlh/c8/mlgAAUyJiFDJChFsESviYIHC4qJ3vfNDqeBgVkcb6HC0E6B9VOy745gnhIptf4Li4kQ/s5BSYRmytE8qaa8ZS44UBSMouImFpHikhfD3qk5J8QAc5jTxAUcsmJhZquO5gMOL6geClgXagrAfYeTOal+wJq5AGPBEsIVlMXUETCYF+ozBVRxs+/UnpNiYM4KY/HNLQ3qHiT1CBgIYrEIELBfxliw4TYMyoKtug6eWFXV9zIFe0QVi7I2M1hAhvsdvMKJMcCwwZlFsyRClSGqEQ8vVGvL9vVBYCCdTgZoohwVBigVYNImGKJDpoID1NdbwM1DORz4W5H4GRmgaUK0ZIiDJRzc6tXUI8kFeyXKvYMOVkIF2Ns16udk0KgLcCw+uKVBIDyeXgBSAEIc+Q7v27Xq54wHjYAtrZvLpkBAPYo4uFdgGdF6JIbhp48B2kRTGFyvQ2loF1Mp0X4kuWAvgpRdUVRkFE4jAxytFmjmBKEqolSwTy6g7M8m0t9/qAACSLZfFzDpXRmYFhPD2jCHt2FgMGTn0VoXdg6XJNaBbF38nAN/5kEaz4JxF4970cpgnMUdXV5w67veHYVntFAA/7LewnpRrus7cz/2FysmuxFAehNTiopmyfreM1023lexbw3CyaFFyzeB2MXA/K3gxW0StMiUDX3DC6hXgeeQCgX0GI6zuxlA8LEhyxOPw1D3wm/x3QxQImBRVrRJaBRob7QBKmBI1VXZo9d7D1xZeDsSGlqPhDOX3uSXdo8F9FWIdryqM95KR0dnR0fFi10wH6jYdjHwohcsLCycgbwPB4tUorsZSAUcj1QW4Bn/818XrzXduTn/hnxIQReQtZTikYXD5Q2KQuuRKBGxb1qUfJUBvpFo9sV8pmKgRPOTtshGd9Idax7FIozPl0x2j+5mgHUEg5lEYiUqxfGPFkbPD1R2ze9icW9b57RhhGIJI2fESt0PJ1Ovb5poV/oEWa+2PzhkESWLYp/cuylBHfmmGvKVeGBbuM4RDMcxz5XowL/lOc7JMBU8mmFogjR29wM2ctlNcmSyMyJFl43rwWT4210z5ZjtQrib9JME4Sz5Cad/pV15fdMoUfGUv2u6t2b8WNPUw/QEFVy4IvSiYvpNWxlfiQfsZV/JycEpIwW4ABcMXfBWfAQNWM5KlSBBE34jsisesGfCPc0ZX2sHiy8ES5wzv/GRd1fVdiWcIQiGAaZcwEkklzRqZysJtRP4qeexkTIfSAnj/c35ZqY0Ny6oz6Mm9fzbrh/2i6m7YMqCPSUqxfUCzr51PDCTQDTsJIgAUSKMgZzB5AYGjOmordNHcCX3HA6AOJrwzbFxeC4kA7YL80ptHZ1Pnz7tiGL4spsh/M2deJdUkLoc5yCCOrouJ8g0RzNE68BVV84Y+EIXwBz1zc/XtZSagp/7RDhRDWyzrKRE1S4IvxXqYzF/gHFv6zKVKlLQEEXQdWG+L5sSPTrYnz5FtDcWoEyh9gqCh4JnmcUnlUVLdIqMVupFUVCgJ6A4Dad6YFR4wQBSSNz2LVxwjku4rnz0USRifrV5beeDAcbfOmrrmo5xTCDRGWmLRCJdEPLxLsgFZyJItrYon+S5UOJppO3MuXMY5BeoDP+bN/gQw6evt9Rqi18u1sYf1xari4uLGkS8rF5bvL/4+J/35yEIVkGPH1fL4vx4S5gM+LjcpccaPGte06rl2nfff9fyXU2bF0S5XkNPrZbRt/Hxx+g1oGp5MlvUwHTo4/A3DVTWzF4iqkChAGUk1OoH9oZdDGy2OL6QQAx8T2wOtPYjoSwZbzOcAYZsXrCdzYViHBcIb4CWRxeiOMr7nU82zm+c/0ekc44jDYM24JcOc0MtLq0v/o7hXAyXy9PleSErKCnt2t/DKys3xr4TPFm5Zeyv0+GV8FKx/UH/2tzckydrc0/atW/CeRIGHLl2b+UHTR//7M6tGyMDXMAYuHH3Ky3ruTY9MbbW0Jgp899btx+U9VTWU57dvjU2N7Y29mSuZjJQ5fk+zTQKr5lW2c2AZSPLiEEgVrGZ617wEPT4K90wpEPBqO1ChggRHMP58ul80peZfooXJAcTDAQSzf84G75OECRETmey9alNwnFztaC2kg4ECJqJ3SvLomZP6ReH0wFnqOfhfEqp3hr2G7l8ov3myoDPTwauBvh87pNqJsbTHO9MG5zvgV69eyM5BIGE4wi/P+l6MPnHpY/pdCmW9CeTIS4QgJONJZMxn5FM/lRVPLMTmeHh5IBhxPIjZTPwyLJYFJXeTbQK9TYMoMnRMHrfANGJbMDC06edFZT8uqFtiWkW6wxxDMHRRsKACEnTvuanuBT1QQQlWqOVBE0GoCVcIvnjFRwMUa/QJ2aFSz8OERxhMK23ytCtlcmvRhjOz+cfzdsnf99KEqV84kGNTxAkyfFEPt2zNv5DD8EbhItIc8NceXyiB9pPD/W4CSLkoofvTZZdaRcz4A8lEiU/5BsyFEo4SZLgeOYvtz3tjMG7XC4m7fQP/9RgYEYMSqkPQox6i7HgxeO2isGZyiS6fb5Mty842sXiywnSySU6pbaNEs0TTj7M0xkOpc9kOAKAmAARICOVcI7gnAEjfP78RgT6AIQyT8ruGe8fYng/R+d998qiKGfLa35iylWa0OXyCskHXOmJ8f4kw4WcXICfm1u7pv3gyvn9JGOs/DQ3Ub3bA3ma8N3ov3gr5+eYqb9WZ4cIOsnwrpUVOAuaNmhuxJUIEET66tRE/W8xgjMYJkas/TR9TXuWPSBSoo1LLIa/nsHOBAfWGYNjAnpIZdBIZ4iuxKWz0/BAwHdBiobhMS7UEY1WRq+jqx/wVWyXM/BYcMPW9RQ6ULpkfHu2DW0eQOslsl1WheqtIOOHJMsnb1X7RE2fGOI5Ju3S1YvDTjgG/en4coBO50rkNAp0i5T8uZ/hSvzf26s1bXHFDYPA/U15fLLFBYiHpievJUno/ku1Wrmd8DN0KTlbrrWPxPh8LDkxPjFllPI8Mf2lVi4XX+RPSBBZpb4O4xNGxH7J4QUD8HSRjRjDECRnwCADlXzhKGur5AhgwFzxVmhnCThfAfMf6UShIVBa6DrPwUn5Om22Dh9DDJT+VwICqDrescSivXovSZQ4PyTXpbJH1me7nRwM9mqNZhg/ZzzU9YutNA28c+06Jeh24e4QQA2MVWVR//1AKcCV5srzurbtJvK8sTo+4UQMHuqa56Y7wPMluupR63N+hiFbH01eG2JoJlAy2ifFl2epAUJWg2JaYjF2n8Xp3QzYswb0SYKgp8M7utxmi3RkYMAFNiLe0UTMT2Q22tCguWA4iRAXWojC0eFyVmyR5RhDuJKjM3UPmiJ7boGKcvVemhsgYETElsZl+2dX8wTnz3y+NBzmyNiqJlLVMeeAn2cSYzV9Pqvqa6U8ww+v6rJS/MYgaGe+aVJrX82QfiaR/OyTFeg8abpFsetN7hy8aGKcohZHQgGGa22ZrN5IEjwRKq0t6tTLUxMqFA9owhnHbPt0hJcYXAjCNXAGl69EnwmLd3VC1CESYH02YmSJCI7aUJXcAQwIIlOplOgSx4Wjtuh5EgJD8qFHEClzIDSGoy6k1Ps3SpyLH+BjviY5u7iWJiCJ3hohaLLnRlUG69yeSZNMiBtaWpyn1KrBpQn+40seVfj0CcfxJXL70lI4wfPklHFX/wOMHmZqrqxQ9VU3w+VjdzWKqg04nTTnq/V5WowpmufIzFJVeNk1yqhHmpt798uQLxjgXtvlBIQDortjZ9YLMkU8Hp0OQNjOdLBtTAlcf3fF5sCxyHSQyHCJ6cjoEE1ygctnbBXGT0N4/k6RU9ld88W6rqTkm2M9HOenuSlXTaivJiFRDARpwlXq+Wq+CKZ28k6rQfi5qYFVcEUtPYzfybmrsqpot2IcvLsxFOKmuMDQjaZJ/ddJ2uCGf6Mpcm3OT4am6BaV0i81EwEmdKOegndKcDmOI91/G3+5LKHMFCn0Djocr+0HuNQWJlFIDF6R4tjOTknMVqETwCV3xVbxkTTtT0TiDlvbaIaMGXTwwpllxMDoZB0LIWDgnKspGqWivVKmh6UoVfQIRf0zV553ciXGNSvoDxIcSYwMOUtEaVVQNLC4ivYI4nsMDnxJF659zNBkPjxJAYPtJLSHSZK8bzix0v+JKFcnYjxHDP1et8s3aUi5/pWqrOj9wyRXyv8GTCRV7zdI6JdTrTdfCgiiXQDvrIhUfd37+n7AQvSjOSM38hHeZUqKtEns0wQMNm76rK0zyOXoxDTORiqXDSekS/flrqgrAKk5/a+FwX9JEgMceW9c0KHToWiseeypsq6pyLi2rMTA+fnpq7OCUhuBMcNPOUvJtcWsqKqeSWH+yzUayjRiaMmj32vmeDo0Ntmnq9SvcuSAPw0DYux2C+SGYva+C9JmYKhFKMpNpTzJl+5V1b7qPciXieEmGD3i5OKNKfJq3tnzheflgAD5EUanoqBFWYiML/eGF/7AAaEdXAfk+PM7mju/EcUuI+eYWcbwDfCIhPP8087zmQwMj0BiOeK9QNNTPLPyu3+rzeUhjU0R25831XbCkCzW1lZW5kArPJgrCNlpGP9i9R74bWQZXNAUSvnD7OyDmw/XDIYnmOGJyfo0weToPLd66c9lvToxTBhQoeRu3WlpaWl6rH+VTuehJFn0pB4/Mjjelbk4nqLaR6ZKJO/6582Hs7O/+nwkT9PJkfyqvreoFEVFEesz5g0w7P4M4m2XIe7DNSfAhyaQuPz5aATqZ6cfQkQbHwuRBG0Eu1GK5jK5zi7JcdnHTHFDE3X1jzfyTMl5NRRs/rGl0Q0pu1oe8DtDMYikMThfPpD0NXlEVbzWwzE8TV5/6JkX5cmlntahYNKd9zsZv++B51Paz1x1xXID7uBNQW8fSZNXmXw+2Z3xfZz7RL8YzOXo0tikoFSnQ6R/KnjJkxJmDXKA94+BpwRPF3QSTMBPtF7S9yAwt/5TMsqRr9wU94KBFN1AFpgxwGoRppjS5cjZbkhl+eYryCaAV+IBCc8nu3PLlY/iha7zPp53uVepYnVsGGI/EyB9d3d6oSCmanBBkcDuJ/N+H31Xs6uCcCkNVBn3rSoM4N9ObvfQPPQ9sN7+5t9U6+JapkQGSIZMXtTFlP6rFTd4ZSggSLK5SdNvQczmhm4LdqXGQaLxX/1MSHn6YwRNhG577kA/9cf4qwOuYfc31X1m4hr5ShC3CjbHAQywCjLHbiiHYomgOZdmdHdiHf/pyySajYitozuUCMaG0ulmIxe+fCWC4xH8SnJ4OO9rbZqU5dkVn+/jdPrjkfvPN5YK4zeazf4UC3Bpt3Hvz1U9K2uTd0M0WUqufCaL0CkmH/a43clYKZl0G3fR3/884h5O+42/jNVUcJn6d0tGMhEItaZ7wuOpqiudHjKuX5osahfdQ+5kz9qikP1yrTUUc/c0TV7qcft6hpOxHsP1RVlV9q5doBlKEULjns29uxmMmup8rtHRqNR4cAGLLzz7Y8eFs7gN7avGB3/Xvwrqr1Fan1a+BD/1f9Ey2Zg5plIeRbtz+/a2qdX+2ZpHUFDC+94I8JBKZj2UKIj6ZLl/+3b/6vbq6p2aLtsVarL8w7X+7S+2b87r9RSl6Hrte3SM1S9uqsXqF7dX/2P10adQePxwd3t1e/sHlCR/DT/1r9bE8nb/o9XVR4+2m2qavN+WJtUcpCpEhfqmbfcmhV010357XaV440nsrhlzFt1o6PUWZuqQ/sEVazoliinBo3k8Hri4O+5IlBXZ3GyIJOi6KoJfVefLf3fTA0zuXzSPIstQWCkqvAXagCAISpayU1n40SOouiqgJVn0UgH9WYWgL3vgN1HVhKxd0Dy6oKMFK3ieruseXRfRY+bBdHCq+65gmfNPyCjIvZso9bOOVxnsBbBPJnUAAdwLAyq+3gtWCCUc6tmW2Z2Vk90j8OXxaNf69P7mvEGnR+6/WEuiXl5uef52uwfyi9+f/0jZqRfvsWt56k0SU8i91M0ZhfdiYMPNhWMojOpiVj1greggUfasdsdHDtDD7u/n3/5lRy5k3VRtPe7YOxbeBoFXwjFHY4LEnCSnqHdYNlWhagSTQ5TcF/U3rDIco9BWFTBMgj4Td+Dv1Q8w82bLrDkzYX83BlSxWPtrJhf0jfztvnAUu9DeTxQMYZWSlSyaZnwfBlh8s1cze5OsojuPqXdZPleEx+XFcrm2OCn+9tWXvcuYOpwodHOMKtuLlNCoI5/9/5kOZsCyjRVWL1rHLkAfEBR7Cr0LtTcEvunoYhHCMkT3bFZ+qbaVKTGFzktW7BpE2RdBhjoOmVWtqoFR0HoLcbSm8AYGOwjMO24Lm1t15e0D8H4U9n+tbN61A/4SuaadhIjkOTbBVVAUJZtd3ESfKvJmBmjxGkdbaHrlI9lAt5dM0Q7N1VKpFCUI49VyrWW26Xg1O7O1tfX1119v9W4WpLdhIEm4g4U+UMwq1PFsJLNTqpgqZgVPtaXpm7WruWCz+xjVmmzOdEYakQDyo7lx600MWIejsN6roZn6Y9pEBUYrqwjji7+/x6djiQAqs00RxyEnWSK4gc4I3oWx8XPnHNC+NzKwoftLNAVNdxzNhto9ojRZ8VRvfjMSzPvRihLpz5Pm2UIxefRCqwYGbSxH2XicRYuJ++cF1vwYpkY+QIZInxdSKdmDglbjpI+u+aZnKypCbfVqPkkSAYZA9TvPNGpu8hiEZkg4gshMX7GxuLl/gH2VQePzZ54xQKa4kQWPJX+DwxJlKH20Szd8aJ4anZ0zQDidgYacx6dAc/hCl/SszXv6AcoFaEMZ+gSS+r5V6JEpJatFUbi/lJ7ieCOAFg5DoUTCoHlTrmMUzw+sVA72ymYuaPQBuS9bPNTusDeoKPZ5yi3JobxrwA8dlDNcy6MLlbZIQx8do+AYZ868rh9AN0CGSEX+TTuKmysOEPgBobbkS5NMIERyXGa6o9IGp8LGvabY/f/Po0citKUyHt+fQWNtZacPAAJVOJ58aCKwa+OXVqATuAJpP33d1YEAOMxdnQ05jk+YDZLjAfMHCEGhMIM2y6Tsirm5fK/lPor2Qwmrag/GevKM4WR43qBHz9riaDsni+M74xQ/RqGPG3HsUzeafQQlQ2RZBEFRhH0ly29vzPe+eucPuq591rRUCjKck6Q5v2+jsv9a4M+hVxkgT1iv9yJtzbTvp5Yj0fcPl27wSeQGaYNMBEfbbLsmOU+YAd6Fe1lHHOLR2U464fMFX1U3qPm1an0bNbfm836SI/N+jvZtfGtr3Jh5OhhAGXUOxmQkOhoOOhsOm3tJ5uLL4cUzBFkqpUsc58t3tOFmaXpaxsI5x7lzNvzKZd5XIgkE4ZlnawjtWnOG/IdXjENGiCFau5crcPT4TvtPhMKesYBLeOW8YUC+5mmGe/Xy0WZJx7+1DqxcoHgj/OkY/+/fovsCIFmxp4FBQ1J0YaPVXToCQ456TWAfhUxxgUSQC49WIux7f3zFcTE40xHu7g44fYdX0Nztye3RTkEcnl7uqEQj5udfnCIG6OvMn/509qjU9jp1dWGsVzL98GliYIr1HpmkfbVzn5AXf1YNeE/VWECBseEkWcy8k+l4XCrWiL3md7RkcboYmB/Xh25jOMZixRFHQp8Cg2asT9AVvMrghJLSKZHFwGKAZDGwGCBZDCwGSBYDiwGSxcBigGQxsBggWQwsBkgWA4sBksXAYoBkMbAYIFkMLAZIFgOLAZLFwGKAZDGwGCBZDCwGSBYDiwGSxcBigGQxsBggWQwsBkgWA4sBksXAYoBkMbAYIFkMLAZIFoPnDE7+RooTlMUAaYfBh6ydePAhB4Rn93R9yMIwk8EHLmBg6aS7oiVLliydJv0fv6Qn6IPMmb8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Elektra Text Pro" panose="02000503030000020004" pitchFamily="2" charset="-52"/>
            </a:endParaRP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905658" y="1008303"/>
          <a:ext cx="10023129" cy="5052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Стрелка: вниз 27"/>
          <p:cNvSpPr/>
          <p:nvPr/>
        </p:nvSpPr>
        <p:spPr>
          <a:xfrm>
            <a:off x="1731818" y="1898073"/>
            <a:ext cx="554182" cy="540327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низ 30"/>
          <p:cNvSpPr/>
          <p:nvPr/>
        </p:nvSpPr>
        <p:spPr>
          <a:xfrm>
            <a:off x="9834278" y="4682836"/>
            <a:ext cx="554182" cy="54032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низ 31"/>
          <p:cNvSpPr/>
          <p:nvPr/>
        </p:nvSpPr>
        <p:spPr>
          <a:xfrm>
            <a:off x="8407269" y="4672348"/>
            <a:ext cx="554182" cy="54032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вниз 32"/>
          <p:cNvSpPr/>
          <p:nvPr/>
        </p:nvSpPr>
        <p:spPr>
          <a:xfrm>
            <a:off x="7063505" y="4657941"/>
            <a:ext cx="554182" cy="54032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вниз 33"/>
          <p:cNvSpPr/>
          <p:nvPr/>
        </p:nvSpPr>
        <p:spPr>
          <a:xfrm>
            <a:off x="4320326" y="4657942"/>
            <a:ext cx="554182" cy="54032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низ 34"/>
          <p:cNvSpPr/>
          <p:nvPr/>
        </p:nvSpPr>
        <p:spPr>
          <a:xfrm>
            <a:off x="2729463" y="4658310"/>
            <a:ext cx="554182" cy="54032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: вниз 35"/>
          <p:cNvSpPr/>
          <p:nvPr/>
        </p:nvSpPr>
        <p:spPr>
          <a:xfrm>
            <a:off x="1402129" y="4682836"/>
            <a:ext cx="554182" cy="54032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низ 36"/>
          <p:cNvSpPr/>
          <p:nvPr/>
        </p:nvSpPr>
        <p:spPr>
          <a:xfrm>
            <a:off x="2133600" y="3255450"/>
            <a:ext cx="554182" cy="540327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низ 37"/>
          <p:cNvSpPr/>
          <p:nvPr/>
        </p:nvSpPr>
        <p:spPr>
          <a:xfrm>
            <a:off x="8950036" y="3269673"/>
            <a:ext cx="554182" cy="540327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низ 38"/>
          <p:cNvSpPr/>
          <p:nvPr/>
        </p:nvSpPr>
        <p:spPr>
          <a:xfrm>
            <a:off x="3738318" y="1892099"/>
            <a:ext cx="554182" cy="540327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вниз 39"/>
          <p:cNvSpPr/>
          <p:nvPr/>
        </p:nvSpPr>
        <p:spPr>
          <a:xfrm>
            <a:off x="7539282" y="1898073"/>
            <a:ext cx="554182" cy="540327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: вниз 40"/>
          <p:cNvSpPr/>
          <p:nvPr/>
        </p:nvSpPr>
        <p:spPr>
          <a:xfrm>
            <a:off x="9670473" y="1898073"/>
            <a:ext cx="554182" cy="540327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-5400000">
            <a:off x="-488635" y="3195174"/>
            <a:ext cx="1528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rgbClr val="FF0000"/>
                </a:solidFill>
              </a:rPr>
              <a:t>Проект в Туле</a:t>
            </a:r>
          </a:p>
        </p:txBody>
      </p:sp>
      <p:sp>
        <p:nvSpPr>
          <p:cNvPr id="26" name="Прямоугольник 25"/>
          <p:cNvSpPr/>
          <p:nvPr/>
        </p:nvSpPr>
        <p:spPr>
          <a:xfrm rot="-5400000">
            <a:off x="10353826" y="3087452"/>
            <a:ext cx="2217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>
                <a:solidFill>
                  <a:srgbClr val="7030A0"/>
                </a:solidFill>
              </a:rPr>
              <a:t>Проект в РТ</a:t>
            </a:r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829708" y="1008303"/>
            <a:ext cx="11093352" cy="5132521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изогнутая вправо 19"/>
          <p:cNvSpPr/>
          <p:nvPr/>
        </p:nvSpPr>
        <p:spPr>
          <a:xfrm>
            <a:off x="460375" y="1669774"/>
            <a:ext cx="401016" cy="1537252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1" name="Стрелка: изогнутая вправо 20"/>
          <p:cNvSpPr/>
          <p:nvPr/>
        </p:nvSpPr>
        <p:spPr>
          <a:xfrm>
            <a:off x="460375" y="3207026"/>
            <a:ext cx="401016" cy="2650435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5145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3.png" descr="Рисунок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233983"/>
            <a:ext cx="12192000" cy="61846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 descr="Подзаголовок 2"/>
          <p:cNvSpPr/>
          <p:nvPr/>
        </p:nvSpPr>
        <p:spPr>
          <a:xfrm>
            <a:off x="438698" y="6413665"/>
            <a:ext cx="5478525" cy="26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900">
                <a:solidFill>
                  <a:srgbClr val="FFFFFF"/>
                </a:solidFill>
                <a:latin typeface="Elektra Text Pro"/>
                <a:ea typeface="Elektra Text Pro"/>
                <a:cs typeface="Elektra Text Pro"/>
                <a:sym typeface="Elektra Text Pro"/>
              </a:defRPr>
            </a:pPr>
            <a:r>
              <a:t>5 | Проект </a:t>
            </a:r>
            <a:r>
              <a:rPr>
                <a:latin typeface="Elektra Light Pro"/>
                <a:ea typeface="Elektra Light Pro"/>
                <a:cs typeface="Elektra Light Pro"/>
                <a:sym typeface="Elektra Light Pro"/>
              </a:rPr>
              <a:t>«Цифровая модель РТ»  </a:t>
            </a:r>
            <a:r>
              <a:t>| university.innopolis.ru</a:t>
            </a:r>
          </a:p>
        </p:txBody>
      </p:sp>
      <p:sp>
        <p:nvSpPr>
          <p:cNvPr id="193" name="Shape 193" descr="Rectangle 1"/>
          <p:cNvSpPr/>
          <p:nvPr/>
        </p:nvSpPr>
        <p:spPr>
          <a:xfrm>
            <a:off x="260380" y="57761"/>
            <a:ext cx="9971128" cy="45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 b="1">
                <a:solidFill>
                  <a:srgbClr val="00B050"/>
                </a:solidFill>
                <a:latin typeface="Elektra Text Pro"/>
                <a:ea typeface="Elektra Text Pro"/>
                <a:cs typeface="Elektra Text Pro"/>
                <a:sym typeface="Elektra Text Pro"/>
              </a:defRPr>
            </a:lvl1pPr>
          </a:lstStyle>
          <a:p>
            <a:r>
              <a:rPr lang="ru-RU" dirty="0" smtClean="0"/>
              <a:t>ЦМРТ </a:t>
            </a:r>
            <a:r>
              <a:rPr lang="mr-IN" dirty="0" smtClean="0"/>
              <a:t>–</a:t>
            </a:r>
            <a:r>
              <a:rPr lang="ru-RU" dirty="0" smtClean="0"/>
              <a:t> </a:t>
            </a:r>
            <a:r>
              <a:rPr lang="ru-RU" dirty="0" smtClean="0"/>
              <a:t>проектный консорциум</a:t>
            </a:r>
            <a:endParaRPr dirty="0"/>
          </a:p>
        </p:txBody>
      </p:sp>
      <p:graphicFrame>
        <p:nvGraphicFramePr>
          <p:cNvPr id="194" name="Table 194" descr="Таблица 5"/>
          <p:cNvGraphicFramePr/>
          <p:nvPr/>
        </p:nvGraphicFramePr>
        <p:xfrm>
          <a:off x="377371" y="823244"/>
          <a:ext cx="11484661" cy="4917514"/>
        </p:xfrm>
        <a:graphic>
          <a:graphicData uri="http://schemas.openxmlformats.org/drawingml/2006/table">
            <a:tbl>
              <a:tblPr firstRow="1"/>
              <a:tblGrid>
                <a:gridCol w="2181271"/>
                <a:gridCol w="9303390"/>
              </a:tblGrid>
              <a:tr h="514818">
                <a:tc>
                  <a:txBody>
                    <a:bodyPr/>
                    <a:lstStyle/>
                    <a:p>
                      <a:pPr algn="l">
                        <a:defRPr sz="1800" b="0"/>
                      </a:pPr>
                      <a:r>
                        <a:rPr sz="1400" b="1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Исполнители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defRPr sz="1800" b="0"/>
                      </a:pPr>
                      <a:r>
                        <a:rPr sz="1400" b="1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Роль в проекте</a:t>
                      </a:r>
                    </a:p>
                  </a:txBody>
                  <a:tcPr marL="45720" marR="45720" horzOverflow="overflow"/>
                </a:tc>
              </a:tr>
              <a:tr h="8147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АНО ВО «Университет Иннополис»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Головной исполнитель, координатор Технологического консорциума, оператор ОГИП. Разработка ОГИП, интеграция Цифровой модели РТ с ГИС организаций-партнеров, создание АРМов, тематическая обработка данных ДЗЗ и мониторинга.</a:t>
                      </a:r>
                    </a:p>
                  </a:txBody>
                  <a:tcPr marL="45720" marR="45720" horzOverflow="overflow"/>
                </a:tc>
              </a:tr>
              <a:tr h="7335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АО «Роскартография»</a:t>
                      </a:r>
                    </a:p>
                  </a:txBody>
                  <a:tcPr marL="45720" marR="4572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Соисполнитель, участник Технологического консорциума. Аэрофотосъемка с использованием пилотируемых летательных аппаратов, сдача материалов АФС в Росреестр, обеспечение соблюдения режима секретности. </a:t>
                      </a:r>
                    </a:p>
                  </a:txBody>
                  <a:tcPr marL="45720" marR="45720" horzOverflow="overflow">
                    <a:noFill/>
                  </a:tcPr>
                </a:tc>
              </a:tr>
              <a:tr h="7335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ГК «Сканэкс»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Соисполнитель, участник Технологического консорциума. Космическая съемка, фотограмметрическая и тематическая обработка данных космической съемки. </a:t>
                      </a:r>
                    </a:p>
                  </a:txBody>
                  <a:tcPr marL="45720" marR="45720" horzOverflow="overflow"/>
                </a:tc>
              </a:tr>
              <a:tr h="5115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АО «Ракурс»</a:t>
                      </a:r>
                    </a:p>
                  </a:txBody>
                  <a:tcPr marL="45720" marR="4572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Соисполнитель, участник Технологического консорциума. Фотограмметрическая обработка данных трех видов съемки.</a:t>
                      </a:r>
                    </a:p>
                  </a:txBody>
                  <a:tcPr marL="45720" marR="45720" horzOverflow="overflow">
                    <a:noFill/>
                  </a:tcPr>
                </a:tc>
              </a:tr>
              <a:tr h="3667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Сколковский институт науки и технологий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Соисполнитель. Тематическая обработка данных ДЗЗ и мониторинга.</a:t>
                      </a:r>
                    </a:p>
                  </a:txBody>
                  <a:tcPr marL="45720" marR="45720" horzOverflow="overflow"/>
                </a:tc>
              </a:tr>
              <a:tr h="3667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ООО «ТиТул»</a:t>
                      </a:r>
                    </a:p>
                  </a:txBody>
                  <a:tcPr marL="45720" marR="4572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Соисполнитель, потенциальный участник Технологического консорциума. Аэрофотосъемка с использованием БПЛА, фотограмметрическая обработка данных аэрофотосъемки. </a:t>
                      </a:r>
                    </a:p>
                  </a:txBody>
                  <a:tcPr marL="45720" marR="45720" horzOverflow="overflow">
                    <a:noFill/>
                  </a:tcPr>
                </a:tc>
              </a:tr>
              <a:tr h="4322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ЗАО «Эникс»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sz="1400">
                          <a:latin typeface="Elektra Text Pro"/>
                          <a:ea typeface="Elektra Text Pro"/>
                          <a:cs typeface="Elektra Text Pro"/>
                          <a:sym typeface="Elektra Text Pro"/>
                        </a:rPr>
                        <a:t>Соисполнитель, потенциальный участник Технологического консорциума. Аэрофотосъемка с использованием БПЛА. 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5939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i="1" dirty="0" smtClean="0">
                <a:hlinkClick r:id="rId2"/>
              </a:rPr>
              <a:t/>
            </a:r>
            <a:br>
              <a:rPr lang="ru-RU" i="1" dirty="0" smtClean="0">
                <a:hlinkClick r:id="rId2"/>
              </a:rPr>
            </a:br>
            <a:r>
              <a:rPr lang="ru-RU" i="1" dirty="0">
                <a:hlinkClick r:id="rId2"/>
              </a:rPr>
              <a:t/>
            </a:r>
            <a:br>
              <a:rPr lang="ru-RU" i="1" dirty="0">
                <a:hlinkClick r:id="rId2"/>
              </a:rPr>
            </a:br>
            <a:r>
              <a:rPr lang="ru-RU" i="1" dirty="0" smtClean="0">
                <a:hlinkClick r:id="rId2"/>
              </a:rPr>
              <a:t> </a:t>
            </a:r>
            <a:r>
              <a:rPr lang="en-US" i="1" dirty="0" smtClean="0">
                <a:hlinkClick r:id="rId2"/>
              </a:rPr>
              <a:t>http</a:t>
            </a:r>
            <a:r>
              <a:rPr lang="en-US" i="1" dirty="0">
                <a:hlinkClick r:id="rId2"/>
              </a:rPr>
              <a:t>://agronti.belapk.ru/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5F9F-4EC1-554A-8242-EBF7000DDCC5}" type="datetime3">
              <a:rPr lang="ru-RU" smtClean="0"/>
              <a:t>18/12/17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t>13</a:t>
            </a:fld>
            <a:endParaRPr lang="ru-RU"/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56" y="108459"/>
            <a:ext cx="2493737" cy="1632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5510" y="1763486"/>
            <a:ext cx="102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346195"/>
              </p:ext>
            </p:extLst>
          </p:nvPr>
        </p:nvGraphicFramePr>
        <p:xfrm>
          <a:off x="2795450" y="1149316"/>
          <a:ext cx="8445350" cy="5293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537"/>
                <a:gridCol w="1763486"/>
                <a:gridCol w="3037327"/>
              </a:tblGrid>
              <a:tr h="388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Работы и подготовка данных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Объем работ, </a:t>
                      </a:r>
                      <a:r>
                        <a:rPr lang="ru-RU" sz="1500" dirty="0" smtClean="0">
                          <a:effectLst/>
                        </a:rPr>
                        <a:t>га</a:t>
                      </a:r>
                      <a:endParaRPr lang="en-US" sz="1500" dirty="0" smtClean="0">
                        <a:effectLst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 smtClean="0">
                          <a:effectLst/>
                        </a:rPr>
                        <a:t>Уточнения</a:t>
                      </a:r>
                      <a:endParaRPr lang="ru-RU" sz="15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073" marR="60073" marT="0" marB="0" anchor="ctr"/>
                </a:tc>
              </a:tr>
              <a:tr h="388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Облет территории БПЛА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190 000</a:t>
                      </a:r>
                      <a:endParaRPr lang="ru-RU" sz="14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Облет </a:t>
                      </a:r>
                      <a:r>
                        <a:rPr lang="ru-RU" sz="1400" kern="1200" dirty="0">
                          <a:effectLst/>
                        </a:rPr>
                        <a:t>5 раз за период с апреля по сентябрь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60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3-D модель местности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5 000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Апробация технологий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0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Векторная </a:t>
                      </a:r>
                      <a:r>
                        <a:rPr lang="ru-RU" sz="1400" dirty="0" smtClean="0">
                          <a:effectLst/>
                        </a:rPr>
                        <a:t>карт-схема </a:t>
                      </a:r>
                      <a:r>
                        <a:rPr lang="ru-RU" sz="1400" dirty="0">
                          <a:effectLst/>
                        </a:rPr>
                        <a:t>полей 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18 500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 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0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Данные ДЗЗ полей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38500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Площадь ортофотоплана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0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Карта высот и уклонов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18 500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 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88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Спектральная карта-схема NDVI 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190 000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Облет 5 </a:t>
                      </a:r>
                      <a:r>
                        <a:rPr lang="ru-RU" sz="1400" kern="1200" dirty="0">
                          <a:effectLst/>
                        </a:rPr>
                        <a:t>раз за период с апреля по сентябрь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0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Векторная кадастровая карт-схема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27 500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 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0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Карта весенних водотоков 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18 500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Отражено 600км </a:t>
                      </a:r>
                      <a:r>
                        <a:rPr lang="ru-RU" sz="1400" kern="1200" dirty="0">
                          <a:effectLst/>
                        </a:rPr>
                        <a:t>водотоков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0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Карта дорог 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18 500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Отражено 490км </a:t>
                      </a:r>
                      <a:r>
                        <a:rPr lang="ru-RU" sz="1400" kern="1200" dirty="0">
                          <a:effectLst/>
                        </a:rPr>
                        <a:t>дорог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88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Карта свалок на сельскохозяйственных землях 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18 500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Отражено 0,9 </a:t>
                      </a:r>
                      <a:r>
                        <a:rPr lang="ru-RU" sz="1400" kern="1200" dirty="0">
                          <a:effectLst/>
                        </a:rPr>
                        <a:t>га мусорных скоплений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88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Прогноз развития заболеваемости на полях;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5 500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 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0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Сервис прогноза погоды на 10 суток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18 500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 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60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Электронный паспорт поля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18 500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073" marR="6007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 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3955" y="2377440"/>
            <a:ext cx="2493738" cy="351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«</a:t>
            </a:r>
            <a:r>
              <a:rPr lang="ru-RU" sz="1200" b="1" dirty="0" err="1">
                <a:latin typeface="Arial" charset="0"/>
                <a:ea typeface="Arial" charset="0"/>
                <a:cs typeface="Arial" charset="0"/>
              </a:rPr>
              <a:t>ЦентрПрограммСистем</a:t>
            </a: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» 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ГК «</a:t>
            </a:r>
            <a:r>
              <a:rPr lang="ru-RU" sz="1200" b="1" dirty="0" err="1">
                <a:latin typeface="Arial" charset="0"/>
                <a:ea typeface="Arial" charset="0"/>
                <a:cs typeface="Arial" charset="0"/>
              </a:rPr>
              <a:t>Геоскан</a:t>
            </a: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» 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«</a:t>
            </a:r>
            <a:r>
              <a:rPr lang="ru-RU" sz="1200" b="1" dirty="0" err="1">
                <a:latin typeface="Arial" charset="0"/>
                <a:ea typeface="Arial" charset="0"/>
                <a:cs typeface="Arial" charset="0"/>
              </a:rPr>
              <a:t>ИнЭнержи</a:t>
            </a:r>
            <a:r>
              <a:rPr lang="ru-RU" sz="1200" b="1" dirty="0">
                <a:latin typeface="Arial" charset="0"/>
                <a:ea typeface="Arial" charset="0"/>
                <a:cs typeface="Arial" charset="0"/>
              </a:rPr>
              <a:t>» </a:t>
            </a:r>
          </a:p>
          <a:p>
            <a:pPr marL="342900" lvl="0" indent="-342900">
              <a:spcAft>
                <a:spcPts val="300"/>
              </a:spcAft>
              <a:buFont typeface="+mj-lt"/>
              <a:buAutoNum type="arabicPeriod" startAt="4"/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«</a:t>
            </a:r>
            <a:r>
              <a:rPr lang="ru-RU" sz="1200" dirty="0" err="1">
                <a:latin typeface="Arial" charset="0"/>
                <a:ea typeface="Arial" charset="0"/>
                <a:cs typeface="Arial" charset="0"/>
              </a:rPr>
              <a:t>Гамаюн.аэро</a:t>
            </a: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»</a:t>
            </a:r>
          </a:p>
          <a:p>
            <a:pPr marL="342900" lvl="0" indent="-342900">
              <a:spcAft>
                <a:spcPts val="300"/>
              </a:spcAft>
              <a:buFont typeface="+mj-lt"/>
              <a:buAutoNum type="arabicPeriod" startAt="4"/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«</a:t>
            </a:r>
            <a:r>
              <a:rPr lang="ru-RU" sz="1200" dirty="0" err="1">
                <a:latin typeface="Arial" charset="0"/>
                <a:ea typeface="Arial" charset="0"/>
                <a:cs typeface="Arial" charset="0"/>
              </a:rPr>
              <a:t>Люфтера</a:t>
            </a: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» </a:t>
            </a:r>
            <a:r>
              <a:rPr lang="ru-RU" sz="1200" dirty="0" err="1">
                <a:latin typeface="Arial" charset="0"/>
                <a:ea typeface="Arial" charset="0"/>
                <a:cs typeface="Arial" charset="0"/>
              </a:rPr>
              <a:t>Адванс</a:t>
            </a: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200" dirty="0" err="1">
                <a:latin typeface="Arial" charset="0"/>
                <a:ea typeface="Arial" charset="0"/>
                <a:cs typeface="Arial" charset="0"/>
              </a:rPr>
              <a:t>Аэро</a:t>
            </a: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 МАИ</a:t>
            </a:r>
          </a:p>
          <a:p>
            <a:pPr marL="342900" lvl="0" indent="-342900">
              <a:spcAft>
                <a:spcPts val="300"/>
              </a:spcAft>
              <a:buFont typeface="+mj-lt"/>
              <a:buAutoNum type="arabicPeriod" startAt="4"/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«Бозон»</a:t>
            </a:r>
          </a:p>
          <a:p>
            <a:pPr marL="342900" lvl="0" indent="-342900">
              <a:spcAft>
                <a:spcPts val="300"/>
              </a:spcAft>
              <a:buFont typeface="+mj-lt"/>
              <a:buAutoNum type="arabicPeriod" startAt="4"/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«</a:t>
            </a:r>
            <a:r>
              <a:rPr lang="ru-RU" sz="1200" dirty="0" err="1">
                <a:latin typeface="Arial" charset="0"/>
                <a:ea typeface="Arial" charset="0"/>
                <a:cs typeface="Arial" charset="0"/>
              </a:rPr>
              <a:t>Скайлайн</a:t>
            </a: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»</a:t>
            </a:r>
          </a:p>
          <a:p>
            <a:pPr marL="342900" lvl="0" indent="-342900">
              <a:spcAft>
                <a:spcPts val="300"/>
              </a:spcAft>
              <a:buFont typeface="+mj-lt"/>
              <a:buAutoNum type="arabicPeriod" startAt="4"/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«</a:t>
            </a:r>
            <a:r>
              <a:rPr lang="ru-RU" sz="1200" dirty="0" err="1">
                <a:latin typeface="Arial" charset="0"/>
                <a:ea typeface="Arial" charset="0"/>
                <a:cs typeface="Arial" charset="0"/>
              </a:rPr>
              <a:t>Сибаналитприбор</a:t>
            </a: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»</a:t>
            </a: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+mj-lt"/>
              <a:buAutoNum type="arabicPeriod" startAt="9"/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«МВЕН»</a:t>
            </a:r>
          </a:p>
          <a:p>
            <a:pPr marL="342900" lvl="0" indent="-342900">
              <a:spcBef>
                <a:spcPts val="300"/>
              </a:spcBef>
              <a:spcAft>
                <a:spcPts val="0"/>
              </a:spcAft>
              <a:buFont typeface="+mj-lt"/>
              <a:buAutoNum type="arabicPeriod" startAt="9"/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«НИИ </a:t>
            </a:r>
            <a:r>
              <a:rPr lang="ru-RU" sz="1200" dirty="0" err="1">
                <a:latin typeface="Arial" charset="0"/>
                <a:ea typeface="Arial" charset="0"/>
                <a:cs typeface="Arial" charset="0"/>
              </a:rPr>
              <a:t>РЛиС</a:t>
            </a: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»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Bef>
                <a:spcPts val="300"/>
              </a:spcBef>
              <a:buFont typeface="+mj-lt"/>
              <a:buAutoNum type="arabicPeriod" startAt="9"/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«ЯРС»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 startAt="9"/>
            </a:pP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«</a:t>
            </a:r>
            <a:r>
              <a:rPr lang="ru-RU" sz="1200" dirty="0" err="1">
                <a:latin typeface="Arial" charset="0"/>
                <a:ea typeface="Arial" charset="0"/>
                <a:cs typeface="Arial" charset="0"/>
              </a:rPr>
              <a:t>Гинус</a:t>
            </a:r>
            <a:r>
              <a:rPr lang="ru-RU" sz="1200" dirty="0">
                <a:latin typeface="Arial" charset="0"/>
                <a:ea typeface="Arial" charset="0"/>
                <a:cs typeface="Arial" charset="0"/>
              </a:rPr>
              <a:t>»</a:t>
            </a:r>
          </a:p>
          <a:p>
            <a:pPr marL="285750" lvl="0" indent="-285750">
              <a:spcAft>
                <a:spcPts val="600"/>
              </a:spcAft>
              <a:defRPr/>
            </a:pPr>
            <a:endParaRPr lang="ru-RU" sz="1200" dirty="0">
              <a:latin typeface="Arial" charset="0"/>
              <a:ea typeface="Arial" charset="0"/>
              <a:cs typeface="Arial" charset="0"/>
            </a:endParaRPr>
          </a:p>
          <a:p>
            <a:endParaRPr lang="ru-RU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1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i="1" dirty="0" smtClean="0">
                <a:hlinkClick r:id="rId2"/>
              </a:rPr>
              <a:t/>
            </a:r>
            <a:br>
              <a:rPr lang="ru-RU" i="1" dirty="0" smtClean="0">
                <a:hlinkClick r:id="rId2"/>
              </a:rPr>
            </a:br>
            <a:r>
              <a:rPr lang="ru-RU" i="1" dirty="0">
                <a:hlinkClick r:id="rId2"/>
              </a:rPr>
              <a:t/>
            </a:r>
            <a:br>
              <a:rPr lang="ru-RU" i="1" dirty="0">
                <a:hlinkClick r:id="rId2"/>
              </a:rPr>
            </a:br>
            <a:r>
              <a:rPr lang="en-US" i="1" dirty="0" smtClean="0">
                <a:hlinkClick r:id="rId2"/>
              </a:rPr>
              <a:t>http</a:t>
            </a:r>
            <a:r>
              <a:rPr lang="en-US" i="1" dirty="0">
                <a:hlinkClick r:id="rId2"/>
              </a:rPr>
              <a:t>://agronti.belapk.ru/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5F9F-4EC1-554A-8242-EBF7000DDCC5}" type="datetime3">
              <a:rPr lang="ru-RU" smtClean="0"/>
              <a:t>18/12/17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t>14</a:t>
            </a:fld>
            <a:endParaRPr lang="ru-RU"/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56" y="6571"/>
            <a:ext cx="2439767" cy="1596706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981826"/>
              </p:ext>
            </p:extLst>
          </p:nvPr>
        </p:nvGraphicFramePr>
        <p:xfrm>
          <a:off x="2643723" y="1638488"/>
          <a:ext cx="8856617" cy="4208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39"/>
                <a:gridCol w="741868"/>
                <a:gridCol w="4078326"/>
                <a:gridCol w="744584"/>
              </a:tblGrid>
              <a:tr h="7871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Экономическая эффективность, </a:t>
                      </a:r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34,3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Среднерыночная стоимость работ,</a:t>
                      </a:r>
                      <a:r>
                        <a:rPr lang="ru-RU" sz="16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8,2</a:t>
                      </a:r>
                      <a:endParaRPr lang="ru-RU" sz="1600" dirty="0"/>
                    </a:p>
                  </a:txBody>
                  <a:tcPr/>
                </a:tc>
              </a:tr>
              <a:tr h="669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Аудит земельного фонда,</a:t>
                      </a:r>
                      <a:r>
                        <a:rPr lang="ru-RU" sz="16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млн. руб.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Стоимость создания карты полей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(5 слоев),</a:t>
                      </a:r>
                      <a:r>
                        <a:rPr lang="ru-RU" sz="16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1,7</a:t>
                      </a:r>
                      <a:endParaRPr lang="ru-RU" sz="16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Оптимизация транспортных затрат,</a:t>
                      </a:r>
                      <a:r>
                        <a:rPr lang="ru-RU" sz="16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7,5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Затраты на приобретения ПО и его внедрения (транспортная логистика),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1,6</a:t>
                      </a:r>
                      <a:endParaRPr lang="ru-RU" sz="1600" dirty="0"/>
                    </a:p>
                  </a:txBody>
                  <a:tcPr/>
                </a:tc>
              </a:tr>
              <a:tr h="927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Возможность</a:t>
                      </a:r>
                      <a:r>
                        <a:rPr lang="ru-RU" sz="16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в</a:t>
                      </a: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несения </a:t>
                      </a:r>
                      <a:r>
                        <a:rPr lang="ru-RU" sz="16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трихограммы</a:t>
                      </a: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с помощью БАС,</a:t>
                      </a:r>
                      <a:r>
                        <a:rPr lang="ru-RU" sz="16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млн. руб.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13,2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Стоимость услуги по внесению </a:t>
                      </a:r>
                      <a:r>
                        <a:rPr lang="ru-RU" sz="1600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трихограммы</a:t>
                      </a: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,</a:t>
                      </a:r>
                      <a:r>
                        <a:rPr lang="ru-RU" sz="16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2,1</a:t>
                      </a:r>
                      <a:endParaRPr lang="ru-RU" sz="1600" dirty="0"/>
                    </a:p>
                  </a:txBody>
                  <a:tcPr/>
                </a:tc>
              </a:tr>
              <a:tr h="9098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Цифровой план почвозащитных мероприятий</a:t>
                      </a:r>
                      <a:r>
                        <a:rPr lang="ru-RU" sz="16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11,4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Разработка плана почвозащитных мероприятий и анализ его выполнения,</a:t>
                      </a:r>
                      <a:r>
                        <a:rPr lang="ru-RU" sz="1600" baseline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млн.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2,8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3956" y="2510386"/>
            <a:ext cx="2439767" cy="360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На 2018 год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ru-RU" sz="1600" i="1" dirty="0" smtClean="0">
                <a:latin typeface="Arial" charset="0"/>
                <a:ea typeface="Arial" charset="0"/>
                <a:cs typeface="Arial" charset="0"/>
              </a:rPr>
              <a:t>Расширить зону </a:t>
            </a:r>
            <a:r>
              <a:rPr lang="ru-RU" sz="1600" i="1" dirty="0" err="1">
                <a:latin typeface="Arial" charset="0"/>
                <a:ea typeface="Arial" charset="0"/>
                <a:cs typeface="Arial" charset="0"/>
              </a:rPr>
              <a:t>АгроНТИ</a:t>
            </a:r>
            <a:r>
              <a:rPr lang="ru-RU" sz="1600" i="1" dirty="0">
                <a:latin typeface="Arial" charset="0"/>
                <a:ea typeface="Arial" charset="0"/>
                <a:cs typeface="Arial" charset="0"/>
              </a:rPr>
              <a:t> до </a:t>
            </a:r>
            <a:r>
              <a:rPr lang="ru-RU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100 </a:t>
            </a:r>
            <a:r>
              <a:rPr lang="ru-RU" b="1" i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тыс.га</a:t>
            </a:r>
            <a:r>
              <a:rPr lang="ru-RU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600" i="1" dirty="0" smtClean="0">
                <a:latin typeface="Arial" charset="0"/>
                <a:ea typeface="Arial" charset="0"/>
                <a:cs typeface="Arial" charset="0"/>
              </a:rPr>
              <a:t>(агрохолдинги </a:t>
            </a:r>
            <a:r>
              <a:rPr lang="ru-RU" sz="1600" i="1" dirty="0">
                <a:latin typeface="Arial" charset="0"/>
                <a:ea typeface="Arial" charset="0"/>
                <a:cs typeface="Arial" charset="0"/>
              </a:rPr>
              <a:t>Белгородской </a:t>
            </a:r>
            <a:r>
              <a:rPr lang="ru-RU" sz="1600" i="1" dirty="0" err="1" smtClean="0">
                <a:latin typeface="Arial" charset="0"/>
                <a:ea typeface="Arial" charset="0"/>
                <a:cs typeface="Arial" charset="0"/>
              </a:rPr>
              <a:t>обл</a:t>
            </a:r>
            <a:r>
              <a:rPr lang="ru-RU" sz="1600" i="1" dirty="0" smtClean="0"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charset="0"/>
              <a:buChar char="•"/>
            </a:pPr>
            <a:r>
              <a:rPr lang="ru-RU" sz="1600" i="1" dirty="0" smtClean="0">
                <a:latin typeface="Arial" charset="0"/>
                <a:ea typeface="Arial" charset="0"/>
                <a:cs typeface="Arial" charset="0"/>
              </a:rPr>
              <a:t>Масштабировать </a:t>
            </a:r>
            <a:r>
              <a:rPr lang="ru-RU" sz="1600" i="1" dirty="0">
                <a:latin typeface="Arial" charset="0"/>
                <a:ea typeface="Arial" charset="0"/>
                <a:cs typeface="Arial" charset="0"/>
              </a:rPr>
              <a:t>опыт </a:t>
            </a:r>
            <a:r>
              <a:rPr lang="ru-RU" sz="1600" i="1" dirty="0" err="1" smtClean="0">
                <a:latin typeface="Arial" charset="0"/>
                <a:ea typeface="Arial" charset="0"/>
                <a:cs typeface="Arial" charset="0"/>
              </a:rPr>
              <a:t>АгроНТИ</a:t>
            </a:r>
            <a:r>
              <a:rPr lang="ru-RU" sz="16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600" i="1" dirty="0">
                <a:latin typeface="Arial" charset="0"/>
                <a:ea typeface="Arial" charset="0"/>
                <a:cs typeface="Arial" charset="0"/>
              </a:rPr>
              <a:t>на </a:t>
            </a:r>
            <a:r>
              <a:rPr lang="ru-RU" sz="1600" i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b="1" i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5 </a:t>
            </a:r>
            <a:r>
              <a:rPr lang="ru-RU" b="1" i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субъектов РФ</a:t>
            </a:r>
            <a:r>
              <a:rPr lang="ru-RU" sz="1600" i="1" dirty="0">
                <a:latin typeface="Arial" charset="0"/>
                <a:ea typeface="Arial" charset="0"/>
                <a:cs typeface="Arial" charset="0"/>
              </a:rPr>
              <a:t>, по 20 тыс. га пашни</a:t>
            </a:r>
          </a:p>
        </p:txBody>
      </p:sp>
    </p:spTree>
    <p:extLst>
      <p:ext uri="{BB962C8B-B14F-4D97-AF65-F5344CB8AC3E}">
        <p14:creationId xmlns:p14="http://schemas.microsoft.com/office/powerpoint/2010/main" val="2308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П</a:t>
            </a:r>
            <a:r>
              <a:rPr lang="ru-RU" sz="2400" b="1" dirty="0" smtClean="0"/>
              <a:t>роект </a:t>
            </a:r>
            <a:r>
              <a:rPr lang="en-US" sz="2400" b="1" dirty="0"/>
              <a:t>UTM-</a:t>
            </a:r>
            <a:r>
              <a:rPr lang="ru-RU" sz="2400" b="1" dirty="0" smtClean="0"/>
              <a:t>БАС </a:t>
            </a:r>
            <a:r>
              <a:rPr lang="mr-IN" sz="2400" b="1" dirty="0" smtClean="0"/>
              <a:t>–</a:t>
            </a:r>
            <a:r>
              <a:rPr lang="ru-RU" sz="2400" b="1" dirty="0" smtClean="0"/>
              <a:t> границы применения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1300954" y="905813"/>
            <a:ext cx="9502027" cy="1004232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7"/>
          </a:p>
        </p:txBody>
      </p:sp>
      <p:sp>
        <p:nvSpPr>
          <p:cNvPr id="57" name="Прямоугольник 56"/>
          <p:cNvSpPr/>
          <p:nvPr/>
        </p:nvSpPr>
        <p:spPr>
          <a:xfrm>
            <a:off x="1308214" y="4575126"/>
            <a:ext cx="9509465" cy="1724167"/>
          </a:xfrm>
          <a:prstGeom prst="rect">
            <a:avLst/>
          </a:prstGeom>
          <a:solidFill>
            <a:srgbClr val="CCFFFF">
              <a:alpha val="4235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7"/>
          </a:p>
        </p:txBody>
      </p:sp>
      <p:sp>
        <p:nvSpPr>
          <p:cNvPr id="58" name="Полилиния 57"/>
          <p:cNvSpPr/>
          <p:nvPr/>
        </p:nvSpPr>
        <p:spPr>
          <a:xfrm>
            <a:off x="2590800" y="4969180"/>
            <a:ext cx="8209084" cy="1330138"/>
          </a:xfrm>
          <a:custGeom>
            <a:avLst/>
            <a:gdLst>
              <a:gd name="connsiteX0" fmla="*/ 0 w 8447314"/>
              <a:gd name="connsiteY0" fmla="*/ 856343 h 856343"/>
              <a:gd name="connsiteX1" fmla="*/ 740229 w 8447314"/>
              <a:gd name="connsiteY1" fmla="*/ 14514 h 856343"/>
              <a:gd name="connsiteX2" fmla="*/ 8447314 w 8447314"/>
              <a:gd name="connsiteY2" fmla="*/ 0 h 856343"/>
              <a:gd name="connsiteX3" fmla="*/ 8432800 w 8447314"/>
              <a:gd name="connsiteY3" fmla="*/ 856343 h 856343"/>
              <a:gd name="connsiteX4" fmla="*/ 0 w 8447314"/>
              <a:gd name="connsiteY4" fmla="*/ 856343 h 8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7314" h="856343">
                <a:moveTo>
                  <a:pt x="0" y="856343"/>
                </a:moveTo>
                <a:lnTo>
                  <a:pt x="740229" y="14514"/>
                </a:lnTo>
                <a:lnTo>
                  <a:pt x="8447314" y="0"/>
                </a:lnTo>
                <a:lnTo>
                  <a:pt x="8432800" y="856343"/>
                </a:lnTo>
                <a:lnTo>
                  <a:pt x="0" y="856343"/>
                </a:lnTo>
                <a:close/>
              </a:path>
            </a:pathLst>
          </a:cu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7" dirty="0"/>
          </a:p>
        </p:txBody>
      </p:sp>
      <p:graphicFrame>
        <p:nvGraphicFramePr>
          <p:cNvPr id="59" name="Object 142"/>
          <p:cNvGraphicFramePr>
            <a:graphicFrameLocks noChangeAspect="1"/>
          </p:cNvGraphicFramePr>
          <p:nvPr>
            <p:extLst/>
          </p:nvPr>
        </p:nvGraphicFramePr>
        <p:xfrm>
          <a:off x="1315164" y="5713964"/>
          <a:ext cx="897113" cy="585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Clip" r:id="rId3" imgW="3429000" imgH="2209680" progId="MS_ClipArt_Gallery.2">
                  <p:embed/>
                </p:oleObj>
              </mc:Choice>
              <mc:Fallback>
                <p:oleObj name="Clip" r:id="rId3" imgW="3429000" imgH="220968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5164" y="5713964"/>
                        <a:ext cx="897113" cy="585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Прямоугольник 59"/>
          <p:cNvSpPr/>
          <p:nvPr/>
        </p:nvSpPr>
        <p:spPr>
          <a:xfrm>
            <a:off x="1308718" y="1907026"/>
            <a:ext cx="9491166" cy="2668100"/>
          </a:xfrm>
          <a:prstGeom prst="rect">
            <a:avLst/>
          </a:prstGeom>
          <a:solidFill>
            <a:srgbClr val="66CCFF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7"/>
          </a:p>
        </p:txBody>
      </p:sp>
      <p:sp>
        <p:nvSpPr>
          <p:cNvPr id="61" name="TextBox 60"/>
          <p:cNvSpPr txBox="1"/>
          <p:nvPr/>
        </p:nvSpPr>
        <p:spPr>
          <a:xfrm>
            <a:off x="1872708" y="4617488"/>
            <a:ext cx="2047627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65" dirty="0"/>
              <a:t>Предельно малая высота по ФАППП 136 – до 200м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18780" y="5017094"/>
            <a:ext cx="3524339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65" b="1" dirty="0"/>
              <a:t>ВП, определенное для полетов БАС  – до 150м</a:t>
            </a:r>
          </a:p>
          <a:p>
            <a:r>
              <a:rPr lang="ru-RU" sz="1065" b="1" dirty="0"/>
              <a:t>(Применение системы </a:t>
            </a:r>
            <a:r>
              <a:rPr lang="en-US" sz="1065" b="1" dirty="0"/>
              <a:t>UTM-</a:t>
            </a:r>
            <a:r>
              <a:rPr lang="ru-RU" sz="1065" b="1" dirty="0"/>
              <a:t>БАС)</a:t>
            </a:r>
          </a:p>
        </p:txBody>
      </p:sp>
      <p:graphicFrame>
        <p:nvGraphicFramePr>
          <p:cNvPr id="63" name="Object 137"/>
          <p:cNvGraphicFramePr>
            <a:graphicFrameLocks noChangeAspect="1"/>
          </p:cNvGraphicFramePr>
          <p:nvPr>
            <p:extLst/>
          </p:nvPr>
        </p:nvGraphicFramePr>
        <p:xfrm>
          <a:off x="3441604" y="3225165"/>
          <a:ext cx="840300" cy="603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Clip" r:id="rId5" imgW="2281320" imgH="1618200" progId="MS_ClipArt_Gallery.2">
                  <p:embed/>
                </p:oleObj>
              </mc:Choice>
              <mc:Fallback>
                <p:oleObj name="Clip" r:id="rId5" imgW="2281320" imgH="16182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-24000" contrast="6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604" y="3225165"/>
                        <a:ext cx="840300" cy="603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139"/>
          <p:cNvGraphicFramePr>
            <a:graphicFrameLocks noChangeAspect="1"/>
          </p:cNvGraphicFramePr>
          <p:nvPr>
            <p:extLst/>
          </p:nvPr>
        </p:nvGraphicFramePr>
        <p:xfrm>
          <a:off x="8979946" y="3472262"/>
          <a:ext cx="1191055" cy="56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Clip" r:id="rId7" imgW="1466280" imgH="689760" progId="MS_ClipArt_Gallery.2">
                  <p:embed/>
                </p:oleObj>
              </mc:Choice>
              <mc:Fallback>
                <p:oleObj name="Clip" r:id="rId7" imgW="1466280" imgH="6897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9946" y="3472262"/>
                        <a:ext cx="1191055" cy="56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140"/>
          <p:cNvGraphicFramePr>
            <a:graphicFrameLocks noChangeAspect="1"/>
          </p:cNvGraphicFramePr>
          <p:nvPr>
            <p:extLst/>
          </p:nvPr>
        </p:nvGraphicFramePr>
        <p:xfrm>
          <a:off x="9198665" y="1139327"/>
          <a:ext cx="1221639" cy="430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CorelDRAW" r:id="rId9" imgW="6697800" imgH="2329560" progId="CorelDraw.Graphic.7">
                  <p:embed/>
                </p:oleObj>
              </mc:Choice>
              <mc:Fallback>
                <p:oleObj name="CorelDRAW" r:id="rId9" imgW="6697800" imgH="2329560" progId="CorelDraw.Graphic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8665" y="1139327"/>
                        <a:ext cx="1221639" cy="430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1872708" y="1979661"/>
            <a:ext cx="2047627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65" dirty="0"/>
              <a:t>Нижнее воздушное пространство – до 8100м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52629" y="1155154"/>
            <a:ext cx="2350083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65" dirty="0"/>
              <a:t>Верхнее воздушное пространство – свыше 8100м</a:t>
            </a: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9764" y="5606052"/>
            <a:ext cx="520961" cy="377064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18545" y="1304743"/>
            <a:ext cx="1808468" cy="145463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9685" y="5676633"/>
            <a:ext cx="482259" cy="34905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4490">
            <a:off x="2993578" y="5835274"/>
            <a:ext cx="905325" cy="680482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7239267" y="4715696"/>
            <a:ext cx="570507" cy="25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65" b="1" dirty="0"/>
              <a:t>ПВП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275398" y="3906942"/>
            <a:ext cx="1152819" cy="25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65" b="1" dirty="0"/>
              <a:t>ПВП + ППП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200964" y="1470806"/>
            <a:ext cx="570507" cy="25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65" b="1" dirty="0"/>
              <a:t>ППП</a:t>
            </a:r>
          </a:p>
        </p:txBody>
      </p:sp>
    </p:spTree>
    <p:extLst>
      <p:ext uri="{BB962C8B-B14F-4D97-AF65-F5344CB8AC3E}">
        <p14:creationId xmlns:p14="http://schemas.microsoft.com/office/powerpoint/2010/main" val="582246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641E-7 -3.7037E-6 L -0.93942 0.05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71" y="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5897E-6 3.7037E-6 L 4.35897E-6 0.00023 C -0.0069 0.00069 -0.01347 0.00162 -0.0202 0.00208 C -0.02308 0.00254 -0.03478 0.00324 -0.03863 0.0037 C -0.04808 0.00532 -0.03638 0.00486 -0.05273 0.00555 C -0.06619 0.00578 -0.08013 0.00601 -0.09375 0.00625 C -0.10081 0.00764 -0.10049 0.00787 -0.11074 0.00787 C -0.14279 0.00833 -0.17484 0.00833 -0.20754 0.00879 C -0.20962 0.00902 -0.22068 0.01018 -0.2226 0.01018 C -0.25273 0.01018 -0.28302 0.00972 -0.31331 0.00949 C -0.31475 0.00926 -0.31603 0.00879 -0.31731 0.00879 C -0.33622 0.00671 -0.35161 0.00833 -0.37292 0.00879 C -0.37677 0.00926 -0.38109 0.00995 -0.38542 0.01018 C -0.39071 0.01088 -0.39664 0.01088 -0.40241 0.01111 C -0.45465 0.01412 -0.3625 0.00949 -0.4335 0.01273 C -0.48927 0.01551 -0.40706 0.01319 -0.55369 0.01435 C -0.55561 0.01481 -0.55754 0.01551 -0.55946 0.01597 C -0.56154 0.01643 -0.56683 0.01689 -0.56956 0.01759 C -0.57228 0.01851 -0.57452 0.02037 -0.57773 0.02083 C -0.57933 0.02129 -0.58093 0.02129 -0.58222 0.02152 C -0.58398 0.02199 -0.58478 0.02291 -0.58638 0.02338 C -0.58911 0.02384 -0.59215 0.0243 -0.59504 0.02476 L -0.59888 0.02569 L -0.60353 0.02639 C -0.61347 0.03032 -0.60866 0.02916 -0.61619 0.03032 C -0.61747 0.03101 -0.61891 0.03194 -0.62084 0.0324 C -0.6218 0.03264 -0.6234 0.03264 -0.62452 0.03287 C -0.63734 0.03842 -0.62581 0.03634 -0.6375 0.03773 C -0.63943 0.03889 -0.64776 0.04189 -0.65145 0.04282 C -0.65481 0.04328 -0.65802 0.04328 -0.66138 0.04351 L -0.67404 0.04606 C -0.67549 0.04629 -0.67693 0.04652 -0.67853 0.04676 C -0.68077 0.04745 -0.68302 0.04791 -0.68526 0.04838 C -0.68718 0.04861 -0.68943 0.04884 -0.69103 0.0493 C -0.69407 0.04976 -0.6968 0.05046 -0.69952 0.05069 C -0.70081 0.05115 -0.70241 0.05139 -0.70385 0.05185 C -0.71395 0.05277 -0.70882 0.05208 -0.7194 0.05416 C -0.7194 0.05439 -0.72773 0.05578 -0.72773 0.05601 C -0.72997 0.05625 -0.73141 0.05717 -0.7335 0.0574 C -0.73734 0.0581 -0.74135 0.05833 -0.74488 0.05902 C -0.75593 0.06111 -0.75065 0.06018 -0.7617 0.06134 L -0.7827 0.06551 L -0.78686 0.06643 C -0.78831 0.06643 -0.78959 0.06689 -0.79135 0.06713 C -0.79776 0.06736 -0.80465 0.06759 -0.81122 0.06782 C -0.83398 0.06898 -0.80465 0.06875 -0.83959 0.06967 C -0.84407 0.06967 -0.84904 0.06967 -0.85353 0.06967 " pathEditMode="relative" rAng="0" ptsTypes="AAAAAAAAAAAAAAAAAAAAAAAAAAAAAAAAAAAAAAAAAAAAAAA">
                                      <p:cBhvr>
                                        <p:cTn id="8" dur="7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76" y="34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65000" decel="3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849 -1.85185E-6 L -0.00849 -1.85185E-6 C -0.00721 0.00371 -0.00593 0.00787 -0.00433 0.01204 C 0.00272 0.02801 -0.00481 0.00556 1.02564E-6 0.02084 C 0.00064 0.02454 0.00064 0.02824 0.00144 0.03171 C 0.00192 0.0338 0.00336 0.03565 0.00417 0.03773 C 0.00481 0.03889 0.00497 0.04051 0.00577 0.04213 C 0.00769 0.04653 0.00961 0.04792 0.01282 0.05139 C 0.0133 0.05278 0.01378 0.0544 0.0141 0.05602 C 0.0149 0.05764 0.01618 0.05857 0.01699 0.06042 C 0.01811 0.06227 0.01907 0.06459 0.01987 0.06644 C 0.02035 0.06898 0.02083 0.0713 0.02131 0.07384 C 0.02179 0.0757 0.02243 0.07709 0.0226 0.07847 C 0.0234 0.08218 0.02372 0.08565 0.02436 0.08889 C 0.02452 0.10185 0.02468 0.11435 0.02548 0.12685 C 0.02692 0.14954 0.03157 0.11945 0.02548 0.16343 C 0.02532 0.16505 0.0234 0.16597 0.0226 0.16783 C 0.01939 0.175 0.02452 0.17269 0.0141 0.17986 L 0.00577 0.18588 C 0.0016 0.19259 0.00064 0.19514 -0.00433 0.19954 C -0.00561 0.20093 -0.00721 0.20139 -0.00849 0.20278 C -0.01058 0.2044 -0.01218 0.20695 -0.01426 0.2088 C -0.02115 0.21459 -0.02067 0.21412 -0.02692 0.21644 C -0.0343 0.22384 -0.02484 0.21482 -0.03398 0.22107 C -0.03526 0.22153 -0.0359 0.22315 -0.03686 0.22384 C -0.03846 0.22477 -0.0399 0.22454 -0.04135 0.22523 C -0.04279 0.22616 -0.04391 0.22755 -0.04551 0.22847 C -0.04664 0.22917 -0.0484 0.2294 -0.04952 0.22986 C -0.06074 0.23588 -0.04744 0.23079 -0.05833 0.23426 C -0.0649 0.23935 -0.06106 0.23681 -0.07099 0.24074 C -0.07757 0.24283 -0.07789 0.24306 -0.0867 0.24514 C -0.08942 0.2456 -0.09231 0.24607 -0.09519 0.24653 C -0.10689 0.25093 -0.08862 0.24352 -0.10785 0.25394 L -0.11378 0.25718 C -0.11474 0.25857 -0.11539 0.26042 -0.11667 0.26158 C -0.11763 0.2632 -0.11987 0.26435 -0.12083 0.26621 C -0.1218 0.26806 -0.12115 0.2706 -0.12228 0.27222 C -0.12308 0.27408 -0.12532 0.27523 -0.12644 0.27685 C -0.12757 0.27824 -0.12821 0.28009 -0.12933 0.28125 C -0.12997 0.28426 -0.13061 0.29028 -0.13221 0.29352 C -0.13301 0.29514 -0.1343 0.2963 -0.1351 0.29815 C -0.13606 0.30093 -0.13702 0.30417 -0.13798 0.30718 L -0.14071 0.31621 C -0.14119 0.31783 -0.14135 0.31921 -0.14215 0.3206 C -0.14327 0.32269 -0.14407 0.32477 -0.14503 0.32685 C -0.14776 0.33357 -0.14439 0.32917 -0.1492 0.33449 C -0.14968 0.33658 -0.15 0.3382 -0.15064 0.34028 C -0.15176 0.34398 -0.1524 0.34699 -0.15481 0.34954 C -0.15625 0.3507 -0.15769 0.35139 -0.15914 0.35255 C -0.16058 0.35671 -0.16234 0.36042 -0.16346 0.36459 C -0.16394 0.36667 -0.16474 0.36852 -0.16474 0.3706 C -0.1649 0.37292 -0.16474 0.375 -0.16474 0.37709 " pathEditMode="relative" rAng="0" ptsTypes="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8" y="188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128E-6 4.81481E-6 L -2.05128E-6 0.00023 C -0.00897 0.00092 -0.00961 0.00092 -0.01747 0.00254 C -0.01971 0.003 -0.02195 0.00347 -0.02404 0.0037 C -0.03253 0.00462 -0.04118 0.00462 -0.05 0.00509 C -0.05497 0.00555 -0.05977 0.00601 -0.0649 0.00625 C -0.0867 0.00717 -0.10865 0.0074 -0.13045 0.00787 C -0.1359 0.0081 -0.14134 0.00833 -0.14679 0.00902 C -0.14807 0.00925 -0.14936 0.01018 -0.1508 0.01018 C -0.15705 0.01087 -0.16314 0.01111 -0.16923 0.0118 C -0.17019 0.01226 -0.17147 0.0125 -0.17243 0.01296 C -0.18926 0.01712 -0.18766 0.01666 -0.20144 0.01828 L -0.21122 0.02083 C -0.21298 0.02129 -0.2149 0.02152 -0.21666 0.02199 C -0.21859 0.02291 -0.22083 0.0243 -0.22307 0.025 C -0.22468 0.02523 -0.2266 0.02569 -0.22852 0.02615 C -0.23525 0.028 -0.2282 0.02638 -0.23509 0.03009 C -0.23686 0.03125 -0.2391 0.03194 -0.2415 0.03263 L -0.24455 0.03402 C -0.24567 0.03449 -0.24679 0.03495 -0.24775 0.03541 L -0.25224 0.0368 C -0.2532 0.0375 -0.25416 0.03865 -0.25545 0.03935 C -0.25641 0.03981 -0.25737 0.04027 -0.25865 0.04074 C -0.26138 0.04166 -0.26442 0.04212 -0.26715 0.04328 C -0.27724 0.04722 -0.27147 0.0456 -0.28445 0.04722 C -0.28654 0.04814 -0.28878 0.0493 -0.29086 0.05 C -0.29247 0.05023 -0.29455 0.05069 -0.29615 0.05115 C -0.2984 0.05185 -0.30064 0.05277 -0.30288 0.0537 C -0.30384 0.05416 -0.30481 0.05509 -0.30593 0.05509 L -0.31138 0.05648 C -0.31266 0.0574 -0.3141 0.05833 -0.31554 0.05925 C -0.32115 0.0618 -0.32147 0.06134 -0.32628 0.06296 C -0.32884 0.06388 -0.33125 0.06481 -0.33397 0.06574 C -0.33574 0.0662 -0.3375 0.06643 -0.33942 0.06689 C -0.34279 0.06805 -0.34295 0.06898 -0.34679 0.06944 C -0.35144 0.07037 -0.35625 0.0706 -0.3609 0.07083 C -0.37372 0.075 -0.35352 0.06875 -0.37259 0.07361 C -0.37388 0.07384 -0.37468 0.07476 -0.37596 0.075 C -0.37868 0.07546 -0.38173 0.07569 -0.38461 0.07615 C -0.39343 0.07986 -0.38878 0.07847 -0.39856 0.08009 C -0.40945 0.08449 -0.39247 0.07777 -0.40593 0.08287 C -0.40817 0.08356 -0.41025 0.08449 -0.41266 0.08541 C -0.41346 0.08587 -0.4149 0.08611 -0.4157 0.0868 C -0.41699 0.08773 -0.41763 0.08865 -0.41907 0.08935 C -0.42051 0.09027 -0.42516 0.09143 -0.4266 0.09189 C -0.42772 0.09282 -0.42852 0.09398 -0.42997 0.09467 C -0.43141 0.0956 -0.43557 0.09675 -0.43718 0.09745 C -0.44471 0.1 -0.43541 0.09745 -0.44695 0.1 C -0.44856 0.10069 -0.45 0.10185 -0.45112 0.10231 C -0.45865 0.10625 -0.45561 0.10416 -0.46186 0.10671 C -0.4641 0.10717 -0.46634 0.10833 -0.46859 0.10925 L -0.475 0.11157 L -0.4782 0.11319 C -0.47916 0.11342 -0.48029 0.11412 -0.48141 0.11435 L -0.48798 0.11574 L -0.49455 0.11828 C -0.49535 0.11875 -0.49631 0.11944 -0.49743 0.11967 C -0.5024 0.1206 -0.50384 0.1206 -0.50833 0.12245 C -0.50945 0.12268 -0.51025 0.12314 -0.51154 0.12361 C -0.51298 0.12407 -0.51442 0.1243 -0.5157 0.125 C -0.51795 0.12569 -0.52003 0.12731 -0.52227 0.12731 L -0.53093 0.12893 C -0.53317 0.12962 -0.53541 0.13032 -0.53734 0.13171 C -0.54038 0.13356 -0.54182 0.13449 -0.54503 0.13541 C -0.54904 0.13657 -0.55352 0.13726 -0.55801 0.13819 L -0.56747 0.14212 C -0.56843 0.14259 -0.56971 0.14305 -0.57067 0.14328 C -0.58397 0.14745 -0.56747 0.14212 -0.57836 0.14606 C -0.57981 0.14652 -0.58109 0.14699 -0.58253 0.14745 C -0.5891 0.15254 -0.58221 0.14768 -0.59006 0.15115 C -0.5915 0.15208 -0.59295 0.153 -0.59423 0.15416 C -0.59775 0.15555 -0.60016 0.15578 -0.60416 0.15648 C -0.61346 0.16412 -0.60176 0.15509 -0.61057 0.16041 C -0.61186 0.16111 -0.6125 0.1625 -0.61378 0.16319 C -0.61554 0.16388 -0.61731 0.16365 -0.61907 0.16435 C -0.62131 0.16504 -0.6234 0.16666 -0.62564 0.16712 C -0.6274 0.16759 -0.62916 0.16782 -0.63109 0.16828 C -0.63317 0.16921 -0.63525 0.1699 -0.6375 0.17106 L -0.6407 0.17222 C -0.64199 0.17291 -0.64295 0.17337 -0.64391 0.17361 C -0.64567 0.1743 -0.64759 0.17453 -0.64936 0.17476 C -0.65032 0.17523 -0.65144 0.17615 -0.65256 0.17615 C -0.65449 0.17685 -0.65625 0.17685 -0.65785 0.17754 C -0.66025 0.17847 -0.66234 0.17939 -0.66426 0.18032 C -0.6657 0.18078 -0.66731 0.18101 -0.66875 0.18148 C -0.67083 0.1824 -0.67307 0.18356 -0.67516 0.18402 C -0.67804 0.18518 -0.68093 0.18564 -0.68365 0.1868 C -0.68477 0.18726 -0.6859 0.18796 -0.68686 0.18796 C -0.68974 0.18912 -0.69279 0.19004 -0.69567 0.19074 C -0.69695 0.1912 -0.6984 0.19189 -0.69984 0.19212 C -0.7016 0.19259 -0.70368 0.19282 -0.70529 0.19328 C -0.70673 0.19375 -0.70817 0.19421 -0.70945 0.19467 C -0.71378 0.19629 -0.71314 0.19675 -0.71827 0.19722 C -0.72692 0.19837 -0.73557 0.19907 -0.74407 0.19976 C -0.74743 0.20046 -0.75128 0.20092 -0.75481 0.20138 C -0.77211 0.20648 -0.754 0.20162 -0.77772 0.20532 C -0.77836 0.20555 -0.77965 0.20601 -0.78061 0.20648 C -0.78606 0.2081 -0.79247 0.20856 -0.79791 0.20902 C -0.80256 0.21064 -0.80336 0.21087 -0.80865 0.2118 C -0.8125 0.21226 -0.81586 0.21273 -0.81939 0.21319 C -0.82324 0.21388 -0.8266 0.21458 -0.82997 0.21574 C -0.83125 0.2162 -0.83221 0.21712 -0.83349 0.21712 C -0.8367 0.21759 -0.83974 0.21782 -0.84311 0.21851 C -0.84519 0.21875 -0.84743 0.21944 -0.84968 0.21967 C -0.8617 0.22037 -0.87484 0.2206 -0.88782 0.22106 C -0.90513 0.22523 -0.89166 0.22222 -0.92884 0.22222 " pathEditMode="relative" rAng="0" ptsTypes="AAAAAAAAAAAAAAAAAAAAAAAAAAAAAAAAAAAAAAAAAAAAAAAAAAAAAAAAAAAA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42" y="111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2 -7.40741E-7 C -0.02132 0.01505 0.01586 0.02755 0.06106 0.02755 C 0.1149 0.02755 0.13397 0.01366 0.14215 0.00532 L 0.15064 -0.00555 C 0.15865 -0.01389 0.17949 -0.02755 0.2399 -0.02755 C 0.27868 -0.02755 0.32259 -0.01528 0.32259 -7.40741E-7 C 0.32259 0.01505 0.27868 0.02755 0.2399 0.02755 C 0.17949 0.02755 0.15865 0.01366 0.15064 0.00532 L 0.14215 -0.00555 C 0.13397 -0.01389 0.1149 -0.02755 0.06106 -0.02755 C 0.01586 -0.02755 -0.02132 -0.01528 -0.02132 -7.40741E-7 Z " pathEditMode="relative" rAng="0" ptsTypes="AAAAAAAAAAA">
                                      <p:cBhvr>
                                        <p:cTn id="14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128E-6 0.03009 C -2.05128E-6 0.04629 0.02709 0.05995 0.05994 0.05995 C 0.09904 0.05995 0.11298 0.0449 0.11891 0.03588 L 0.125 0.02407 C 0.13093 0.01504 0.146 0.00023 0.18991 0.00023 C 0.21811 0.00023 0.25 0.01365 0.25 0.03009 C 0.25 0.04629 0.21811 0.05995 0.18991 0.05995 C 0.146 0.05995 0.13093 0.0449 0.125 0.03588 L 0.11891 0.02407 C 0.11298 0.01504 0.09904 0.00023 0.05994 0.00023 C 0.02709 0.00023 -2.05128E-6 0.01365 -2.05128E-6 0.03009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128E-6 -0.00486 L -2.05128E-6 -0.00463 C 0.00481 -0.00509 0.00962 -0.00555 0.01459 -0.00578 C 0.01539 -0.00578 0.01603 -0.00671 0.01699 -0.00694 C 0.01923 -0.00787 0.02148 -0.00787 0.02372 -0.00787 C 0.02821 -0.01227 0.02436 -0.00926 0.03221 -0.01157 C 0.03318 -0.01157 0.03382 -0.01227 0.03462 -0.0125 C 0.03718 -0.01319 0.03975 -0.01319 0.04231 -0.01365 C 0.04455 -0.01389 0.04696 -0.01435 0.04936 -0.01458 C 0.05048 -0.01527 0.05176 -0.01527 0.05321 -0.01574 C 0.05385 -0.01643 0.05465 -0.0169 0.05545 -0.0169 C 0.05962 -0.01759 0.06362 -0.01759 0.06779 -0.01805 C 0.06923 -0.01898 0.07148 -0.01852 0.07228 -0.02014 C 0.07292 -0.02129 0.07308 -0.02315 0.07404 -0.02361 C 0.075 -0.02453 0.07644 -0.0243 0.07789 -0.025 C 0.07853 -0.025 0.07933 -0.02546 0.08013 -0.02592 C 0.08061 -0.02685 0.08093 -0.02824 0.08157 -0.0294 C 0.08382 -0.03217 0.0867 -0.0324 0.08926 -0.03333 C 0.09087 -0.03449 0.09247 -0.03449 0.09407 -0.03588 C 0.09471 -0.03657 0.09535 -0.03773 0.09632 -0.03819 C 0.09856 -0.03889 0.1008 -0.03889 0.10321 -0.03935 C 0.10529 -0.04143 0.10625 -0.04213 0.1085 -0.04375 C 0.1101 -0.04421 0.11154 -0.04537 0.11314 -0.04583 L 0.12019 -0.04699 C 0.1234 -0.04838 0.12228 -0.04815 0.12628 -0.04907 C 0.12789 -0.04953 0.12933 -0.04977 0.13093 -0.05023 C 0.13253 -0.05069 0.13398 -0.05185 0.13558 -0.05277 C 0.1367 -0.05277 0.13766 -0.05301 0.13862 -0.0537 C 0.13943 -0.0537 0.14023 -0.05463 0.14103 -0.05486 C 0.14231 -0.05509 0.14343 -0.05532 0.14487 -0.05578 C 0.15449 -0.05972 0.14455 -0.05694 0.15401 -0.05926 C 0.15481 -0.05949 0.15561 -0.05972 0.15641 -0.06018 C 0.15721 -0.06111 0.15769 -0.06273 0.15866 -0.06342 C 0.15978 -0.06435 0.16138 -0.06435 0.1625 -0.06458 C 0.1633 -0.06551 0.16394 -0.0662 0.16491 -0.0669 C 0.16635 -0.06782 0.16795 -0.06828 0.16939 -0.06898 C 0.17019 -0.06967 0.171 -0.0699 0.1718 -0.07037 C 0.17308 -0.0706 0.17436 -0.0706 0.17564 -0.07129 C 0.17725 -0.07199 0.18029 -0.07338 0.18029 -0.07315 C 0.1851 -0.07801 0.18013 -0.0743 0.18959 -0.07685 C 0.19119 -0.07754 0.19247 -0.0787 0.19407 -0.07916 C 0.19728 -0.07986 0.20032 -0.08009 0.20337 -0.08125 C 0.20417 -0.08148 0.20497 -0.08217 0.20577 -0.0824 C 0.20673 -0.08287 0.20785 -0.0831 0.20882 -0.08356 C 0.21234 -0.0868 0.2101 -0.08518 0.21571 -0.08796 L 0.22019 -0.09004 C 0.22132 -0.09074 0.22228 -0.09097 0.2234 -0.0912 C 0.2242 -0.09166 0.22484 -0.09213 0.2258 -0.09259 C 0.22725 -0.09305 0.22885 -0.09328 0.23029 -0.09352 C 0.23109 -0.09375 0.23205 -0.09398 0.23253 -0.0949 C 0.2335 -0.09514 0.23414 -0.09629 0.23494 -0.09699 C 0.23622 -0.09745 0.2375 -0.09745 0.23878 -0.09791 C 0.24039 -0.09838 0.24183 -0.1 0.24343 -0.10023 C 0.24824 -0.10069 0.25257 -0.10092 0.25721 -0.10254 C 0.2585 -0.10254 0.2593 -0.10301 0.26042 -0.10347 C 0.26122 -0.10393 0.26186 -0.1044 0.26266 -0.1044 C 0.2734 -0.10532 0.2843 -0.10532 0.29519 -0.10578 C 0.29792 -0.10602 0.3008 -0.10602 0.30353 -0.10694 C 0.30529 -0.10717 0.30657 -0.10902 0.30818 -0.10926 L 0.31426 -0.11018 C 0.31523 -0.11088 0.31571 -0.11157 0.31667 -0.1125 C 0.31987 -0.11435 0.32981 -0.11458 0.33045 -0.11458 C 0.3335 -0.11504 0.33766 -0.11574 0.34055 -0.11666 C 0.34135 -0.11713 0.34199 -0.11782 0.34279 -0.11805 C 0.34808 -0.11828 0.37821 -0.12014 0.38141 -0.12014 C 0.38846 -0.12361 0.38189 -0.1206 0.3984 -0.12245 C 0.40064 -0.12268 0.40289 -0.12315 0.40529 -0.12338 C 0.41314 -0.12315 0.43478 -0.12453 0.4476 -0.12129 C 0.44872 -0.12106 0.44968 -0.1206 0.4508 -0.12014 C 0.44856 -0.12986 0.44888 -0.12477 0.46459 -0.12477 C 0.47965 -0.12477 0.49439 -0.12361 0.5093 -0.12338 C 0.51186 -0.12315 0.51443 -0.12268 0.51699 -0.12245 C 0.52853 -0.12129 0.53622 -0.12152 0.54696 -0.12014 C 0.55112 -0.11944 0.5593 -0.11805 0.5593 -0.11782 C 0.56715 -0.11389 0.55481 -0.1199 0.57548 -0.11574 C 0.57676 -0.11527 0.57757 -0.11389 0.57869 -0.11365 C 0.58093 -0.11273 0.58318 -0.11273 0.58558 -0.1125 C 0.59135 -0.10694 0.58398 -0.11342 0.59103 -0.10926 C 0.59183 -0.10856 0.59247 -0.10694 0.59343 -0.10694 C 0.59503 -0.10602 0.59696 -0.10578 0.59872 -0.10578 C 0.60337 -0.10509 0.60785 -0.10486 0.6125 -0.1044 C 0.61362 -0.10393 0.61459 -0.10301 0.61571 -0.10254 C 0.61635 -0.10208 0.61731 -0.10185 0.61795 -0.10139 C 0.61939 -0.10023 0.62051 -0.09884 0.6218 -0.09791 C 0.62773 -0.09375 0.62388 -0.09768 0.63029 -0.09352 C 0.63926 -0.08773 0.62644 -0.09421 0.63494 -0.09004 C 0.63574 -0.08889 0.63622 -0.0868 0.63718 -0.08565 C 0.6391 -0.0831 0.64055 -0.08356 0.64263 -0.08125 C 0.64776 -0.07592 0.64231 -0.07916 0.64728 -0.07685 C 0.64856 -0.07106 0.6476 -0.07453 0.65112 -0.0669 C 0.6516 -0.06597 0.65209 -0.06458 0.65257 -0.06342 C 0.65337 -0.06227 0.65433 -0.06157 0.65497 -0.06018 C 0.65609 -0.0581 0.65705 -0.05578 0.65818 -0.0537 C 0.6585 -0.05277 0.65882 -0.05115 0.65962 -0.05023 L 0.66202 -0.04815 C 0.66491 -0.03935 0.66138 -0.04676 0.66651 -0.04259 C 0.66747 -0.04166 0.66811 -0.04027 0.66875 -0.03935 C 0.66955 -0.03819 0.67035 -0.0375 0.67116 -0.0368 C 0.67148 -0.03588 0.67164 -0.03495 0.67196 -0.03333 C 0.67228 -0.03217 0.67228 -0.03055 0.6726 -0.0294 C 0.67308 -0.02801 0.67372 -0.02685 0.67436 -0.02592 C 0.67452 -0.0243 0.67468 -0.02291 0.675 -0.02129 C 0.67516 -0.02014 0.67548 -0.01921 0.6758 -0.01805 C 0.67644 -0.01527 0.6758 -0.01134 0.67725 -0.00926 C 0.68093 -0.00393 0.67901 -0.00717 0.68269 0.0007 L 0.6843 0.00394 C 0.68462 0.00533 0.68494 0.00648 0.68574 0.00741 L 0.68814 0.00973 C 0.68991 0.01713 0.68878 0.01412 0.69055 0.01852 L 0.68959 0.01991 " pathEditMode="relative" rAng="0" ptsTypes="AAAAAAAAAAAAAAAAAAAAAAAAAAAAAAAAAAAAAAAAAAAAAAAAAAAAAA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9" y="-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Архитектура </a:t>
            </a:r>
            <a:r>
              <a:rPr lang="ru-RU" sz="2400" b="1" dirty="0" smtClean="0"/>
              <a:t>системы, создаваемой в проекте  </a:t>
            </a:r>
            <a:r>
              <a:rPr lang="en-US" sz="2400" b="1" dirty="0"/>
              <a:t>UTM-</a:t>
            </a:r>
            <a:r>
              <a:rPr lang="ru-RU" sz="2400" b="1" dirty="0"/>
              <a:t>БАС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72994" y="3083437"/>
            <a:ext cx="2193869" cy="2845136"/>
          </a:xfrm>
          <a:prstGeom prst="roundRect">
            <a:avLst/>
          </a:prstGeom>
          <a:solidFill>
            <a:schemeClr val="bg1">
              <a:lumMod val="85000"/>
              <a:alpha val="24000"/>
            </a:schemeClr>
          </a:solidFill>
          <a:ln w="190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2"/>
          </a:p>
        </p:txBody>
      </p:sp>
      <p:sp>
        <p:nvSpPr>
          <p:cNvPr id="19" name="Объект 2"/>
          <p:cNvSpPr>
            <a:spLocks noGrp="1"/>
          </p:cNvSpPr>
          <p:nvPr>
            <p:ph idx="4294967295"/>
          </p:nvPr>
        </p:nvSpPr>
        <p:spPr>
          <a:xfrm>
            <a:off x="1839980" y="971638"/>
            <a:ext cx="8533632" cy="5300411"/>
          </a:xfrm>
        </p:spPr>
        <p:txBody>
          <a:bodyPr>
            <a:normAutofit/>
          </a:bodyPr>
          <a:lstStyle/>
          <a:p>
            <a:pPr marL="322458" indent="0" algn="just">
              <a:spcBef>
                <a:spcPct val="0"/>
              </a:spcBef>
              <a:spcAft>
                <a:spcPts val="1100"/>
              </a:spcAft>
              <a:buNone/>
            </a:pPr>
            <a:endParaRPr lang="ru-RU" altLang="ru-RU" sz="1632" dirty="0">
              <a:cs typeface="Calibri" panose="020F0502020204030204" pitchFamily="34" charset="0"/>
            </a:endParaRPr>
          </a:p>
          <a:p>
            <a:pPr marL="647795" indent="-325337" algn="just">
              <a:spcBef>
                <a:spcPct val="0"/>
              </a:spcBef>
              <a:spcAft>
                <a:spcPts val="1100"/>
              </a:spcAft>
            </a:pPr>
            <a:endParaRPr lang="ru-RU" altLang="ru-RU" sz="1632" dirty="0">
              <a:cs typeface="Calibri" panose="020F050202020403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188458" y="2588236"/>
            <a:ext cx="1913445" cy="1868601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Портал системы </a:t>
            </a:r>
            <a:r>
              <a:rPr lang="en-US" sz="2400" b="1" dirty="0">
                <a:solidFill>
                  <a:schemeClr val="tx1"/>
                </a:solidFill>
              </a:rPr>
              <a:t>UTM-</a:t>
            </a:r>
            <a:r>
              <a:rPr lang="ru-RU" sz="2400" b="1" dirty="0">
                <a:solidFill>
                  <a:schemeClr val="tx1"/>
                </a:solidFill>
              </a:rPr>
              <a:t>БАС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48630" y="1530337"/>
            <a:ext cx="2722372" cy="428409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algn="ctr"/>
            <a:r>
              <a:rPr lang="ru-RU" sz="1270" b="1" dirty="0">
                <a:solidFill>
                  <a:schemeClr val="tx1"/>
                </a:solidFill>
              </a:rPr>
              <a:t>Сервер распределения данных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462847" y="1013440"/>
            <a:ext cx="3081056" cy="670438"/>
          </a:xfrm>
          <a:prstGeom prst="roundRect">
            <a:avLst>
              <a:gd name="adj" fmla="val 10984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70" dirty="0">
                <a:solidFill>
                  <a:schemeClr val="tx1"/>
                </a:solidFill>
              </a:rPr>
              <a:t>База данных БАС и их владельцев</a:t>
            </a:r>
          </a:p>
          <a:p>
            <a:r>
              <a:rPr lang="ru-RU" sz="907" dirty="0">
                <a:solidFill>
                  <a:schemeClr val="tx1"/>
                </a:solidFill>
              </a:rPr>
              <a:t>Регистрация и доступ к БД владельцев БАС, технических характеристик, функциональных возможностей и летной годности БАС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462847" y="1725560"/>
            <a:ext cx="3081056" cy="4187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70" dirty="0">
                <a:solidFill>
                  <a:schemeClr val="tx1"/>
                </a:solidFill>
              </a:rPr>
              <a:t>База данных пилотов и операторов БАС</a:t>
            </a:r>
          </a:p>
          <a:p>
            <a:r>
              <a:rPr lang="ru-RU" sz="907" dirty="0">
                <a:solidFill>
                  <a:schemeClr val="tx1"/>
                </a:solidFill>
              </a:rPr>
              <a:t>Регистрация и доступ к БД пилотов и операторов БАС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462848" y="2182430"/>
            <a:ext cx="3076488" cy="936508"/>
          </a:xfrm>
          <a:prstGeom prst="roundRect">
            <a:avLst>
              <a:gd name="adj" fmla="val 7063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360"/>
              </a:lnSpc>
            </a:pPr>
            <a:r>
              <a:rPr lang="ru-RU" sz="1270" dirty="0">
                <a:solidFill>
                  <a:schemeClr val="tx1"/>
                </a:solidFill>
              </a:rPr>
              <a:t>База данных законодательных, нормативных и локальных актов в отношении БАС</a:t>
            </a:r>
            <a:r>
              <a:rPr lang="ru-RU" sz="1088" dirty="0">
                <a:solidFill>
                  <a:schemeClr val="tx1"/>
                </a:solidFill>
              </a:rPr>
              <a:t> </a:t>
            </a:r>
          </a:p>
          <a:p>
            <a:r>
              <a:rPr lang="ru-RU" sz="907" dirty="0">
                <a:solidFill>
                  <a:schemeClr val="tx1"/>
                </a:solidFill>
              </a:rPr>
              <a:t>Получение доступа зарегистрированными пользователями к БД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462850" y="3176997"/>
            <a:ext cx="3077751" cy="2998659"/>
          </a:xfrm>
          <a:prstGeom prst="roundRect">
            <a:avLst>
              <a:gd name="adj" fmla="val 2302"/>
            </a:avLst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907" b="1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993293" y="1440985"/>
            <a:ext cx="1374767" cy="114725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51" dirty="0">
                <a:solidFill>
                  <a:schemeClr val="tx1"/>
                </a:solidFill>
              </a:rPr>
              <a:t>ЕС </a:t>
            </a:r>
            <a:r>
              <a:rPr lang="ru-RU" sz="1451" dirty="0" err="1">
                <a:solidFill>
                  <a:schemeClr val="tx1"/>
                </a:solidFill>
              </a:rPr>
              <a:t>ОрВД</a:t>
            </a:r>
            <a:endParaRPr lang="ru-RU" sz="1451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028092" y="4821799"/>
            <a:ext cx="1168193" cy="625715"/>
          </a:xfrm>
          <a:prstGeom prst="roundRect">
            <a:avLst/>
          </a:prstGeom>
          <a:solidFill>
            <a:srgbClr val="CCE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51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166289" y="4959995"/>
            <a:ext cx="1168193" cy="625715"/>
          </a:xfrm>
          <a:prstGeom prst="roundRect">
            <a:avLst/>
          </a:prstGeom>
          <a:solidFill>
            <a:srgbClr val="CCE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51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304485" y="5098192"/>
            <a:ext cx="1168193" cy="625715"/>
          </a:xfrm>
          <a:prstGeom prst="roundRect">
            <a:avLst/>
          </a:prstGeom>
          <a:solidFill>
            <a:srgbClr val="CCE9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51" dirty="0">
                <a:solidFill>
                  <a:schemeClr val="tx1"/>
                </a:solidFill>
              </a:rPr>
              <a:t>Пилоты и операторы БАС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825944" y="4809991"/>
            <a:ext cx="1666636" cy="426397"/>
          </a:xfrm>
          <a:prstGeom prst="roundRect">
            <a:avLst/>
          </a:prstGeom>
          <a:solidFill>
            <a:srgbClr val="E9F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51" dirty="0">
              <a:solidFill>
                <a:schemeClr val="tx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39980" y="3460503"/>
            <a:ext cx="1413276" cy="280660"/>
          </a:xfrm>
          <a:prstGeom prst="roundRect">
            <a:avLst/>
          </a:prstGeom>
          <a:solidFill>
            <a:srgbClr val="E9F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51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978176" y="3598700"/>
            <a:ext cx="1413276" cy="280660"/>
          </a:xfrm>
          <a:prstGeom prst="roundRect">
            <a:avLst/>
          </a:prstGeom>
          <a:solidFill>
            <a:srgbClr val="E9F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5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116373" y="3736896"/>
            <a:ext cx="1413276" cy="280660"/>
          </a:xfrm>
          <a:prstGeom prst="roundRect">
            <a:avLst/>
          </a:prstGeom>
          <a:solidFill>
            <a:srgbClr val="E9F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51" dirty="0">
                <a:solidFill>
                  <a:schemeClr val="tx1"/>
                </a:solidFill>
              </a:rPr>
              <a:t>Авиакомпании</a:t>
            </a:r>
          </a:p>
        </p:txBody>
      </p:sp>
      <p:cxnSp>
        <p:nvCxnSpPr>
          <p:cNvPr id="34" name="Прямая со стрелкой 33"/>
          <p:cNvCxnSpPr>
            <a:stCxn id="20" idx="0"/>
            <a:endCxn id="21" idx="2"/>
          </p:cNvCxnSpPr>
          <p:nvPr/>
        </p:nvCxnSpPr>
        <p:spPr>
          <a:xfrm rot="5400000" flipH="1" flipV="1">
            <a:off x="5062755" y="2041174"/>
            <a:ext cx="629489" cy="464637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3"/>
          <p:cNvCxnSpPr>
            <a:stCxn id="29" idx="3"/>
            <a:endCxn id="20" idx="2"/>
          </p:cNvCxnSpPr>
          <p:nvPr/>
        </p:nvCxnSpPr>
        <p:spPr>
          <a:xfrm flipH="1" flipV="1">
            <a:off x="5145179" y="4456836"/>
            <a:ext cx="327498" cy="954212"/>
          </a:xfrm>
          <a:prstGeom prst="bentConnector4">
            <a:avLst>
              <a:gd name="adj1" fmla="val -63297"/>
              <a:gd name="adj2" fmla="val 66393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1964141" y="4948188"/>
            <a:ext cx="1666636" cy="426397"/>
          </a:xfrm>
          <a:prstGeom prst="roundRect">
            <a:avLst/>
          </a:prstGeom>
          <a:solidFill>
            <a:srgbClr val="E9F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5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102337" y="5086384"/>
            <a:ext cx="1666636" cy="426397"/>
          </a:xfrm>
          <a:prstGeom prst="roundRect">
            <a:avLst/>
          </a:prstGeom>
          <a:solidFill>
            <a:srgbClr val="E9F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51" dirty="0">
                <a:solidFill>
                  <a:schemeClr val="tx1"/>
                </a:solidFill>
              </a:rPr>
              <a:t>Пилоты</a:t>
            </a:r>
            <a:r>
              <a:rPr lang="en-US" sz="1451" dirty="0">
                <a:solidFill>
                  <a:schemeClr val="tx1"/>
                </a:solidFill>
              </a:rPr>
              <a:t> </a:t>
            </a:r>
            <a:r>
              <a:rPr lang="ru-RU" sz="1451" dirty="0">
                <a:solidFill>
                  <a:schemeClr val="tx1"/>
                </a:solidFill>
              </a:rPr>
              <a:t>пилотируемых ВС</a:t>
            </a:r>
          </a:p>
        </p:txBody>
      </p:sp>
      <p:cxnSp>
        <p:nvCxnSpPr>
          <p:cNvPr id="38" name="Прямая со стрелкой 33"/>
          <p:cNvCxnSpPr>
            <a:stCxn id="37" idx="3"/>
            <a:endCxn id="20" idx="1"/>
          </p:cNvCxnSpPr>
          <p:nvPr/>
        </p:nvCxnSpPr>
        <p:spPr>
          <a:xfrm flipV="1">
            <a:off x="3768974" y="3522536"/>
            <a:ext cx="419483" cy="1777046"/>
          </a:xfrm>
          <a:prstGeom prst="bentConnector3">
            <a:avLst>
              <a:gd name="adj1" fmla="val 37646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3"/>
          <p:cNvCxnSpPr>
            <a:stCxn id="33" idx="3"/>
          </p:cNvCxnSpPr>
          <p:nvPr/>
        </p:nvCxnSpPr>
        <p:spPr>
          <a:xfrm flipV="1">
            <a:off x="3529649" y="3288282"/>
            <a:ext cx="658807" cy="588945"/>
          </a:xfrm>
          <a:prstGeom prst="bentConnector3">
            <a:avLst>
              <a:gd name="adj1" fmla="val 31645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26" idx="3"/>
            <a:endCxn id="21" idx="1"/>
          </p:cNvCxnSpPr>
          <p:nvPr/>
        </p:nvCxnSpPr>
        <p:spPr>
          <a:xfrm flipV="1">
            <a:off x="3368060" y="1744542"/>
            <a:ext cx="880571" cy="2700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3382095" y="2042325"/>
            <a:ext cx="922390" cy="6308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endCxn id="22" idx="1"/>
          </p:cNvCxnSpPr>
          <p:nvPr/>
        </p:nvCxnSpPr>
        <p:spPr>
          <a:xfrm flipV="1">
            <a:off x="6971003" y="1348659"/>
            <a:ext cx="491845" cy="2695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21" idx="3"/>
            <a:endCxn id="23" idx="1"/>
          </p:cNvCxnSpPr>
          <p:nvPr/>
        </p:nvCxnSpPr>
        <p:spPr>
          <a:xfrm>
            <a:off x="6971002" y="1744543"/>
            <a:ext cx="491846" cy="1903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endCxn id="24" idx="1"/>
          </p:cNvCxnSpPr>
          <p:nvPr/>
        </p:nvCxnSpPr>
        <p:spPr>
          <a:xfrm>
            <a:off x="6971002" y="1928188"/>
            <a:ext cx="491846" cy="7224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Скругленный прямоугольник 44"/>
          <p:cNvSpPr/>
          <p:nvPr/>
        </p:nvSpPr>
        <p:spPr>
          <a:xfrm>
            <a:off x="7521873" y="3406759"/>
            <a:ext cx="2949127" cy="520555"/>
          </a:xfrm>
          <a:prstGeom prst="roundRect">
            <a:avLst>
              <a:gd name="adj" fmla="val 10568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88" dirty="0">
                <a:solidFill>
                  <a:schemeClr val="tx1"/>
                </a:solidFill>
              </a:rPr>
              <a:t>Данные структуры воздушного пространства</a:t>
            </a:r>
          </a:p>
          <a:p>
            <a:r>
              <a:rPr lang="ru-RU" sz="907" dirty="0">
                <a:solidFill>
                  <a:schemeClr val="tx1"/>
                </a:solidFill>
              </a:rPr>
              <a:t>Доступ к данным, включающим текущие изменения, для планирования полётов и контроля за БАС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462850" y="3137258"/>
            <a:ext cx="2555196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88" b="1" dirty="0"/>
              <a:t>Интегрированная база данных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539177" y="3965448"/>
            <a:ext cx="2930831" cy="450217"/>
          </a:xfrm>
          <a:prstGeom prst="roundRect">
            <a:avLst>
              <a:gd name="adj" fmla="val 1035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88" dirty="0">
                <a:solidFill>
                  <a:schemeClr val="tx1"/>
                </a:solidFill>
              </a:rPr>
              <a:t>Данные планов полёта</a:t>
            </a:r>
          </a:p>
          <a:p>
            <a:r>
              <a:rPr lang="ru-RU" sz="907" dirty="0">
                <a:solidFill>
                  <a:schemeClr val="tx1"/>
                </a:solidFill>
              </a:rPr>
              <a:t>Подача плана полёта и визуализация планируемого маршрута/зоны в 2D/3D формате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539177" y="4453133"/>
            <a:ext cx="2934637" cy="3589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88" dirty="0">
                <a:solidFill>
                  <a:schemeClr val="tx1"/>
                </a:solidFill>
              </a:rPr>
              <a:t>Данные </a:t>
            </a:r>
            <a:r>
              <a:rPr lang="ru-RU" sz="997" dirty="0">
                <a:solidFill>
                  <a:schemeClr val="tx1"/>
                </a:solidFill>
              </a:rPr>
              <a:t>рельефа местности и препятствий (</a:t>
            </a:r>
            <a:r>
              <a:rPr lang="en-US" sz="997" dirty="0" err="1">
                <a:solidFill>
                  <a:schemeClr val="tx1"/>
                </a:solidFill>
              </a:rPr>
              <a:t>eTOD</a:t>
            </a:r>
            <a:r>
              <a:rPr lang="en-US" sz="997" dirty="0">
                <a:solidFill>
                  <a:schemeClr val="tx1"/>
                </a:solidFill>
              </a:rPr>
              <a:t>)</a:t>
            </a:r>
            <a:endParaRPr lang="ru-RU" sz="997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545040" y="5729854"/>
            <a:ext cx="2928438" cy="4019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88" dirty="0">
                <a:solidFill>
                  <a:schemeClr val="tx1"/>
                </a:solidFill>
              </a:rPr>
              <a:t>Данные мониторинга (наблюдения) местоположения БАС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545041" y="4850488"/>
            <a:ext cx="2934637" cy="3994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97" dirty="0">
                <a:solidFill>
                  <a:schemeClr val="tx1"/>
                </a:solidFill>
              </a:rPr>
              <a:t>Аэронавигационные данные (</a:t>
            </a:r>
            <a:r>
              <a:rPr lang="en-US" sz="997" dirty="0">
                <a:solidFill>
                  <a:schemeClr val="tx1"/>
                </a:solidFill>
              </a:rPr>
              <a:t>AIXM</a:t>
            </a:r>
            <a:r>
              <a:rPr lang="ru-RU" sz="997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545040" y="5288884"/>
            <a:ext cx="2928437" cy="399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88" dirty="0">
                <a:solidFill>
                  <a:schemeClr val="tx1"/>
                </a:solidFill>
              </a:rPr>
              <a:t>Метеорологические данные (</a:t>
            </a:r>
            <a:r>
              <a:rPr lang="en-US" sz="1088" dirty="0">
                <a:solidFill>
                  <a:schemeClr val="tx1"/>
                </a:solidFill>
              </a:rPr>
              <a:t>WXXM</a:t>
            </a:r>
            <a:r>
              <a:rPr lang="ru-RU" sz="1088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52" name="Прямая со стрелкой 91"/>
          <p:cNvCxnSpPr>
            <a:endCxn id="25" idx="1"/>
          </p:cNvCxnSpPr>
          <p:nvPr/>
        </p:nvCxnSpPr>
        <p:spPr>
          <a:xfrm rot="16200000" flipH="1">
            <a:off x="5769421" y="2982896"/>
            <a:ext cx="2717579" cy="669280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Скругленный прямоугольник 52"/>
          <p:cNvSpPr/>
          <p:nvPr/>
        </p:nvSpPr>
        <p:spPr>
          <a:xfrm>
            <a:off x="5878124" y="5136993"/>
            <a:ext cx="1293595" cy="972589"/>
          </a:xfrm>
          <a:prstGeom prst="roundRect">
            <a:avLst/>
          </a:prstGeom>
          <a:solidFill>
            <a:srgbClr val="F1F1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51" dirty="0">
                <a:solidFill>
                  <a:schemeClr val="tx1"/>
                </a:solidFill>
              </a:rPr>
              <a:t>МО, ФСБ, МВД и др.</a:t>
            </a:r>
          </a:p>
        </p:txBody>
      </p:sp>
      <p:cxnSp>
        <p:nvCxnSpPr>
          <p:cNvPr id="54" name="Прямая со стрелкой 91"/>
          <p:cNvCxnSpPr>
            <a:endCxn id="53" idx="0"/>
          </p:cNvCxnSpPr>
          <p:nvPr/>
        </p:nvCxnSpPr>
        <p:spPr>
          <a:xfrm>
            <a:off x="6506758" y="1958747"/>
            <a:ext cx="18163" cy="31782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91"/>
          <p:cNvCxnSpPr>
            <a:endCxn id="20" idx="3"/>
          </p:cNvCxnSpPr>
          <p:nvPr/>
        </p:nvCxnSpPr>
        <p:spPr>
          <a:xfrm rot="16200000" flipV="1">
            <a:off x="5378167" y="4246271"/>
            <a:ext cx="1614456" cy="166987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925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Овал 59"/>
          <p:cNvSpPr/>
          <p:nvPr/>
        </p:nvSpPr>
        <p:spPr>
          <a:xfrm>
            <a:off x="1815509" y="2104617"/>
            <a:ext cx="891079" cy="3325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96" name="Овал 95"/>
          <p:cNvSpPr/>
          <p:nvPr/>
        </p:nvSpPr>
        <p:spPr>
          <a:xfrm>
            <a:off x="1845525" y="3711152"/>
            <a:ext cx="891080" cy="333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66" name="Овал 65"/>
          <p:cNvSpPr/>
          <p:nvPr/>
        </p:nvSpPr>
        <p:spPr>
          <a:xfrm>
            <a:off x="1798327" y="2486816"/>
            <a:ext cx="891080" cy="3267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105" name="Овал 104"/>
          <p:cNvSpPr/>
          <p:nvPr/>
        </p:nvSpPr>
        <p:spPr>
          <a:xfrm>
            <a:off x="1612532" y="5254346"/>
            <a:ext cx="1036993" cy="5064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194" name="Заголовок 3"/>
          <p:cNvSpPr>
            <a:spLocks noGrp="1"/>
          </p:cNvSpPr>
          <p:nvPr>
            <p:ph type="title"/>
          </p:nvPr>
        </p:nvSpPr>
        <p:spPr>
          <a:xfrm>
            <a:off x="1839981" y="234648"/>
            <a:ext cx="6610398" cy="662191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814" b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ПОЛИГОН </a:t>
            </a:r>
            <a:r>
              <a:rPr lang="ru-RU" sz="1814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БАС:</a:t>
            </a:r>
            <a:r>
              <a:rPr lang="ru-RU" sz="1814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814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ПРЕДЛОЖЕНИЯ ПО ФУНКЦИЯМ </a:t>
            </a:r>
            <a:r>
              <a:rPr lang="ru-RU" sz="1814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БАЗОВОГО </a:t>
            </a:r>
            <a:br>
              <a:rPr lang="ru-RU" sz="1814" b="1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ru-RU" sz="1814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ЛЁТНО-ИСПЫТАТЕЛЬНОГО ЦЕНТРА ОТРАСЛИ БАС</a:t>
            </a:r>
            <a:endParaRPr lang="ru-RU" sz="1814" b="1" dirty="0">
              <a:solidFill>
                <a:srgbClr val="0070C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8195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81" y="2044156"/>
            <a:ext cx="2091662" cy="88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Прямоугольник 9"/>
          <p:cNvSpPr>
            <a:spLocks noChangeArrowheads="1"/>
          </p:cNvSpPr>
          <p:nvPr/>
        </p:nvSpPr>
        <p:spPr bwMode="auto">
          <a:xfrm>
            <a:off x="4677328" y="2041277"/>
            <a:ext cx="1869971" cy="5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>
            <a:spAutoFit/>
          </a:bodyPr>
          <a:lstStyle/>
          <a:p>
            <a:pPr algn="ctr"/>
            <a:endParaRPr lang="ru-RU" sz="1632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ru-RU" sz="1632" b="1" dirty="0">
                <a:latin typeface="Calibri" pitchFamily="34" charset="0"/>
              </a:rPr>
              <a:t>ПОЛИГОН БАС 1</a:t>
            </a:r>
          </a:p>
        </p:txBody>
      </p:sp>
      <p:sp>
        <p:nvSpPr>
          <p:cNvPr id="14" name="Двойная стрелка вверх/вниз 13"/>
          <p:cNvSpPr/>
          <p:nvPr/>
        </p:nvSpPr>
        <p:spPr>
          <a:xfrm rot="7484897">
            <a:off x="4265617" y="1214977"/>
            <a:ext cx="208734" cy="1144441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/>
          </a:p>
        </p:txBody>
      </p:sp>
      <p:sp>
        <p:nvSpPr>
          <p:cNvPr id="16" name="Двойная стрелка вверх/вниз 15"/>
          <p:cNvSpPr/>
          <p:nvPr/>
        </p:nvSpPr>
        <p:spPr>
          <a:xfrm rot="4192010">
            <a:off x="7211650" y="828461"/>
            <a:ext cx="228888" cy="1877169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/>
          </a:p>
        </p:txBody>
      </p:sp>
      <p:sp>
        <p:nvSpPr>
          <p:cNvPr id="17" name="Овал 16"/>
          <p:cNvSpPr/>
          <p:nvPr/>
        </p:nvSpPr>
        <p:spPr>
          <a:xfrm>
            <a:off x="8261799" y="1155958"/>
            <a:ext cx="2297516" cy="46353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00" name="Заголовок 1"/>
          <p:cNvSpPr txBox="1">
            <a:spLocks/>
          </p:cNvSpPr>
          <p:nvPr/>
        </p:nvSpPr>
        <p:spPr bwMode="auto">
          <a:xfrm>
            <a:off x="8261800" y="1168912"/>
            <a:ext cx="2258648" cy="46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ЦЕНТР ПРОДВИЖЕНИЯ, АВИАСАЛОН БАС</a:t>
            </a:r>
          </a:p>
        </p:txBody>
      </p:sp>
      <p:sp>
        <p:nvSpPr>
          <p:cNvPr id="20" name="Овал 19"/>
          <p:cNvSpPr/>
          <p:nvPr/>
        </p:nvSpPr>
        <p:spPr>
          <a:xfrm>
            <a:off x="8450380" y="1747610"/>
            <a:ext cx="1943388" cy="38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02" name="Заголовок 1"/>
          <p:cNvSpPr txBox="1">
            <a:spLocks/>
          </p:cNvSpPr>
          <p:nvPr/>
        </p:nvSpPr>
        <p:spPr bwMode="auto">
          <a:xfrm>
            <a:off x="8450380" y="1766326"/>
            <a:ext cx="1943388" cy="36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179" b="1">
                <a:solidFill>
                  <a:srgbClr val="002060"/>
                </a:solidFill>
                <a:latin typeface="Calibri" pitchFamily="34" charset="0"/>
              </a:rPr>
              <a:t>ВНУТРЕННИЕ ЗАКАЗЧИКИ</a:t>
            </a:r>
          </a:p>
        </p:txBody>
      </p:sp>
      <p:sp>
        <p:nvSpPr>
          <p:cNvPr id="22" name="Овал 21"/>
          <p:cNvSpPr/>
          <p:nvPr/>
        </p:nvSpPr>
        <p:spPr>
          <a:xfrm>
            <a:off x="8450380" y="2241375"/>
            <a:ext cx="1943388" cy="380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04" name="Заголовок 1"/>
          <p:cNvSpPr txBox="1">
            <a:spLocks/>
          </p:cNvSpPr>
          <p:nvPr/>
        </p:nvSpPr>
        <p:spPr bwMode="auto">
          <a:xfrm>
            <a:off x="8450380" y="2260088"/>
            <a:ext cx="1943388" cy="36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ВНЕШНИЕ ЗАКАЗЧИКИ</a:t>
            </a:r>
          </a:p>
        </p:txBody>
      </p:sp>
      <p:sp>
        <p:nvSpPr>
          <p:cNvPr id="24" name="Овал 23"/>
          <p:cNvSpPr/>
          <p:nvPr/>
        </p:nvSpPr>
        <p:spPr>
          <a:xfrm>
            <a:off x="8450380" y="2704909"/>
            <a:ext cx="1943388" cy="6506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06" name="Заголовок 1"/>
          <p:cNvSpPr txBox="1">
            <a:spLocks/>
          </p:cNvSpPr>
          <p:nvPr/>
        </p:nvSpPr>
        <p:spPr bwMode="auto">
          <a:xfrm>
            <a:off x="8450380" y="2723624"/>
            <a:ext cx="1943388" cy="63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ФИНАНСОВЫЕ/</a:t>
            </a:r>
          </a:p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ТЕХНОЛОГИЧЕСКИЕ ПАРТНЁРЫ</a:t>
            </a:r>
          </a:p>
        </p:txBody>
      </p:sp>
      <p:cxnSp>
        <p:nvCxnSpPr>
          <p:cNvPr id="27" name="Соединительная линия уступом 26"/>
          <p:cNvCxnSpPr>
            <a:stCxn id="17" idx="3"/>
            <a:endCxn id="8202" idx="1"/>
          </p:cNvCxnSpPr>
          <p:nvPr/>
        </p:nvCxnSpPr>
        <p:spPr>
          <a:xfrm rot="5400000">
            <a:off x="8325138" y="1677073"/>
            <a:ext cx="397315" cy="146834"/>
          </a:xfrm>
          <a:prstGeom prst="bentConnector4">
            <a:avLst>
              <a:gd name="adj1" fmla="val 18557"/>
              <a:gd name="adj2" fmla="val 240128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endCxn id="8204" idx="1"/>
          </p:cNvCxnSpPr>
          <p:nvPr/>
        </p:nvCxnSpPr>
        <p:spPr>
          <a:xfrm rot="5400000">
            <a:off x="8072498" y="1926834"/>
            <a:ext cx="892519" cy="136757"/>
          </a:xfrm>
          <a:prstGeom prst="bentConnector4">
            <a:avLst>
              <a:gd name="adj1" fmla="val 10500"/>
              <a:gd name="adj2" fmla="val 250908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>
            <a:endCxn id="8206" idx="1"/>
          </p:cNvCxnSpPr>
          <p:nvPr/>
        </p:nvCxnSpPr>
        <p:spPr>
          <a:xfrm rot="5400000">
            <a:off x="7770912" y="2225540"/>
            <a:ext cx="1492810" cy="133879"/>
          </a:xfrm>
          <a:prstGeom prst="bentConnector4">
            <a:avLst>
              <a:gd name="adj1" fmla="val 5988"/>
              <a:gd name="adj2" fmla="val 254440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Овал 44"/>
          <p:cNvSpPr/>
          <p:nvPr/>
        </p:nvSpPr>
        <p:spPr>
          <a:xfrm>
            <a:off x="1626928" y="1132924"/>
            <a:ext cx="2297516" cy="4678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46" name="Овал 45"/>
          <p:cNvSpPr/>
          <p:nvPr/>
        </p:nvSpPr>
        <p:spPr>
          <a:xfrm>
            <a:off x="1815509" y="1728897"/>
            <a:ext cx="891079" cy="332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12" name="Заголовок 1"/>
          <p:cNvSpPr txBox="1">
            <a:spLocks/>
          </p:cNvSpPr>
          <p:nvPr/>
        </p:nvSpPr>
        <p:spPr bwMode="auto">
          <a:xfrm>
            <a:off x="1806153" y="3711152"/>
            <a:ext cx="909792" cy="3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80000"/>
              </a:lnSpc>
            </a:pPr>
            <a:r>
              <a:rPr lang="ru-RU" sz="1179" b="1" dirty="0">
                <a:solidFill>
                  <a:srgbClr val="002060"/>
                </a:solidFill>
                <a:latin typeface="Calibri" pitchFamily="34" charset="0"/>
              </a:rPr>
              <a:t>АНТИДРОН</a:t>
            </a:r>
          </a:p>
        </p:txBody>
      </p:sp>
      <p:cxnSp>
        <p:nvCxnSpPr>
          <p:cNvPr id="53" name="Соединительная линия уступом 52"/>
          <p:cNvCxnSpPr>
            <a:stCxn id="8214" idx="1"/>
            <a:endCxn id="46" idx="2"/>
          </p:cNvCxnSpPr>
          <p:nvPr/>
        </p:nvCxnSpPr>
        <p:spPr>
          <a:xfrm rot="10800000" flipH="1" flipV="1">
            <a:off x="1612533" y="1363253"/>
            <a:ext cx="202977" cy="531192"/>
          </a:xfrm>
          <a:prstGeom prst="bentConnector3">
            <a:avLst>
              <a:gd name="adj1" fmla="val -102488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4" name="Заголовок 1"/>
          <p:cNvSpPr txBox="1">
            <a:spLocks/>
          </p:cNvSpPr>
          <p:nvPr/>
        </p:nvSpPr>
        <p:spPr bwMode="auto">
          <a:xfrm>
            <a:off x="1612532" y="1131484"/>
            <a:ext cx="2260089" cy="46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ЦЕНТР НИОКР И ОКР</a:t>
            </a:r>
          </a:p>
        </p:txBody>
      </p:sp>
      <p:sp>
        <p:nvSpPr>
          <p:cNvPr id="8216" name="Заголовок 1"/>
          <p:cNvSpPr txBox="1">
            <a:spLocks/>
          </p:cNvSpPr>
          <p:nvPr/>
        </p:nvSpPr>
        <p:spPr bwMode="auto">
          <a:xfrm flipV="1">
            <a:off x="1890001" y="2532670"/>
            <a:ext cx="891079" cy="105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 dirty="0" err="1">
                <a:solidFill>
                  <a:srgbClr val="002060"/>
                </a:solidFill>
                <a:latin typeface="Calibri" pitchFamily="34" charset="0"/>
              </a:rPr>
              <a:t>ОрВД</a:t>
            </a:r>
            <a:endParaRPr lang="ru-RU" sz="127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1773430" y="3268430"/>
            <a:ext cx="1683806" cy="333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829075">
              <a:lnSpc>
                <a:spcPct val="90000"/>
              </a:lnSpc>
            </a:pPr>
            <a:r>
              <a:rPr lang="ru-RU" sz="1088" b="1" dirty="0">
                <a:solidFill>
                  <a:srgbClr val="002060"/>
                </a:solidFill>
                <a:latin typeface="Calibri" pitchFamily="34" charset="0"/>
              </a:rPr>
              <a:t>Идентификация</a:t>
            </a:r>
            <a:endParaRPr lang="ru-RU" sz="1088" dirty="0"/>
          </a:p>
        </p:txBody>
      </p:sp>
      <p:sp>
        <p:nvSpPr>
          <p:cNvPr id="64" name="Овал 63"/>
          <p:cNvSpPr/>
          <p:nvPr/>
        </p:nvSpPr>
        <p:spPr>
          <a:xfrm>
            <a:off x="1811189" y="2874776"/>
            <a:ext cx="1646047" cy="333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r>
              <a:rPr lang="ru-RU" sz="1088" b="1" dirty="0">
                <a:solidFill>
                  <a:srgbClr val="002060"/>
                </a:solidFill>
                <a:latin typeface="Calibri" pitchFamily="34" charset="0"/>
              </a:rPr>
              <a:t>ЭТАПЫ ПОЛЁТА БАС</a:t>
            </a:r>
            <a:endParaRPr lang="ru-RU" sz="1088" dirty="0"/>
          </a:p>
        </p:txBody>
      </p:sp>
      <p:sp>
        <p:nvSpPr>
          <p:cNvPr id="8222" name="Заголовок 1"/>
          <p:cNvSpPr txBox="1">
            <a:spLocks/>
          </p:cNvSpPr>
          <p:nvPr/>
        </p:nvSpPr>
        <p:spPr bwMode="auto">
          <a:xfrm>
            <a:off x="1851497" y="1750489"/>
            <a:ext cx="891080" cy="31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 dirty="0">
                <a:solidFill>
                  <a:srgbClr val="002060"/>
                </a:solidFill>
                <a:latin typeface="Calibri" pitchFamily="34" charset="0"/>
              </a:rPr>
              <a:t>БВС</a:t>
            </a:r>
          </a:p>
        </p:txBody>
      </p:sp>
      <p:cxnSp>
        <p:nvCxnSpPr>
          <p:cNvPr id="68" name="Соединительная линия уступом 67"/>
          <p:cNvCxnSpPr>
            <a:stCxn id="8214" idx="1"/>
            <a:endCxn id="60" idx="2"/>
          </p:cNvCxnSpPr>
          <p:nvPr/>
        </p:nvCxnSpPr>
        <p:spPr>
          <a:xfrm rot="10800000" flipH="1" flipV="1">
            <a:off x="1612533" y="1363253"/>
            <a:ext cx="202977" cy="906914"/>
          </a:xfrm>
          <a:prstGeom prst="bentConnector3">
            <a:avLst>
              <a:gd name="adj1" fmla="val -102488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Соединительная линия уступом 70"/>
          <p:cNvCxnSpPr>
            <a:stCxn id="8214" idx="1"/>
            <a:endCxn id="62" idx="2"/>
          </p:cNvCxnSpPr>
          <p:nvPr/>
        </p:nvCxnSpPr>
        <p:spPr>
          <a:xfrm rot="10800000" flipH="1" flipV="1">
            <a:off x="1612532" y="1363251"/>
            <a:ext cx="160898" cy="2072166"/>
          </a:xfrm>
          <a:prstGeom prst="bentConnector3">
            <a:avLst>
              <a:gd name="adj1" fmla="val -128836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Соединительная линия уступом 76"/>
          <p:cNvCxnSpPr>
            <a:stCxn id="8214" idx="1"/>
          </p:cNvCxnSpPr>
          <p:nvPr/>
        </p:nvCxnSpPr>
        <p:spPr>
          <a:xfrm rot="10800000" flipH="1" flipV="1">
            <a:off x="1612532" y="1363251"/>
            <a:ext cx="172745" cy="1690028"/>
          </a:xfrm>
          <a:prstGeom prst="bentConnector3">
            <a:avLst>
              <a:gd name="adj1" fmla="val -119984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оединительная линия уступом 80"/>
          <p:cNvCxnSpPr/>
          <p:nvPr/>
        </p:nvCxnSpPr>
        <p:spPr>
          <a:xfrm rot="16200000" flipH="1">
            <a:off x="206926" y="2606636"/>
            <a:ext cx="2836120" cy="424205"/>
          </a:xfrm>
          <a:prstGeom prst="bentConnector3">
            <a:avLst>
              <a:gd name="adj1" fmla="val 98887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Овал 83"/>
          <p:cNvSpPr/>
          <p:nvPr/>
        </p:nvSpPr>
        <p:spPr>
          <a:xfrm>
            <a:off x="3001696" y="3878139"/>
            <a:ext cx="1787917" cy="46785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5" name="Овал 84"/>
          <p:cNvSpPr/>
          <p:nvPr/>
        </p:nvSpPr>
        <p:spPr>
          <a:xfrm>
            <a:off x="3190276" y="4474111"/>
            <a:ext cx="891080" cy="3325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29" name="Заголовок 1"/>
          <p:cNvSpPr txBox="1">
            <a:spLocks/>
          </p:cNvSpPr>
          <p:nvPr/>
        </p:nvSpPr>
        <p:spPr bwMode="auto">
          <a:xfrm>
            <a:off x="3190276" y="4492827"/>
            <a:ext cx="891080" cy="31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БЛА</a:t>
            </a:r>
          </a:p>
        </p:txBody>
      </p:sp>
      <p:sp>
        <p:nvSpPr>
          <p:cNvPr id="8230" name="Заголовок 1"/>
          <p:cNvSpPr txBox="1">
            <a:spLocks/>
          </p:cNvSpPr>
          <p:nvPr/>
        </p:nvSpPr>
        <p:spPr bwMode="auto">
          <a:xfrm>
            <a:off x="2988739" y="3917007"/>
            <a:ext cx="1767763" cy="46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ЦЕНТР ОТРАБОТКИ И СЕРТИФИКАЦИИ</a:t>
            </a:r>
          </a:p>
        </p:txBody>
      </p:sp>
      <p:sp>
        <p:nvSpPr>
          <p:cNvPr id="88" name="Овал 87"/>
          <p:cNvSpPr/>
          <p:nvPr/>
        </p:nvSpPr>
        <p:spPr>
          <a:xfrm>
            <a:off x="3190276" y="4849834"/>
            <a:ext cx="891080" cy="332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32" name="Заголовок 1"/>
          <p:cNvSpPr txBox="1">
            <a:spLocks/>
          </p:cNvSpPr>
          <p:nvPr/>
        </p:nvSpPr>
        <p:spPr bwMode="auto">
          <a:xfrm>
            <a:off x="3190276" y="4868547"/>
            <a:ext cx="891080" cy="31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БРЭО БАС</a:t>
            </a:r>
          </a:p>
        </p:txBody>
      </p:sp>
      <p:sp>
        <p:nvSpPr>
          <p:cNvPr id="90" name="Овал 89"/>
          <p:cNvSpPr/>
          <p:nvPr/>
        </p:nvSpPr>
        <p:spPr>
          <a:xfrm>
            <a:off x="3190276" y="5235631"/>
            <a:ext cx="891080" cy="333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34" name="Заголовок 1"/>
          <p:cNvSpPr txBox="1">
            <a:spLocks/>
          </p:cNvSpPr>
          <p:nvPr/>
        </p:nvSpPr>
        <p:spPr bwMode="auto">
          <a:xfrm>
            <a:off x="3190276" y="5254347"/>
            <a:ext cx="891080" cy="31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 ПН БАС</a:t>
            </a:r>
          </a:p>
        </p:txBody>
      </p:sp>
      <p:sp>
        <p:nvSpPr>
          <p:cNvPr id="92" name="Овал 91"/>
          <p:cNvSpPr/>
          <p:nvPr/>
        </p:nvSpPr>
        <p:spPr>
          <a:xfrm>
            <a:off x="3187396" y="5619991"/>
            <a:ext cx="889640" cy="333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36" name="Заголовок 1"/>
          <p:cNvSpPr txBox="1">
            <a:spLocks/>
          </p:cNvSpPr>
          <p:nvPr/>
        </p:nvSpPr>
        <p:spPr bwMode="auto">
          <a:xfrm>
            <a:off x="3161484" y="5640144"/>
            <a:ext cx="957299" cy="31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80000"/>
              </a:lnSpc>
            </a:pPr>
            <a:r>
              <a:rPr lang="ru-RU" sz="1179" b="1">
                <a:solidFill>
                  <a:srgbClr val="002060"/>
                </a:solidFill>
                <a:latin typeface="Calibri" pitchFamily="34" charset="0"/>
              </a:rPr>
              <a:t>КП и ЦУ БАС</a:t>
            </a:r>
          </a:p>
        </p:txBody>
      </p:sp>
      <p:sp>
        <p:nvSpPr>
          <p:cNvPr id="94" name="Овал 93"/>
          <p:cNvSpPr/>
          <p:nvPr/>
        </p:nvSpPr>
        <p:spPr>
          <a:xfrm>
            <a:off x="3187396" y="6000030"/>
            <a:ext cx="889640" cy="333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38" name="Заголовок 1"/>
          <p:cNvSpPr txBox="1">
            <a:spLocks/>
          </p:cNvSpPr>
          <p:nvPr/>
        </p:nvSpPr>
        <p:spPr bwMode="auto">
          <a:xfrm>
            <a:off x="3187396" y="6020184"/>
            <a:ext cx="889640" cy="31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70000"/>
              </a:lnSpc>
            </a:pPr>
            <a:r>
              <a:rPr lang="ru-RU" sz="1179" b="1">
                <a:solidFill>
                  <a:srgbClr val="002060"/>
                </a:solidFill>
                <a:latin typeface="Calibri" pitchFamily="34" charset="0"/>
              </a:rPr>
              <a:t>СЕРВИСЫ БАС</a:t>
            </a:r>
          </a:p>
        </p:txBody>
      </p:sp>
      <p:sp>
        <p:nvSpPr>
          <p:cNvPr id="8240" name="Заголовок 1"/>
          <p:cNvSpPr txBox="1">
            <a:spLocks/>
          </p:cNvSpPr>
          <p:nvPr/>
        </p:nvSpPr>
        <p:spPr bwMode="auto">
          <a:xfrm>
            <a:off x="1819049" y="2101019"/>
            <a:ext cx="891080" cy="31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 dirty="0">
                <a:solidFill>
                  <a:srgbClr val="002060"/>
                </a:solidFill>
                <a:latin typeface="Calibri" pitchFamily="34" charset="0"/>
              </a:rPr>
              <a:t>БРЭО БАС</a:t>
            </a:r>
          </a:p>
        </p:txBody>
      </p:sp>
      <p:sp>
        <p:nvSpPr>
          <p:cNvPr id="98" name="Овал 97"/>
          <p:cNvSpPr/>
          <p:nvPr/>
        </p:nvSpPr>
        <p:spPr>
          <a:xfrm>
            <a:off x="1798706" y="4112065"/>
            <a:ext cx="908260" cy="2670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r>
              <a:rPr lang="ru-RU" sz="1270" b="1" dirty="0" err="1">
                <a:solidFill>
                  <a:schemeClr val="tx1"/>
                </a:solidFill>
              </a:rPr>
              <a:t>ОрВД</a:t>
            </a:r>
            <a:endParaRPr lang="ru-RU" sz="1270" b="1" dirty="0">
              <a:solidFill>
                <a:schemeClr val="tx1"/>
              </a:solidFill>
            </a:endParaRPr>
          </a:p>
        </p:txBody>
      </p:sp>
      <p:sp>
        <p:nvSpPr>
          <p:cNvPr id="8242" name="Заголовок 1"/>
          <p:cNvSpPr txBox="1">
            <a:spLocks/>
          </p:cNvSpPr>
          <p:nvPr/>
        </p:nvSpPr>
        <p:spPr bwMode="auto">
          <a:xfrm>
            <a:off x="1845525" y="2495453"/>
            <a:ext cx="891080" cy="31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 dirty="0">
                <a:solidFill>
                  <a:srgbClr val="002060"/>
                </a:solidFill>
                <a:latin typeface="Calibri" pitchFamily="34" charset="0"/>
              </a:rPr>
              <a:t>ПН БАС</a:t>
            </a:r>
          </a:p>
        </p:txBody>
      </p:sp>
      <p:sp>
        <p:nvSpPr>
          <p:cNvPr id="100" name="Овал 99"/>
          <p:cNvSpPr/>
          <p:nvPr/>
        </p:nvSpPr>
        <p:spPr>
          <a:xfrm>
            <a:off x="1773761" y="4428047"/>
            <a:ext cx="891080" cy="3325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44" name="Заголовок 1"/>
          <p:cNvSpPr txBox="1">
            <a:spLocks/>
          </p:cNvSpPr>
          <p:nvPr/>
        </p:nvSpPr>
        <p:spPr bwMode="auto">
          <a:xfrm>
            <a:off x="1747850" y="4446762"/>
            <a:ext cx="958738" cy="31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80000"/>
              </a:lnSpc>
            </a:pPr>
            <a:r>
              <a:rPr lang="ru-RU" sz="1179" b="1" dirty="0">
                <a:solidFill>
                  <a:srgbClr val="002060"/>
                </a:solidFill>
                <a:latin typeface="Calibri" pitchFamily="34" charset="0"/>
              </a:rPr>
              <a:t>КП и ЦУ БАС</a:t>
            </a:r>
          </a:p>
        </p:txBody>
      </p:sp>
      <p:sp>
        <p:nvSpPr>
          <p:cNvPr id="102" name="Овал 101"/>
          <p:cNvSpPr/>
          <p:nvPr/>
        </p:nvSpPr>
        <p:spPr>
          <a:xfrm>
            <a:off x="1773761" y="4808086"/>
            <a:ext cx="891080" cy="3339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46" name="Заголовок 1"/>
          <p:cNvSpPr txBox="1">
            <a:spLocks/>
          </p:cNvSpPr>
          <p:nvPr/>
        </p:nvSpPr>
        <p:spPr bwMode="auto">
          <a:xfrm>
            <a:off x="1773761" y="4826802"/>
            <a:ext cx="891080" cy="31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70000"/>
              </a:lnSpc>
            </a:pPr>
            <a:r>
              <a:rPr lang="ru-RU" sz="1179" b="1" dirty="0">
                <a:solidFill>
                  <a:srgbClr val="002060"/>
                </a:solidFill>
                <a:latin typeface="Calibri" pitchFamily="34" charset="0"/>
              </a:rPr>
              <a:t>СЕРВИСЫ БАС</a:t>
            </a:r>
          </a:p>
        </p:txBody>
      </p:sp>
      <p:cxnSp>
        <p:nvCxnSpPr>
          <p:cNvPr id="104" name="Соединительная линия уступом 103"/>
          <p:cNvCxnSpPr>
            <a:stCxn id="45" idx="2"/>
            <a:endCxn id="96" idx="2"/>
          </p:cNvCxnSpPr>
          <p:nvPr/>
        </p:nvCxnSpPr>
        <p:spPr>
          <a:xfrm rot="10800000" flipH="1" flipV="1">
            <a:off x="1626928" y="1366850"/>
            <a:ext cx="218596" cy="2511289"/>
          </a:xfrm>
          <a:prstGeom prst="bentConnector3">
            <a:avLst>
              <a:gd name="adj1" fmla="val -94830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Соединительная линия уступом 106"/>
          <p:cNvCxnSpPr>
            <a:stCxn id="8214" idx="1"/>
            <a:endCxn id="8242" idx="1"/>
          </p:cNvCxnSpPr>
          <p:nvPr/>
        </p:nvCxnSpPr>
        <p:spPr>
          <a:xfrm rot="10800000" flipH="1" flipV="1">
            <a:off x="1612531" y="1363251"/>
            <a:ext cx="232993" cy="1291272"/>
          </a:xfrm>
          <a:prstGeom prst="bentConnector3">
            <a:avLst>
              <a:gd name="adj1" fmla="val -88971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Соединительная линия уступом 109"/>
          <p:cNvCxnSpPr>
            <a:stCxn id="8214" idx="1"/>
            <a:endCxn id="8244" idx="1"/>
          </p:cNvCxnSpPr>
          <p:nvPr/>
        </p:nvCxnSpPr>
        <p:spPr>
          <a:xfrm rot="10800000" flipH="1" flipV="1">
            <a:off x="1612533" y="1363252"/>
            <a:ext cx="135317" cy="3243298"/>
          </a:xfrm>
          <a:prstGeom prst="bentConnector3">
            <a:avLst>
              <a:gd name="adj1" fmla="val -153963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Соединительная линия уступом 112"/>
          <p:cNvCxnSpPr>
            <a:stCxn id="8214" idx="1"/>
            <a:endCxn id="105" idx="2"/>
          </p:cNvCxnSpPr>
          <p:nvPr/>
        </p:nvCxnSpPr>
        <p:spPr>
          <a:xfrm rot="10800000" flipV="1">
            <a:off x="1612532" y="1363251"/>
            <a:ext cx="1" cy="4144335"/>
          </a:xfrm>
          <a:prstGeom prst="bentConnector3">
            <a:avLst>
              <a:gd name="adj1" fmla="val 22860100000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Соединительная линия уступом 115"/>
          <p:cNvCxnSpPr>
            <a:stCxn id="8230" idx="1"/>
            <a:endCxn id="85" idx="2"/>
          </p:cNvCxnSpPr>
          <p:nvPr/>
        </p:nvCxnSpPr>
        <p:spPr>
          <a:xfrm rot="10800000" flipH="1" flipV="1">
            <a:off x="2988738" y="4148773"/>
            <a:ext cx="201537" cy="490886"/>
          </a:xfrm>
          <a:prstGeom prst="bentConnector3">
            <a:avLst>
              <a:gd name="adj1" fmla="val -102488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Соединительная линия уступом 119"/>
          <p:cNvCxnSpPr>
            <a:stCxn id="8230" idx="1"/>
            <a:endCxn id="8232" idx="1"/>
          </p:cNvCxnSpPr>
          <p:nvPr/>
        </p:nvCxnSpPr>
        <p:spPr>
          <a:xfrm rot="10800000" flipH="1" flipV="1">
            <a:off x="2988738" y="4148775"/>
            <a:ext cx="201537" cy="879563"/>
          </a:xfrm>
          <a:prstGeom prst="bentConnector3">
            <a:avLst>
              <a:gd name="adj1" fmla="val -102488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Соединительная линия уступом 122"/>
          <p:cNvCxnSpPr>
            <a:stCxn id="8230" idx="1"/>
            <a:endCxn id="8234" idx="1"/>
          </p:cNvCxnSpPr>
          <p:nvPr/>
        </p:nvCxnSpPr>
        <p:spPr>
          <a:xfrm rot="10800000" flipH="1" flipV="1">
            <a:off x="2988738" y="4148775"/>
            <a:ext cx="201537" cy="1265362"/>
          </a:xfrm>
          <a:prstGeom prst="bentConnector3">
            <a:avLst>
              <a:gd name="adj1" fmla="val -102488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Соединительная линия уступом 125"/>
          <p:cNvCxnSpPr>
            <a:stCxn id="8230" idx="1"/>
            <a:endCxn id="8236" idx="1"/>
          </p:cNvCxnSpPr>
          <p:nvPr/>
        </p:nvCxnSpPr>
        <p:spPr>
          <a:xfrm rot="10800000" flipH="1" flipV="1">
            <a:off x="2988739" y="4148775"/>
            <a:ext cx="172745" cy="1649720"/>
          </a:xfrm>
          <a:prstGeom prst="bentConnector3">
            <a:avLst>
              <a:gd name="adj1" fmla="val -119984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Соединительная линия уступом 128"/>
          <p:cNvCxnSpPr/>
          <p:nvPr/>
        </p:nvCxnSpPr>
        <p:spPr>
          <a:xfrm rot="10800000" flipH="1" flipV="1">
            <a:off x="2988740" y="4152766"/>
            <a:ext cx="198657" cy="2031201"/>
          </a:xfrm>
          <a:prstGeom prst="bentConnector3">
            <a:avLst>
              <a:gd name="adj1" fmla="val -104335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Двойная стрелка вверх/вниз 131"/>
          <p:cNvSpPr/>
          <p:nvPr/>
        </p:nvSpPr>
        <p:spPr>
          <a:xfrm rot="2617040">
            <a:off x="4330397" y="2628612"/>
            <a:ext cx="244723" cy="1428030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/>
          </a:p>
        </p:txBody>
      </p:sp>
      <p:sp>
        <p:nvSpPr>
          <p:cNvPr id="136" name="Овал 135"/>
          <p:cNvSpPr/>
          <p:nvPr/>
        </p:nvSpPr>
        <p:spPr>
          <a:xfrm>
            <a:off x="5201323" y="3978908"/>
            <a:ext cx="2297516" cy="46785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137" name="Овал 136"/>
          <p:cNvSpPr/>
          <p:nvPr/>
        </p:nvSpPr>
        <p:spPr>
          <a:xfrm>
            <a:off x="5389902" y="4574879"/>
            <a:ext cx="2108936" cy="3382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59" name="Заголовок 1"/>
          <p:cNvSpPr txBox="1">
            <a:spLocks/>
          </p:cNvSpPr>
          <p:nvPr/>
        </p:nvSpPr>
        <p:spPr bwMode="auto">
          <a:xfrm>
            <a:off x="5389902" y="4593594"/>
            <a:ext cx="2108936" cy="36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70000"/>
              </a:lnSpc>
            </a:pPr>
            <a:r>
              <a:rPr lang="ru-RU" sz="1179" b="1">
                <a:solidFill>
                  <a:srgbClr val="002060"/>
                </a:solidFill>
                <a:latin typeface="Calibri" pitchFamily="34" charset="0"/>
              </a:rPr>
              <a:t>Приём международных </a:t>
            </a:r>
          </a:p>
          <a:p>
            <a:pPr algn="ctr" defTabSz="829075" eaLnBrk="1" hangingPunct="1">
              <a:lnSpc>
                <a:spcPct val="70000"/>
              </a:lnSpc>
            </a:pPr>
            <a:r>
              <a:rPr lang="ru-RU" sz="1179" b="1">
                <a:solidFill>
                  <a:srgbClr val="002060"/>
                </a:solidFill>
                <a:latin typeface="Calibri" pitchFamily="34" charset="0"/>
              </a:rPr>
              <a:t>делегаций</a:t>
            </a:r>
          </a:p>
        </p:txBody>
      </p:sp>
      <p:sp>
        <p:nvSpPr>
          <p:cNvPr id="8260" name="Заголовок 1"/>
          <p:cNvSpPr txBox="1">
            <a:spLocks/>
          </p:cNvSpPr>
          <p:nvPr/>
        </p:nvSpPr>
        <p:spPr bwMode="auto">
          <a:xfrm>
            <a:off x="5186927" y="3997623"/>
            <a:ext cx="2260089" cy="46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АЭРОДРОМ/</a:t>
            </a:r>
          </a:p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СПЕЦПЛОЩАДКА</a:t>
            </a:r>
          </a:p>
        </p:txBody>
      </p:sp>
      <p:sp>
        <p:nvSpPr>
          <p:cNvPr id="140" name="Овал 139"/>
          <p:cNvSpPr/>
          <p:nvPr/>
        </p:nvSpPr>
        <p:spPr>
          <a:xfrm>
            <a:off x="5459002" y="5002426"/>
            <a:ext cx="2058552" cy="2879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62" name="Заголовок 1"/>
          <p:cNvSpPr txBox="1">
            <a:spLocks/>
          </p:cNvSpPr>
          <p:nvPr/>
        </p:nvSpPr>
        <p:spPr bwMode="auto">
          <a:xfrm>
            <a:off x="5489232" y="5005305"/>
            <a:ext cx="1957783" cy="28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АВИАДЕРЕВНЯ</a:t>
            </a:r>
          </a:p>
        </p:txBody>
      </p:sp>
      <p:sp>
        <p:nvSpPr>
          <p:cNvPr id="142" name="Овал 141"/>
          <p:cNvSpPr/>
          <p:nvPr/>
        </p:nvSpPr>
        <p:spPr>
          <a:xfrm>
            <a:off x="5389902" y="5370950"/>
            <a:ext cx="2127651" cy="29510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64" name="Заголовок 1"/>
          <p:cNvSpPr txBox="1">
            <a:spLocks/>
          </p:cNvSpPr>
          <p:nvPr/>
        </p:nvSpPr>
        <p:spPr bwMode="auto">
          <a:xfrm>
            <a:off x="5389902" y="5379586"/>
            <a:ext cx="2127651" cy="29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70000"/>
              </a:lnSpc>
            </a:pPr>
            <a:r>
              <a:rPr lang="ru-RU" sz="997" b="1">
                <a:solidFill>
                  <a:srgbClr val="002060"/>
                </a:solidFill>
                <a:latin typeface="Calibri" pitchFamily="34" charset="0"/>
              </a:rPr>
              <a:t>Площадка размещения </a:t>
            </a:r>
          </a:p>
          <a:p>
            <a:pPr algn="ctr" defTabSz="829075" eaLnBrk="1" hangingPunct="1">
              <a:lnSpc>
                <a:spcPct val="70000"/>
              </a:lnSpc>
            </a:pPr>
            <a:r>
              <a:rPr lang="ru-RU" sz="997" b="1">
                <a:solidFill>
                  <a:srgbClr val="002060"/>
                </a:solidFill>
                <a:latin typeface="Calibri" pitchFamily="34" charset="0"/>
              </a:rPr>
              <a:t>авиакрыла</a:t>
            </a:r>
          </a:p>
        </p:txBody>
      </p:sp>
      <p:cxnSp>
        <p:nvCxnSpPr>
          <p:cNvPr id="148" name="Соединительная линия уступом 147"/>
          <p:cNvCxnSpPr>
            <a:stCxn id="8260" idx="1"/>
            <a:endCxn id="137" idx="2"/>
          </p:cNvCxnSpPr>
          <p:nvPr/>
        </p:nvCxnSpPr>
        <p:spPr>
          <a:xfrm rot="10800000" flipH="1" flipV="1">
            <a:off x="5186928" y="4229389"/>
            <a:ext cx="202976" cy="513919"/>
          </a:xfrm>
          <a:prstGeom prst="bentConnector3">
            <a:avLst>
              <a:gd name="adj1" fmla="val -102488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Соединительная линия уступом 148"/>
          <p:cNvCxnSpPr>
            <a:stCxn id="8260" idx="1"/>
            <a:endCxn id="8262" idx="1"/>
          </p:cNvCxnSpPr>
          <p:nvPr/>
        </p:nvCxnSpPr>
        <p:spPr>
          <a:xfrm rot="10800000" flipH="1" flipV="1">
            <a:off x="5186928" y="4229389"/>
            <a:ext cx="302305" cy="918431"/>
          </a:xfrm>
          <a:prstGeom prst="bentConnector3">
            <a:avLst>
              <a:gd name="adj1" fmla="val -68665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Соединительная линия уступом 149"/>
          <p:cNvCxnSpPr>
            <a:stCxn id="8260" idx="1"/>
            <a:endCxn id="8264" idx="1"/>
          </p:cNvCxnSpPr>
          <p:nvPr/>
        </p:nvCxnSpPr>
        <p:spPr>
          <a:xfrm rot="10800000" flipH="1" flipV="1">
            <a:off x="5186928" y="4229389"/>
            <a:ext cx="202976" cy="1298471"/>
          </a:xfrm>
          <a:prstGeom prst="bentConnector3">
            <a:avLst>
              <a:gd name="adj1" fmla="val -102488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Соединительная линия уступом 150"/>
          <p:cNvCxnSpPr>
            <a:stCxn id="8260" idx="1"/>
          </p:cNvCxnSpPr>
          <p:nvPr/>
        </p:nvCxnSpPr>
        <p:spPr>
          <a:xfrm rot="10800000" flipH="1" flipV="1">
            <a:off x="5186928" y="4229388"/>
            <a:ext cx="172745" cy="1671314"/>
          </a:xfrm>
          <a:prstGeom prst="bentConnector3">
            <a:avLst>
              <a:gd name="adj1" fmla="val -119984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Соединительная линия уступом 151"/>
          <p:cNvCxnSpPr>
            <a:stCxn id="8260" idx="1"/>
            <a:endCxn id="188" idx="2"/>
          </p:cNvCxnSpPr>
          <p:nvPr/>
        </p:nvCxnSpPr>
        <p:spPr>
          <a:xfrm rot="10800000" flipH="1" flipV="1">
            <a:off x="5186928" y="4229388"/>
            <a:ext cx="202976" cy="2134848"/>
          </a:xfrm>
          <a:prstGeom prst="bentConnector3">
            <a:avLst>
              <a:gd name="adj1" fmla="val -102266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Двойная стрелка вверх/вниз 157"/>
          <p:cNvSpPr/>
          <p:nvPr/>
        </p:nvSpPr>
        <p:spPr>
          <a:xfrm rot="20872853">
            <a:off x="5706605" y="2881974"/>
            <a:ext cx="244723" cy="1073902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/>
          </a:p>
        </p:txBody>
      </p:sp>
      <p:sp>
        <p:nvSpPr>
          <p:cNvPr id="159" name="Двойная стрелка вверх/вниз 158"/>
          <p:cNvSpPr/>
          <p:nvPr/>
        </p:nvSpPr>
        <p:spPr>
          <a:xfrm rot="18296509">
            <a:off x="7387994" y="2330627"/>
            <a:ext cx="244723" cy="2193870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/>
          </a:p>
        </p:txBody>
      </p:sp>
      <p:sp>
        <p:nvSpPr>
          <p:cNvPr id="160" name="Овал 159"/>
          <p:cNvSpPr/>
          <p:nvPr/>
        </p:nvSpPr>
        <p:spPr>
          <a:xfrm>
            <a:off x="8319380" y="3970270"/>
            <a:ext cx="2297516" cy="46785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73" name="Заголовок 1"/>
          <p:cNvSpPr txBox="1">
            <a:spLocks/>
          </p:cNvSpPr>
          <p:nvPr/>
        </p:nvSpPr>
        <p:spPr bwMode="auto">
          <a:xfrm>
            <a:off x="8304985" y="4009139"/>
            <a:ext cx="2260089" cy="46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ЦЕНТР ОБУЧЕНИЯ</a:t>
            </a:r>
          </a:p>
        </p:txBody>
      </p:sp>
      <p:cxnSp>
        <p:nvCxnSpPr>
          <p:cNvPr id="172" name="Соединительная линия уступом 171"/>
          <p:cNvCxnSpPr>
            <a:stCxn id="8273" idx="1"/>
          </p:cNvCxnSpPr>
          <p:nvPr/>
        </p:nvCxnSpPr>
        <p:spPr>
          <a:xfrm rot="10800000" flipH="1" flipV="1">
            <a:off x="8304985" y="4240906"/>
            <a:ext cx="202976" cy="492325"/>
          </a:xfrm>
          <a:prstGeom prst="bentConnector3">
            <a:avLst>
              <a:gd name="adj1" fmla="val -102488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Соединительная линия уступом 172"/>
          <p:cNvCxnSpPr>
            <a:stCxn id="8273" idx="1"/>
          </p:cNvCxnSpPr>
          <p:nvPr/>
        </p:nvCxnSpPr>
        <p:spPr>
          <a:xfrm rot="10800000" flipH="1" flipV="1">
            <a:off x="8304985" y="4240906"/>
            <a:ext cx="202976" cy="879563"/>
          </a:xfrm>
          <a:prstGeom prst="bentConnector3">
            <a:avLst>
              <a:gd name="adj1" fmla="val -102488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Соединительная линия уступом 173"/>
          <p:cNvCxnSpPr>
            <a:stCxn id="8273" idx="1"/>
          </p:cNvCxnSpPr>
          <p:nvPr/>
        </p:nvCxnSpPr>
        <p:spPr>
          <a:xfrm rot="10800000" flipH="1" flipV="1">
            <a:off x="8304985" y="4240906"/>
            <a:ext cx="202976" cy="1265362"/>
          </a:xfrm>
          <a:prstGeom prst="bentConnector3">
            <a:avLst>
              <a:gd name="adj1" fmla="val -102488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Соединительная линия уступом 174"/>
          <p:cNvCxnSpPr>
            <a:stCxn id="8273" idx="1"/>
            <a:endCxn id="199" idx="2"/>
          </p:cNvCxnSpPr>
          <p:nvPr/>
        </p:nvCxnSpPr>
        <p:spPr>
          <a:xfrm rot="10800000" flipH="1" flipV="1">
            <a:off x="8304985" y="4241625"/>
            <a:ext cx="145392" cy="1966420"/>
          </a:xfrm>
          <a:prstGeom prst="bentConnector3">
            <a:avLst>
              <a:gd name="adj1" fmla="val -142576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Овал 185"/>
          <p:cNvSpPr/>
          <p:nvPr/>
        </p:nvSpPr>
        <p:spPr>
          <a:xfrm>
            <a:off x="5369750" y="5761065"/>
            <a:ext cx="2129090" cy="29510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79" name="Заголовок 1"/>
          <p:cNvSpPr txBox="1">
            <a:spLocks/>
          </p:cNvSpPr>
          <p:nvPr/>
        </p:nvSpPr>
        <p:spPr bwMode="auto">
          <a:xfrm>
            <a:off x="5369750" y="5769704"/>
            <a:ext cx="2129090" cy="29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70000"/>
              </a:lnSpc>
            </a:pPr>
            <a:r>
              <a:rPr lang="ru-RU" sz="997" b="1">
                <a:solidFill>
                  <a:srgbClr val="002060"/>
                </a:solidFill>
                <a:latin typeface="Calibri" pitchFamily="34" charset="0"/>
              </a:rPr>
              <a:t>Быстросоздаваемая </a:t>
            </a:r>
          </a:p>
          <a:p>
            <a:pPr algn="ctr" defTabSz="829075" eaLnBrk="1" hangingPunct="1">
              <a:lnSpc>
                <a:spcPct val="70000"/>
              </a:lnSpc>
            </a:pPr>
            <a:r>
              <a:rPr lang="ru-RU" sz="997" b="1">
                <a:solidFill>
                  <a:srgbClr val="002060"/>
                </a:solidFill>
                <a:latin typeface="Calibri" pitchFamily="34" charset="0"/>
              </a:rPr>
              <a:t>площадка</a:t>
            </a:r>
          </a:p>
        </p:txBody>
      </p:sp>
      <p:sp>
        <p:nvSpPr>
          <p:cNvPr id="188" name="Овал 187"/>
          <p:cNvSpPr/>
          <p:nvPr/>
        </p:nvSpPr>
        <p:spPr>
          <a:xfrm>
            <a:off x="5389902" y="6139667"/>
            <a:ext cx="2127651" cy="4476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81" name="Заголовок 1"/>
          <p:cNvSpPr txBox="1">
            <a:spLocks/>
          </p:cNvSpPr>
          <p:nvPr/>
        </p:nvSpPr>
        <p:spPr bwMode="auto">
          <a:xfrm>
            <a:off x="5389902" y="6169897"/>
            <a:ext cx="2127651" cy="43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70000"/>
              </a:lnSpc>
            </a:pPr>
            <a:r>
              <a:rPr lang="ru-RU" sz="1179" b="1">
                <a:solidFill>
                  <a:srgbClr val="002060"/>
                </a:solidFill>
                <a:latin typeface="Calibri" pitchFamily="34" charset="0"/>
              </a:rPr>
              <a:t>Специальная площадка (палуба, здание, ЛЭП, буровая и др.)</a:t>
            </a:r>
          </a:p>
        </p:txBody>
      </p:sp>
      <p:sp>
        <p:nvSpPr>
          <p:cNvPr id="190" name="Овал 189"/>
          <p:cNvSpPr/>
          <p:nvPr/>
        </p:nvSpPr>
        <p:spPr>
          <a:xfrm>
            <a:off x="8496444" y="4526337"/>
            <a:ext cx="2062872" cy="34796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83" name="Заголовок 1"/>
          <p:cNvSpPr txBox="1">
            <a:spLocks/>
          </p:cNvSpPr>
          <p:nvPr/>
        </p:nvSpPr>
        <p:spPr bwMode="auto">
          <a:xfrm>
            <a:off x="8479633" y="4573569"/>
            <a:ext cx="1977937" cy="28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80000"/>
              </a:lnSpc>
            </a:pPr>
            <a:r>
              <a:rPr lang="ru-RU" sz="1179" b="1" dirty="0">
                <a:solidFill>
                  <a:srgbClr val="002060"/>
                </a:solidFill>
                <a:latin typeface="Calibri" pitchFamily="34" charset="0"/>
              </a:rPr>
              <a:t>Операторы специальных структур</a:t>
            </a:r>
          </a:p>
        </p:txBody>
      </p:sp>
      <p:sp>
        <p:nvSpPr>
          <p:cNvPr id="192" name="Овал 191"/>
          <p:cNvSpPr/>
          <p:nvPr/>
        </p:nvSpPr>
        <p:spPr>
          <a:xfrm>
            <a:off x="8515159" y="4975075"/>
            <a:ext cx="2058552" cy="2864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85" name="Заголовок 1"/>
          <p:cNvSpPr txBox="1">
            <a:spLocks/>
          </p:cNvSpPr>
          <p:nvPr/>
        </p:nvSpPr>
        <p:spPr bwMode="auto">
          <a:xfrm>
            <a:off x="8543949" y="4976515"/>
            <a:ext cx="1957783" cy="28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Диспетчеры ОрВД БАС</a:t>
            </a:r>
          </a:p>
        </p:txBody>
      </p:sp>
      <p:sp>
        <p:nvSpPr>
          <p:cNvPr id="197" name="Овал 196"/>
          <p:cNvSpPr/>
          <p:nvPr/>
        </p:nvSpPr>
        <p:spPr>
          <a:xfrm>
            <a:off x="8529555" y="5369509"/>
            <a:ext cx="2057112" cy="2864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87" name="Заголовок 1"/>
          <p:cNvSpPr txBox="1">
            <a:spLocks/>
          </p:cNvSpPr>
          <p:nvPr/>
        </p:nvSpPr>
        <p:spPr bwMode="auto">
          <a:xfrm>
            <a:off x="8558345" y="5370949"/>
            <a:ext cx="1957783" cy="28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9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Операторы БАС</a:t>
            </a:r>
          </a:p>
        </p:txBody>
      </p:sp>
      <p:sp>
        <p:nvSpPr>
          <p:cNvPr id="199" name="Овал 198"/>
          <p:cNvSpPr/>
          <p:nvPr/>
        </p:nvSpPr>
        <p:spPr>
          <a:xfrm>
            <a:off x="8450377" y="5693407"/>
            <a:ext cx="2136289" cy="10292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/>
          </a:p>
        </p:txBody>
      </p:sp>
      <p:sp>
        <p:nvSpPr>
          <p:cNvPr id="8289" name="Заголовок 1"/>
          <p:cNvSpPr txBox="1">
            <a:spLocks/>
          </p:cNvSpPr>
          <p:nvPr/>
        </p:nvSpPr>
        <p:spPr bwMode="auto">
          <a:xfrm>
            <a:off x="8679268" y="5771144"/>
            <a:ext cx="1757686" cy="90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80000"/>
              </a:lnSpc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Операторы объектов инфраструктуры:</a:t>
            </a:r>
          </a:p>
          <a:p>
            <a:pPr defTabSz="829075" eaLnBrk="1" hangingPunct="1">
              <a:lnSpc>
                <a:spcPct val="80000"/>
              </a:lnSpc>
              <a:buFontTx/>
              <a:buChar char="-"/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транспортной</a:t>
            </a:r>
          </a:p>
          <a:p>
            <a:pPr defTabSz="829075" eaLnBrk="1" hangingPunct="1">
              <a:lnSpc>
                <a:spcPct val="80000"/>
              </a:lnSpc>
              <a:buFontTx/>
              <a:buChar char="-"/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производственной</a:t>
            </a:r>
          </a:p>
          <a:p>
            <a:pPr defTabSz="829075" eaLnBrk="1" hangingPunct="1">
              <a:lnSpc>
                <a:spcPct val="80000"/>
              </a:lnSpc>
              <a:buFontTx/>
              <a:buChar char="-"/>
            </a:pPr>
            <a:r>
              <a:rPr lang="ru-RU" sz="1270" b="1">
                <a:solidFill>
                  <a:srgbClr val="002060"/>
                </a:solidFill>
                <a:latin typeface="Calibri" pitchFamily="34" charset="0"/>
              </a:rPr>
              <a:t>частной</a:t>
            </a:r>
          </a:p>
        </p:txBody>
      </p:sp>
      <p:sp>
        <p:nvSpPr>
          <p:cNvPr id="202" name="Дата 3"/>
          <p:cNvSpPr>
            <a:spLocks noGrp="1"/>
          </p:cNvSpPr>
          <p:nvPr>
            <p:ph type="dt" sz="quarter" idx="10"/>
          </p:nvPr>
        </p:nvSpPr>
        <p:spPr>
          <a:xfrm>
            <a:off x="1855816" y="6413182"/>
            <a:ext cx="2180913" cy="36420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07.11.17</a:t>
            </a:r>
            <a:endParaRPr lang="ru-RU" dirty="0"/>
          </a:p>
        </p:txBody>
      </p:sp>
      <p:sp>
        <p:nvSpPr>
          <p:cNvPr id="203" name="Номер слайда 2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752A2E-70EB-4B92-81A8-F74552F4FBA5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103" name="Заголовок 1"/>
          <p:cNvSpPr txBox="1">
            <a:spLocks/>
          </p:cNvSpPr>
          <p:nvPr/>
        </p:nvSpPr>
        <p:spPr bwMode="auto">
          <a:xfrm>
            <a:off x="1607388" y="5313074"/>
            <a:ext cx="1117913" cy="46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07" tIns="41454" rIns="82907" bIns="41454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829075" eaLnBrk="1" hangingPunct="1">
              <a:lnSpc>
                <a:spcPct val="70000"/>
              </a:lnSpc>
            </a:pPr>
            <a:r>
              <a:rPr lang="ru-RU" sz="1179" b="1" dirty="0">
                <a:solidFill>
                  <a:srgbClr val="002060"/>
                </a:solidFill>
                <a:latin typeface="Calibri" pitchFamily="34" charset="0"/>
              </a:rPr>
              <a:t>Методология применения БАС</a:t>
            </a:r>
          </a:p>
        </p:txBody>
      </p:sp>
      <p:cxnSp>
        <p:nvCxnSpPr>
          <p:cNvPr id="101" name="Соединительная линия уступом 100"/>
          <p:cNvCxnSpPr>
            <a:stCxn id="8214" idx="1"/>
            <a:endCxn id="102" idx="2"/>
          </p:cNvCxnSpPr>
          <p:nvPr/>
        </p:nvCxnSpPr>
        <p:spPr>
          <a:xfrm rot="10800000" flipH="1" flipV="1">
            <a:off x="1612532" y="1363251"/>
            <a:ext cx="161229" cy="3611823"/>
          </a:xfrm>
          <a:prstGeom prst="bentConnector3">
            <a:avLst>
              <a:gd name="adj1" fmla="val -128571"/>
            </a:avLst>
          </a:prstGeom>
          <a:ln w="539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0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3"/>
          <p:cNvSpPr>
            <a:spLocks noGrp="1"/>
          </p:cNvSpPr>
          <p:nvPr>
            <p:ph type="title"/>
          </p:nvPr>
        </p:nvSpPr>
        <p:spPr>
          <a:xfrm>
            <a:off x="1731237" y="144616"/>
            <a:ext cx="6610398" cy="662191"/>
          </a:xfrm>
        </p:spPr>
        <p:txBody>
          <a:bodyPr/>
          <a:lstStyle/>
          <a:p>
            <a:pPr eaLnBrk="1" hangingPunct="1"/>
            <a:r>
              <a:rPr lang="ru-RU" sz="1632" b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ПОЛИГОН </a:t>
            </a:r>
            <a:r>
              <a:rPr lang="ru-RU" sz="1632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БАС. </a:t>
            </a:r>
            <a:r>
              <a:rPr lang="ru-RU" sz="1632" b="1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ОБЩИЕ ТРЕБОВАНИЯ.</a:t>
            </a:r>
            <a:r>
              <a:rPr lang="ru-RU" sz="1632" b="1" u="sng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ru-RU" sz="1632" b="1" u="sng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endParaRPr lang="ru-RU" sz="1632" b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7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07.11.17</a:t>
            </a:r>
            <a:endParaRPr lang="ru-RU" dirty="0"/>
          </a:p>
        </p:txBody>
      </p:sp>
      <p:sp>
        <p:nvSpPr>
          <p:cNvPr id="52" name="Номер слайда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8FC7CE-6608-4221-A7CB-EA6F7418835B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8" name="Овал 37"/>
          <p:cNvSpPr/>
          <p:nvPr/>
        </p:nvSpPr>
        <p:spPr>
          <a:xfrm>
            <a:off x="1370688" y="1293539"/>
            <a:ext cx="1659774" cy="603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r>
              <a:rPr lang="ru-RU" sz="1270" dirty="0">
                <a:solidFill>
                  <a:srgbClr val="FF0000"/>
                </a:solidFill>
              </a:rPr>
              <a:t>Воздушное пространство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227997" y="1008931"/>
            <a:ext cx="2398947" cy="12073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marL="126680" indent="-126680">
              <a:defRPr/>
            </a:pPr>
            <a:r>
              <a:rPr lang="ru-RU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ВОЗДУШНАЯ ЗОНА ПОЛИГОНА ДОЛЖНА ИМЕТЬ СТАТУС ЗАКРЫТОГО ВОЗДУШНОГО ПРОСТРАНСТВА, ОГРАНИЧЕННОГО ПО ПЛОЩАДИ И ПО ВЫСОТЕ</a:t>
            </a:r>
          </a:p>
        </p:txBody>
      </p:sp>
      <p:sp>
        <p:nvSpPr>
          <p:cNvPr id="41" name="Стрелка вправо 40"/>
          <p:cNvSpPr/>
          <p:nvPr/>
        </p:nvSpPr>
        <p:spPr>
          <a:xfrm>
            <a:off x="3031859" y="1458502"/>
            <a:ext cx="196138" cy="237231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>
              <a:solidFill>
                <a:srgbClr val="0070C0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6041042" y="1574361"/>
            <a:ext cx="1737604" cy="47043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r>
              <a:rPr lang="ru-RU" sz="1270" dirty="0">
                <a:solidFill>
                  <a:srgbClr val="FF0000"/>
                </a:solidFill>
              </a:rPr>
              <a:t>Нормативная документация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023324" y="991624"/>
            <a:ext cx="2761050" cy="1850006"/>
          </a:xfrm>
          <a:prstGeom prst="roundRect">
            <a:avLst/>
          </a:prstGeom>
          <a:solidFill>
            <a:srgbClr val="D12F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marL="161229" indent="-161229">
              <a:tabLst>
                <a:tab pos="99329" algn="l"/>
              </a:tabLst>
              <a:defRPr/>
            </a:pPr>
            <a:r>
              <a:rPr lang="ru-RU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ВЛАДЕЛЕЦ ПОЛИГОНА ДОЛЖЕН ИМЕТЬ ВСЕ РАЗРЕШИТЕЛЬ-НЫЕ ДОКУМЕНТЫ НА ПРАВО ДЕЯТЕЛЬНОСТИ, РЕГИСТРАЦИЮ В СООТВЕТСВУЮЩИХ ГОСУДАРСТВЕННЫХ ОРГАНАХ, РАЗРЕШЕНИЕ ГКРЧ НА ИСПОЛЬЗОВАНИЕ РАДИОЧАСТОТ</a:t>
            </a:r>
          </a:p>
        </p:txBody>
      </p:sp>
      <p:sp>
        <p:nvSpPr>
          <p:cNvPr id="47" name="Стрелка вправо 46"/>
          <p:cNvSpPr/>
          <p:nvPr/>
        </p:nvSpPr>
        <p:spPr>
          <a:xfrm>
            <a:off x="7821637" y="4470950"/>
            <a:ext cx="196138" cy="237231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>
              <a:solidFill>
                <a:srgbClr val="0070C0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1410015" y="2909883"/>
            <a:ext cx="1659774" cy="603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r>
              <a:rPr lang="ru-RU" sz="1270" dirty="0">
                <a:solidFill>
                  <a:srgbClr val="FF0000"/>
                </a:solidFill>
              </a:rPr>
              <a:t>Наличие ВПП</a:t>
            </a:r>
          </a:p>
        </p:txBody>
      </p:sp>
      <p:sp>
        <p:nvSpPr>
          <p:cNvPr id="49" name="Овал 48"/>
          <p:cNvSpPr/>
          <p:nvPr/>
        </p:nvSpPr>
        <p:spPr>
          <a:xfrm>
            <a:off x="1424688" y="4735956"/>
            <a:ext cx="1659774" cy="6035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r>
              <a:rPr lang="ru-RU" sz="1270" dirty="0">
                <a:solidFill>
                  <a:srgbClr val="FF0000"/>
                </a:solidFill>
              </a:rPr>
              <a:t> Безопасность</a:t>
            </a:r>
          </a:p>
        </p:txBody>
      </p:sp>
      <p:sp>
        <p:nvSpPr>
          <p:cNvPr id="51" name="Стрелка вправо 50"/>
          <p:cNvSpPr/>
          <p:nvPr/>
        </p:nvSpPr>
        <p:spPr>
          <a:xfrm>
            <a:off x="3139912" y="4867219"/>
            <a:ext cx="196138" cy="237231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>
              <a:solidFill>
                <a:srgbClr val="0070C0"/>
              </a:solidFill>
            </a:endParaRPr>
          </a:p>
        </p:txBody>
      </p:sp>
      <p:sp>
        <p:nvSpPr>
          <p:cNvPr id="54" name="Стрелка вправо 53"/>
          <p:cNvSpPr/>
          <p:nvPr/>
        </p:nvSpPr>
        <p:spPr>
          <a:xfrm>
            <a:off x="3129927" y="3062218"/>
            <a:ext cx="196138" cy="237231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>
              <a:solidFill>
                <a:srgbClr val="0070C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325901" y="2762351"/>
            <a:ext cx="2398947" cy="7469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marL="161229" indent="-161229">
              <a:tabLst>
                <a:tab pos="99329" algn="l"/>
              </a:tabLst>
              <a:defRPr/>
            </a:pPr>
            <a:r>
              <a:rPr lang="ru-RU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ПОЛИГОН ДОЛЖЕН ИМЕТЬ ВЗЛЕТНО-ПОСАДОЧНУЮ ПОЛОСУ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326066" y="3697563"/>
            <a:ext cx="2398947" cy="293586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marL="161229" indent="-161229">
              <a:tabLst>
                <a:tab pos="99329" algn="l"/>
              </a:tabLst>
              <a:defRPr/>
            </a:pPr>
            <a:endParaRPr lang="en-US" sz="1088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1229" indent="-161229">
              <a:tabLst>
                <a:tab pos="99329" algn="l"/>
              </a:tabLst>
              <a:defRPr/>
            </a:pPr>
            <a:r>
              <a:rPr lang="ru-RU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ЗОНА ЛЕТНОГО ПОЛЯ ПОЛИГОНА ДОЛЖНА БЫТЬ ОСНАЩЕНА СООТВЕТСТВУЮЩИМИ ТЕХНИЧЕСКИМИ СИСТЕМАМИ ОБЕСПЕЧЕНИЯ БЕЗОПАСНОСТИ</a:t>
            </a:r>
          </a:p>
          <a:p>
            <a:pPr marL="161229" indent="-161229">
              <a:tabLst>
                <a:tab pos="99329" algn="l"/>
              </a:tabLst>
              <a:defRPr/>
            </a:pPr>
            <a:endParaRPr lang="ru-RU" sz="1088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1229" indent="-161229">
              <a:tabLst>
                <a:tab pos="99329" algn="l"/>
              </a:tabLst>
              <a:defRPr/>
            </a:pPr>
            <a:r>
              <a:rPr lang="ru-RU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ИСПЫТАТЕЛЬНЫЕ ЗОНЫ ДОЛЖНЫ ВЫБИРАТЬСЯ С УЧЕТОМ НЕ НАНЕСЕНИЯ УЩЕРБА ТРЕТЬИМ ЛИЦАМ ПРИ АВАРИЙНОМ ПРЕКРАЩЕНИИ ПОЛЕТОВ БАС</a:t>
            </a:r>
            <a:endParaRPr lang="ru-RU" sz="127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6061793" y="4041707"/>
            <a:ext cx="1757843" cy="106274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r>
              <a:rPr lang="ru-RU" sz="1270" dirty="0">
                <a:solidFill>
                  <a:srgbClr val="FF0000"/>
                </a:solidFill>
              </a:rPr>
              <a:t>Минимальный состав</a:t>
            </a:r>
          </a:p>
          <a:p>
            <a:pPr algn="ctr" defTabSz="451308">
              <a:defRPr/>
            </a:pPr>
            <a:r>
              <a:rPr lang="ru-RU" sz="1270" dirty="0">
                <a:solidFill>
                  <a:srgbClr val="FF0000"/>
                </a:solidFill>
              </a:rPr>
              <a:t>обеспечения</a:t>
            </a:r>
          </a:p>
          <a:p>
            <a:pPr algn="ctr" defTabSz="451308">
              <a:defRPr/>
            </a:pPr>
            <a:r>
              <a:rPr lang="ru-RU" sz="1270" dirty="0">
                <a:solidFill>
                  <a:srgbClr val="FF0000"/>
                </a:solidFill>
              </a:rPr>
              <a:t>текущей деятельности 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8023323" y="3509299"/>
            <a:ext cx="2761050" cy="2202868"/>
          </a:xfrm>
          <a:prstGeom prst="roundRect">
            <a:avLst/>
          </a:prstGeom>
          <a:solidFill>
            <a:srgbClr val="F1DB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marL="161229" indent="-161229">
              <a:buFont typeface="Arial" pitchFamily="34" charset="0"/>
              <a:buChar char="•"/>
              <a:tabLst>
                <a:tab pos="99329" algn="l"/>
              </a:tabLst>
              <a:defRPr/>
            </a:pPr>
            <a:endParaRPr lang="ru-RU" sz="1088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1229" indent="-161229">
              <a:buFont typeface="Arial" pitchFamily="34" charset="0"/>
              <a:buChar char="•"/>
              <a:tabLst>
                <a:tab pos="99329" algn="l"/>
              </a:tabLst>
              <a:defRPr/>
            </a:pPr>
            <a:endParaRPr lang="ru-RU" sz="1088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1229" indent="-161229">
              <a:buFont typeface="Arial" pitchFamily="34" charset="0"/>
              <a:buChar char="•"/>
              <a:tabLst>
                <a:tab pos="99329" algn="l"/>
              </a:tabLst>
              <a:defRPr/>
            </a:pPr>
            <a:endParaRPr lang="ru-RU" sz="1088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1229" indent="-161229">
              <a:buFont typeface="Arial" pitchFamily="34" charset="0"/>
              <a:buChar char="•"/>
              <a:tabLst>
                <a:tab pos="99329" algn="l"/>
              </a:tabLst>
              <a:defRPr/>
            </a:pPr>
            <a:r>
              <a:rPr lang="ru-RU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КДП+МКДП</a:t>
            </a:r>
            <a:r>
              <a:rPr lang="en-US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61229" indent="-161229">
              <a:buFont typeface="Arial" pitchFamily="34" charset="0"/>
              <a:buChar char="•"/>
              <a:tabLst>
                <a:tab pos="99329" algn="l"/>
              </a:tabLst>
              <a:defRPr/>
            </a:pPr>
            <a:r>
              <a:rPr lang="en-US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</a:t>
            </a:r>
            <a:r>
              <a:rPr lang="ru-RU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АЭРОДРОМА+ТИК;</a:t>
            </a:r>
          </a:p>
          <a:p>
            <a:pPr marL="161229" indent="-161229">
              <a:buFont typeface="Arial" pitchFamily="34" charset="0"/>
              <a:buChar char="•"/>
              <a:tabLst>
                <a:tab pos="99329" algn="l"/>
              </a:tabLst>
              <a:defRPr/>
            </a:pPr>
            <a:r>
              <a:rPr lang="en-US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 </a:t>
            </a:r>
            <a:r>
              <a:rPr lang="ru-RU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ПОЛИГОНА</a:t>
            </a:r>
            <a:r>
              <a:rPr lang="en-US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ПН БАС;</a:t>
            </a:r>
          </a:p>
          <a:p>
            <a:pPr marL="161229" indent="-161229">
              <a:buFont typeface="Arial" pitchFamily="34" charset="0"/>
              <a:buChar char="•"/>
              <a:tabLst>
                <a:tab pos="99329" algn="l"/>
              </a:tabLst>
              <a:defRPr/>
            </a:pPr>
            <a:r>
              <a:rPr lang="ru-RU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АНГАРЫ ДЛЯ ХРАНЕНИЯ, ОБСЛУЖИВАНИЯ И РЕМОНТА БАС и ВС;</a:t>
            </a:r>
          </a:p>
          <a:p>
            <a:pPr marL="161229" indent="-161229">
              <a:buFont typeface="Arial" pitchFamily="34" charset="0"/>
              <a:buChar char="•"/>
              <a:tabLst>
                <a:tab pos="99329" algn="l"/>
              </a:tabLst>
              <a:defRPr/>
            </a:pPr>
            <a:r>
              <a:rPr lang="ru-RU" sz="1088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АДМИНИСТРАТИВНЫЕ И ЖИЛЫЕ ПОМЕЩЕНИЯ;</a:t>
            </a:r>
          </a:p>
          <a:p>
            <a:pPr marL="161229" indent="-161229">
              <a:buFont typeface="Arial" pitchFamily="34" charset="0"/>
              <a:buChar char="•"/>
              <a:tabLst>
                <a:tab pos="99329" algn="l"/>
              </a:tabLst>
              <a:defRPr/>
            </a:pPr>
            <a:endParaRPr lang="en-US" sz="1088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99329" algn="l"/>
              </a:tabLst>
              <a:defRPr/>
            </a:pPr>
            <a:endParaRPr lang="en-US" sz="1088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1229" indent="-161229">
              <a:buFont typeface="Arial" pitchFamily="34" charset="0"/>
              <a:buChar char="•"/>
              <a:tabLst>
                <a:tab pos="99329" algn="l"/>
              </a:tabLst>
              <a:defRPr/>
            </a:pPr>
            <a:endParaRPr lang="ru-RU" sz="1088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1229" indent="-161229">
              <a:tabLst>
                <a:tab pos="99329" algn="l"/>
              </a:tabLst>
              <a:defRPr/>
            </a:pPr>
            <a:endParaRPr lang="ru-RU" sz="1088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Стрелка вправо 60"/>
          <p:cNvSpPr/>
          <p:nvPr/>
        </p:nvSpPr>
        <p:spPr>
          <a:xfrm>
            <a:off x="7806766" y="1692669"/>
            <a:ext cx="196138" cy="237231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07" tIns="41454" rIns="82907" bIns="41454" anchor="ctr"/>
          <a:lstStyle/>
          <a:p>
            <a:pPr algn="ctr" defTabSz="451308">
              <a:defRPr/>
            </a:pPr>
            <a:endParaRPr lang="ru-RU" sz="1632" dirty="0">
              <a:solidFill>
                <a:srgbClr val="0070C0"/>
              </a:solidFill>
            </a:endParaRP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>
            <a:off x="5927254" y="1293539"/>
            <a:ext cx="0" cy="3925153"/>
          </a:xfrm>
          <a:prstGeom prst="line">
            <a:avLst/>
          </a:prstGeom>
          <a:ln w="85725"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53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ПРОЕКТ Т-БАС </a:t>
            </a:r>
            <a:r>
              <a:rPr lang="ru-RU" b="1" dirty="0" smtClean="0">
                <a:solidFill>
                  <a:schemeClr val="tx2"/>
                </a:solidFill>
              </a:rPr>
              <a:t>(АВИАЦИОННАЯ БЕСПИЛОТНАЯ ТРАНСПОРТНАЯ СЕТЬ) 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И </a:t>
            </a:r>
            <a:r>
              <a:rPr lang="ru-RU" b="1" dirty="0" smtClean="0">
                <a:solidFill>
                  <a:schemeClr val="tx2"/>
                </a:solidFill>
              </a:rPr>
              <a:t>ПРОГРАММА </a:t>
            </a:r>
            <a:r>
              <a:rPr lang="ru-RU" b="1" dirty="0" smtClean="0">
                <a:solidFill>
                  <a:schemeClr val="tx2"/>
                </a:solidFill>
              </a:rPr>
              <a:t>ДАЛЬНЕЙШЕГО РАЗВИТИЯ </a:t>
            </a:r>
            <a:r>
              <a:rPr lang="ru-RU" b="1" dirty="0" smtClean="0">
                <a:solidFill>
                  <a:schemeClr val="tx2"/>
                </a:solidFill>
              </a:rPr>
              <a:t>АВИАСЕТИ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20028" y="840697"/>
            <a:ext cx="4045942" cy="20249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19906" y="2881144"/>
            <a:ext cx="33716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Стратегическая цель:</a:t>
            </a:r>
          </a:p>
          <a:p>
            <a:r>
              <a:rPr lang="ru-RU" sz="1400" dirty="0"/>
              <a:t>Национальный чемпион в сфере</a:t>
            </a:r>
          </a:p>
          <a:p>
            <a:r>
              <a:rPr lang="ru-RU" sz="1400" dirty="0"/>
              <a:t>авиационных беспилотных транспортных</a:t>
            </a:r>
          </a:p>
          <a:p>
            <a:r>
              <a:rPr lang="ru-RU" sz="1400" dirty="0"/>
              <a:t>перевозок с применением </a:t>
            </a:r>
          </a:p>
          <a:p>
            <a:r>
              <a:rPr lang="ru-RU" sz="1400" dirty="0"/>
              <a:t>беспилотных авиационных систем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5236780" y="2253480"/>
            <a:ext cx="2483127" cy="1959222"/>
            <a:chOff x="3427713" y="1542320"/>
            <a:chExt cx="2340770" cy="1807710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t="7698" r="5202"/>
            <a:stretch/>
          </p:blipFill>
          <p:spPr>
            <a:xfrm>
              <a:off x="3485818" y="1542320"/>
              <a:ext cx="2208441" cy="180771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427713" y="1624499"/>
              <a:ext cx="2340770" cy="28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Масштабирование сети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389998" y="5570849"/>
            <a:ext cx="57834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Демонстрационный проект:</a:t>
            </a:r>
          </a:p>
          <a:p>
            <a:r>
              <a:rPr lang="ru-RU" sz="1400" dirty="0"/>
              <a:t>Финансирование проекта из всех источников: 990 млн. руб.</a:t>
            </a:r>
          </a:p>
          <a:p>
            <a:r>
              <a:rPr lang="ru-RU" sz="1400" dirty="0"/>
              <a:t>в т.ч. Бюджет РФ: 495 млн. руб., Внебюджетные источники: 495 млн. руб.</a:t>
            </a:r>
          </a:p>
          <a:p>
            <a:r>
              <a:rPr lang="ru-RU" sz="1400" dirty="0"/>
              <a:t>Общая длительность проекта: до 36 месяцев.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14189" y="987283"/>
            <a:ext cx="2340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Глобальные перевозки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48561" y="838734"/>
            <a:ext cx="1589172" cy="67410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004" y="1229787"/>
            <a:ext cx="1203372" cy="586919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3977881" y="3517741"/>
            <a:ext cx="1466541" cy="1675981"/>
            <a:chOff x="2079402" y="3171371"/>
            <a:chExt cx="1954542" cy="2089777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b="6201"/>
            <a:stretch/>
          </p:blipFill>
          <p:spPr>
            <a:xfrm>
              <a:off x="2079402" y="3171371"/>
              <a:ext cx="1954542" cy="208977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087649" y="3269120"/>
              <a:ext cx="1657902" cy="652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Пилотный проект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444421" y="4732633"/>
            <a:ext cx="371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Пилотный проект:</a:t>
            </a:r>
          </a:p>
          <a:p>
            <a:r>
              <a:rPr lang="ru-RU" sz="1400" dirty="0"/>
              <a:t>Общая длительность проекта: 36-48 месяцев.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47276" y="4182080"/>
            <a:ext cx="3674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Масштабирование сети:</a:t>
            </a:r>
          </a:p>
          <a:p>
            <a:r>
              <a:rPr lang="ru-RU" sz="1400" dirty="0"/>
              <a:t>Общая длительность проекта: 48-60 месяцев.</a:t>
            </a:r>
          </a:p>
        </p:txBody>
      </p:sp>
      <p:sp>
        <p:nvSpPr>
          <p:cNvPr id="38" name="Дата 3"/>
          <p:cNvSpPr>
            <a:spLocks noGrp="1"/>
          </p:cNvSpPr>
          <p:nvPr>
            <p:ph type="dt" sz="half" idx="10"/>
          </p:nvPr>
        </p:nvSpPr>
        <p:spPr>
          <a:xfrm>
            <a:off x="1716152" y="6387860"/>
            <a:ext cx="2228850" cy="365125"/>
          </a:xfrm>
        </p:spPr>
        <p:txBody>
          <a:bodyPr/>
          <a:lstStyle/>
          <a:p>
            <a:fld id="{E5CCE545-0C43-4D36-826C-861943BADB88}" type="datetime1">
              <a:rPr lang="ru-RU" smtClean="0"/>
              <a:t>18.12.2017</a:t>
            </a:fld>
            <a:endParaRPr lang="ru-RU" dirty="0"/>
          </a:p>
        </p:txBody>
      </p:sp>
      <p:sp>
        <p:nvSpPr>
          <p:cNvPr id="39" name="Стрелка вниз 38"/>
          <p:cNvSpPr/>
          <p:nvPr/>
        </p:nvSpPr>
        <p:spPr>
          <a:xfrm rot="13946725">
            <a:off x="3954776" y="55821"/>
            <a:ext cx="839605" cy="498265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41"/>
            <a:endParaRPr lang="ru-RU" dirty="0">
              <a:solidFill>
                <a:srgbClr val="0C0C0C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206942" y="4807132"/>
            <a:ext cx="3076391" cy="1930732"/>
            <a:chOff x="592549" y="4792134"/>
            <a:chExt cx="2455451" cy="1410717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249" y="4792134"/>
              <a:ext cx="2415751" cy="1410717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592549" y="4819268"/>
              <a:ext cx="2440140" cy="382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Демонстрационный проект,</a:t>
              </a:r>
            </a:p>
            <a:p>
              <a:r>
                <a:rPr lang="ru-RU" sz="1400" b="1" dirty="0">
                  <a:solidFill>
                    <a:schemeClr val="bg1"/>
                  </a:solidFill>
                </a:rPr>
                <a:t>Опытная эксплуатация</a:t>
              </a:r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137" y="5836541"/>
              <a:ext cx="985106" cy="333115"/>
            </a:xfrm>
            <a:prstGeom prst="rect">
              <a:avLst/>
            </a:prstGeom>
          </p:spPr>
        </p:pic>
        <p:pic>
          <p:nvPicPr>
            <p:cNvPr id="37" name="Picture 40" descr="http://sibnia.ru/bitrix/images/sibnia/template_img/log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711" y="5864267"/>
              <a:ext cx="547454" cy="32753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517142" y="4145883"/>
            <a:ext cx="2189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Реализуется в рамках проекта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9355531">
            <a:off x="2038553" y="2532890"/>
            <a:ext cx="4118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Стратегия развития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2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ru-RU" dirty="0" smtClean="0">
                <a:sym typeface="PFCentroSansPro-Regular" charset="0"/>
              </a:rPr>
              <a:t>ЦЕЛИ </a:t>
            </a:r>
            <a:r>
              <a:rPr lang="ru-RU" altLang="ru-RU" dirty="0">
                <a:sym typeface="PFCentroSansPro-Regular" charset="0"/>
              </a:rPr>
              <a:t>И ЗАДАЧИ ДОРОЖНОЙ </a:t>
            </a:r>
            <a:r>
              <a:rPr lang="ru-RU" altLang="ru-RU" dirty="0" smtClean="0">
                <a:sym typeface="PFCentroSansPro-Regular" charset="0"/>
              </a:rPr>
              <a:t>КАРТЫ</a:t>
            </a:r>
            <a:r>
              <a:rPr lang="en-US" altLang="ru-RU" dirty="0" smtClean="0">
                <a:sym typeface="PFCentroSansPro-Regular" charset="0"/>
              </a:rPr>
              <a:t>. </a:t>
            </a:r>
            <a:r>
              <a:rPr lang="ru-RU" altLang="ru-RU" dirty="0" smtClean="0">
                <a:sym typeface="PFCentroSansPro-Regular" charset="0"/>
              </a:rPr>
              <a:t>ВИДЕНИЕ БУДУЩЕГО – 2035 ГОД</a:t>
            </a:r>
            <a:endParaRPr lang="en-US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DBC0-82D3-4072-8658-46D92D9A1021}" type="datetime3">
              <a:rPr lang="ru-RU" smtClean="0"/>
              <a:pPr/>
              <a:t>18/12/17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5200" y="3180293"/>
            <a:ext cx="6777154" cy="1184940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marL="114300" lvl="1">
              <a:spcAft>
                <a:spcPts val="600"/>
              </a:spcAft>
              <a:buClr>
                <a:srgbClr val="345782"/>
              </a:buClr>
              <a:buSzPct val="100000"/>
            </a:pPr>
            <a:r>
              <a:rPr lang="ru-RU" sz="1550" b="1" dirty="0">
                <a:solidFill>
                  <a:srgbClr val="F75931"/>
                </a:solidFill>
              </a:rPr>
              <a:t>Россия – крупный экспортер </a:t>
            </a:r>
            <a:r>
              <a:rPr lang="ru-RU" sz="1550" dirty="0">
                <a:solidFill>
                  <a:srgbClr val="F75931"/>
                </a:solidFill>
              </a:rPr>
              <a:t>беспилотных </a:t>
            </a:r>
            <a:r>
              <a:rPr lang="ru-RU" sz="1550" dirty="0" smtClean="0">
                <a:solidFill>
                  <a:srgbClr val="F75931"/>
                </a:solidFill>
              </a:rPr>
              <a:t>авиационных систем</a:t>
            </a:r>
            <a:r>
              <a:rPr lang="ru-RU" sz="1550" dirty="0">
                <a:solidFill>
                  <a:srgbClr val="F75931"/>
                </a:solidFill>
              </a:rPr>
              <a:t>, решений и сервисов</a:t>
            </a:r>
            <a:endParaRPr lang="en-US" sz="1550" dirty="0">
              <a:solidFill>
                <a:srgbClr val="F75931"/>
              </a:solidFill>
            </a:endParaRPr>
          </a:p>
          <a:p>
            <a:pPr marL="114300" lvl="1">
              <a:spcAft>
                <a:spcPts val="600"/>
              </a:spcAft>
              <a:buClr>
                <a:srgbClr val="345782"/>
              </a:buClr>
              <a:buSzPct val="10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доля России на мировом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рынке в 2035 году,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%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114300" lvl="1">
              <a:spcAft>
                <a:spcPts val="600"/>
              </a:spcAft>
              <a:buClr>
                <a:srgbClr val="345782"/>
              </a:buClr>
              <a:buSzPct val="100000"/>
            </a:pPr>
            <a:endParaRPr lang="ru-RU" sz="1400" dirty="0">
              <a:solidFill>
                <a:srgbClr val="F75931"/>
              </a:solidFill>
            </a:endParaRPr>
          </a:p>
        </p:txBody>
      </p:sp>
      <p:grpSp>
        <p:nvGrpSpPr>
          <p:cNvPr id="81" name="Группа 80"/>
          <p:cNvGrpSpPr/>
          <p:nvPr/>
        </p:nvGrpSpPr>
        <p:grpSpPr>
          <a:xfrm>
            <a:off x="-149536" y="4097209"/>
            <a:ext cx="1956253" cy="1304168"/>
            <a:chOff x="-149536" y="4097209"/>
            <a:chExt cx="1956253" cy="1304168"/>
          </a:xfrm>
        </p:grpSpPr>
        <p:graphicFrame>
          <p:nvGraphicFramePr>
            <p:cNvPr id="13" name="Диаграмма 12"/>
            <p:cNvGraphicFramePr/>
            <p:nvPr>
              <p:extLst/>
            </p:nvPr>
          </p:nvGraphicFramePr>
          <p:xfrm>
            <a:off x="-149536" y="4097209"/>
            <a:ext cx="1956253" cy="13041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Прямоугольник 15"/>
            <p:cNvSpPr/>
            <p:nvPr/>
          </p:nvSpPr>
          <p:spPr>
            <a:xfrm>
              <a:off x="380835" y="4584210"/>
              <a:ext cx="9396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F75931"/>
                  </a:solidFill>
                  <a:latin typeface="+mj-lt"/>
                </a:rPr>
                <a:t>17</a:t>
              </a:r>
              <a:r>
                <a:rPr lang="en-US" dirty="0" smtClean="0">
                  <a:solidFill>
                    <a:srgbClr val="F75931"/>
                  </a:solidFill>
                  <a:latin typeface="+mj-lt"/>
                </a:rPr>
                <a:t>-</a:t>
              </a:r>
              <a:r>
                <a:rPr lang="ru-RU" dirty="0" smtClean="0">
                  <a:solidFill>
                    <a:srgbClr val="F75931"/>
                  </a:solidFill>
                  <a:latin typeface="+mj-lt"/>
                </a:rPr>
                <a:t>20</a:t>
              </a:r>
              <a:r>
                <a:rPr lang="en-US" dirty="0" smtClean="0">
                  <a:solidFill>
                    <a:srgbClr val="F75931"/>
                  </a:solidFill>
                  <a:latin typeface="+mj-lt"/>
                </a:rPr>
                <a:t>%</a:t>
              </a:r>
              <a:r>
                <a:rPr lang="ru-RU" dirty="0" smtClean="0">
                  <a:solidFill>
                    <a:srgbClr val="F75931"/>
                  </a:solidFill>
                  <a:latin typeface="+mj-lt"/>
                </a:rPr>
                <a:t> </a:t>
              </a:r>
              <a:endParaRPr lang="en-GB" dirty="0">
                <a:solidFill>
                  <a:srgbClr val="F75931"/>
                </a:solidFill>
                <a:latin typeface="+mj-lt"/>
              </a:endParaRP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401735" y="5689022"/>
            <a:ext cx="853936" cy="264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F75931"/>
                </a:solidFill>
              </a:rPr>
              <a:t>Перевозка</a:t>
            </a:r>
            <a:endParaRPr lang="en-US" sz="1400" dirty="0" smtClean="0">
              <a:solidFill>
                <a:srgbClr val="F75931"/>
              </a:solidFill>
            </a:endParaRPr>
          </a:p>
        </p:txBody>
      </p:sp>
      <p:grpSp>
        <p:nvGrpSpPr>
          <p:cNvPr id="80" name="Группа 79"/>
          <p:cNvGrpSpPr/>
          <p:nvPr/>
        </p:nvGrpSpPr>
        <p:grpSpPr>
          <a:xfrm>
            <a:off x="1475347" y="4097209"/>
            <a:ext cx="1956253" cy="1304168"/>
            <a:chOff x="1355665" y="4097209"/>
            <a:chExt cx="1956253" cy="1304168"/>
          </a:xfrm>
        </p:grpSpPr>
        <p:graphicFrame>
          <p:nvGraphicFramePr>
            <p:cNvPr id="36" name="Диаграмма 35"/>
            <p:cNvGraphicFramePr/>
            <p:nvPr>
              <p:extLst/>
            </p:nvPr>
          </p:nvGraphicFramePr>
          <p:xfrm>
            <a:off x="1355665" y="4097209"/>
            <a:ext cx="1956253" cy="13041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9" name="Прямоугольник 38"/>
            <p:cNvSpPr/>
            <p:nvPr/>
          </p:nvSpPr>
          <p:spPr>
            <a:xfrm>
              <a:off x="1849951" y="4584210"/>
              <a:ext cx="9863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F75931"/>
                  </a:solidFill>
                  <a:latin typeface="+mj-lt"/>
                </a:rPr>
                <a:t>1</a:t>
              </a:r>
              <a:r>
                <a:rPr lang="en-US" dirty="0" smtClean="0">
                  <a:solidFill>
                    <a:srgbClr val="F75931"/>
                  </a:solidFill>
                  <a:latin typeface="+mj-lt"/>
                </a:rPr>
                <a:t>0-</a:t>
              </a:r>
              <a:r>
                <a:rPr lang="ru-RU" dirty="0" smtClean="0">
                  <a:solidFill>
                    <a:srgbClr val="F75931"/>
                  </a:solidFill>
                  <a:latin typeface="+mj-lt"/>
                </a:rPr>
                <a:t>12</a:t>
              </a:r>
              <a:r>
                <a:rPr lang="en-US" dirty="0" smtClean="0">
                  <a:solidFill>
                    <a:srgbClr val="F75931"/>
                  </a:solidFill>
                  <a:latin typeface="+mj-lt"/>
                </a:rPr>
                <a:t>%</a:t>
              </a:r>
              <a:endParaRPr lang="en-GB" dirty="0">
                <a:solidFill>
                  <a:srgbClr val="F75931"/>
                </a:solidFill>
                <a:latin typeface="+mj-lt"/>
              </a:endParaRP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1524000" y="5687974"/>
            <a:ext cx="1869136" cy="26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75931"/>
                </a:solidFill>
              </a:rPr>
              <a:t>Сельское</a:t>
            </a:r>
            <a:r>
              <a:rPr lang="en-US" sz="1400" dirty="0" smtClean="0">
                <a:solidFill>
                  <a:srgbClr val="F75931"/>
                </a:solidFill>
              </a:rPr>
              <a:t>  </a:t>
            </a:r>
            <a:r>
              <a:rPr lang="ru-RU" sz="1400" dirty="0" smtClean="0">
                <a:solidFill>
                  <a:srgbClr val="F75931"/>
                </a:solidFill>
              </a:rPr>
              <a:t>хозяйство</a:t>
            </a:r>
            <a:endParaRPr lang="en-US" sz="1400" dirty="0" smtClean="0">
              <a:solidFill>
                <a:srgbClr val="F75931"/>
              </a:solidFill>
            </a:endParaRPr>
          </a:p>
        </p:txBody>
      </p:sp>
      <p:grpSp>
        <p:nvGrpSpPr>
          <p:cNvPr id="79" name="Группа 78"/>
          <p:cNvGrpSpPr/>
          <p:nvPr/>
        </p:nvGrpSpPr>
        <p:grpSpPr>
          <a:xfrm>
            <a:off x="3100230" y="4097209"/>
            <a:ext cx="1956253" cy="1304168"/>
            <a:chOff x="2860867" y="4097209"/>
            <a:chExt cx="1956253" cy="1304168"/>
          </a:xfrm>
        </p:grpSpPr>
        <p:graphicFrame>
          <p:nvGraphicFramePr>
            <p:cNvPr id="37" name="Диаграмма 36"/>
            <p:cNvGraphicFramePr/>
            <p:nvPr>
              <p:extLst/>
            </p:nvPr>
          </p:nvGraphicFramePr>
          <p:xfrm>
            <a:off x="2860867" y="4097209"/>
            <a:ext cx="1956253" cy="13041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40" name="Прямоугольник 39"/>
            <p:cNvSpPr/>
            <p:nvPr/>
          </p:nvSpPr>
          <p:spPr>
            <a:xfrm>
              <a:off x="3351734" y="4584210"/>
              <a:ext cx="9863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F75931"/>
                  </a:solidFill>
                  <a:latin typeface="+mj-lt"/>
                </a:rPr>
                <a:t>7</a:t>
              </a:r>
              <a:r>
                <a:rPr lang="en-US" dirty="0" smtClean="0">
                  <a:solidFill>
                    <a:srgbClr val="F75931"/>
                  </a:solidFill>
                  <a:latin typeface="+mj-lt"/>
                </a:rPr>
                <a:t>-</a:t>
              </a:r>
              <a:r>
                <a:rPr lang="ru-RU" dirty="0" smtClean="0">
                  <a:solidFill>
                    <a:srgbClr val="F75931"/>
                  </a:solidFill>
                  <a:latin typeface="+mj-lt"/>
                </a:rPr>
                <a:t>1</a:t>
              </a:r>
              <a:r>
                <a:rPr lang="en-US" dirty="0" smtClean="0">
                  <a:solidFill>
                    <a:srgbClr val="F75931"/>
                  </a:solidFill>
                  <a:latin typeface="+mj-lt"/>
                </a:rPr>
                <a:t>0%</a:t>
              </a:r>
              <a:endParaRPr lang="en-GB" dirty="0">
                <a:solidFill>
                  <a:srgbClr val="F75931"/>
                </a:solidFill>
                <a:latin typeface="+mj-lt"/>
              </a:endParaRPr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4725112" y="4097209"/>
            <a:ext cx="1956253" cy="1304168"/>
            <a:chOff x="4366068" y="4097209"/>
            <a:chExt cx="1956253" cy="1304168"/>
          </a:xfrm>
        </p:grpSpPr>
        <p:graphicFrame>
          <p:nvGraphicFramePr>
            <p:cNvPr id="38" name="Диаграмма 37"/>
            <p:cNvGraphicFramePr/>
            <p:nvPr>
              <p:extLst/>
            </p:nvPr>
          </p:nvGraphicFramePr>
          <p:xfrm>
            <a:off x="4366068" y="4097209"/>
            <a:ext cx="1956253" cy="13041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41" name="Прямоугольник 40"/>
            <p:cNvSpPr/>
            <p:nvPr/>
          </p:nvSpPr>
          <p:spPr>
            <a:xfrm>
              <a:off x="4868050" y="4584210"/>
              <a:ext cx="9863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F75931"/>
                  </a:solidFill>
                  <a:latin typeface="+mj-lt"/>
                </a:rPr>
                <a:t>7</a:t>
              </a:r>
              <a:r>
                <a:rPr lang="en-US" dirty="0" smtClean="0">
                  <a:solidFill>
                    <a:srgbClr val="F75931"/>
                  </a:solidFill>
                  <a:latin typeface="+mj-lt"/>
                </a:rPr>
                <a:t>-</a:t>
              </a:r>
              <a:r>
                <a:rPr lang="ru-RU" dirty="0" smtClean="0">
                  <a:solidFill>
                    <a:srgbClr val="F75931"/>
                  </a:solidFill>
                  <a:latin typeface="+mj-lt"/>
                </a:rPr>
                <a:t>1</a:t>
              </a:r>
              <a:r>
                <a:rPr lang="en-US" dirty="0" smtClean="0">
                  <a:solidFill>
                    <a:srgbClr val="F75931"/>
                  </a:solidFill>
                  <a:latin typeface="+mj-lt"/>
                </a:rPr>
                <a:t>0%</a:t>
              </a:r>
              <a:endParaRPr lang="en-GB" dirty="0">
                <a:solidFill>
                  <a:srgbClr val="F75931"/>
                </a:solidFill>
                <a:latin typeface="+mj-lt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3399934" y="5687974"/>
            <a:ext cx="1348497" cy="264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F75931"/>
                </a:solidFill>
              </a:rPr>
              <a:t>ДЗЗ и мониторинг</a:t>
            </a:r>
            <a:endParaRPr lang="en-GB" sz="1400" dirty="0">
              <a:solidFill>
                <a:srgbClr val="F7593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048089" y="5689022"/>
            <a:ext cx="1310298" cy="2642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F75931"/>
                </a:solidFill>
              </a:rPr>
              <a:t>Поиск и спасание</a:t>
            </a:r>
            <a:endParaRPr lang="en-GB" sz="1400" dirty="0">
              <a:solidFill>
                <a:srgbClr val="F75931"/>
              </a:solidFill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311778" y="871962"/>
            <a:ext cx="6340830" cy="1515888"/>
            <a:chOff x="311778" y="871962"/>
            <a:chExt cx="6340830" cy="1515888"/>
          </a:xfrm>
        </p:grpSpPr>
        <p:sp>
          <p:nvSpPr>
            <p:cNvPr id="42" name="TextBox 41"/>
            <p:cNvSpPr txBox="1"/>
            <p:nvPr/>
          </p:nvSpPr>
          <p:spPr>
            <a:xfrm>
              <a:off x="399026" y="1063848"/>
              <a:ext cx="6200583" cy="1107996"/>
            </a:xfrm>
            <a:prstGeom prst="rect">
              <a:avLst/>
            </a:prstGeom>
          </p:spPr>
          <p:txBody>
            <a:bodyPr wrap="square" lIns="90000" tIns="91440" rIns="90000" bIns="91440" rtlCol="0">
              <a:spAutoFit/>
            </a:bodyPr>
            <a:lstStyle/>
            <a:p>
              <a:pPr algn="ctr">
                <a:buClr>
                  <a:srgbClr val="345782"/>
                </a:buClr>
                <a:buSzPct val="100000"/>
                <a:buFont typeface=""/>
                <a:buNone/>
              </a:pPr>
              <a:r>
                <a:rPr lang="ru-RU" sz="2000" b="1" dirty="0">
                  <a:solidFill>
                    <a:srgbClr val="F75931"/>
                  </a:solidFill>
                </a:rPr>
                <a:t>Цель </a:t>
              </a:r>
              <a:r>
                <a:rPr lang="ru-RU" sz="2000" b="1" dirty="0" smtClean="0">
                  <a:solidFill>
                    <a:srgbClr val="F75931"/>
                  </a:solidFill>
                </a:rPr>
                <a:t> программы </a:t>
              </a:r>
              <a:r>
                <a:rPr lang="ru-RU" sz="2000" b="1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– </a:t>
              </a:r>
              <a:r>
                <a:rPr lang="ru-RU" sz="20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планомерное построение будущего </a:t>
              </a:r>
              <a:r>
                <a:rPr lang="ru-RU" sz="20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Р</a:t>
              </a:r>
              <a:r>
                <a:rPr lang="ru-RU" sz="20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оссийской </a:t>
              </a:r>
              <a:r>
                <a:rPr lang="ru-RU" sz="20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отрасли БАС </a:t>
              </a:r>
              <a:r>
                <a:rPr lang="en-US" sz="20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/ </a:t>
              </a:r>
              <a:r>
                <a:rPr lang="ru-RU" sz="20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МКА и достижение лидерства </a:t>
              </a:r>
              <a:r>
                <a:rPr lang="ru-RU" sz="20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России </a:t>
              </a:r>
              <a:r>
                <a:rPr lang="ru-RU" sz="20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на </a:t>
              </a:r>
              <a:r>
                <a:rPr lang="ru-RU" sz="20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мировом </a:t>
              </a:r>
              <a:r>
                <a:rPr lang="ru-RU" sz="20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рынке</a:t>
              </a:r>
              <a:endParaRPr lang="ru-RU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</a:endParaRPr>
            </a:p>
          </p:txBody>
        </p:sp>
        <p:grpSp>
          <p:nvGrpSpPr>
            <p:cNvPr id="50" name="Группа 49"/>
            <p:cNvGrpSpPr/>
            <p:nvPr/>
          </p:nvGrpSpPr>
          <p:grpSpPr>
            <a:xfrm>
              <a:off x="311778" y="871962"/>
              <a:ext cx="6340830" cy="1515888"/>
              <a:chOff x="7587407" y="3711289"/>
              <a:chExt cx="6340830" cy="1515888"/>
            </a:xfrm>
          </p:grpSpPr>
          <p:sp>
            <p:nvSpPr>
              <p:cNvPr id="51" name="Прямоугольник 50"/>
              <p:cNvSpPr/>
              <p:nvPr/>
            </p:nvSpPr>
            <p:spPr>
              <a:xfrm>
                <a:off x="7587407" y="3745875"/>
                <a:ext cx="6310221" cy="1439396"/>
              </a:xfrm>
              <a:prstGeom prst="rect">
                <a:avLst/>
              </a:prstGeom>
              <a:noFill/>
              <a:ln w="3175">
                <a:solidFill>
                  <a:srgbClr val="F759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13867018" y="4406031"/>
                <a:ext cx="61219" cy="61219"/>
              </a:xfrm>
              <a:prstGeom prst="rect">
                <a:avLst/>
              </a:prstGeom>
              <a:solidFill>
                <a:srgbClr val="F759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10819992" y="3711289"/>
                <a:ext cx="61219" cy="61219"/>
              </a:xfrm>
              <a:prstGeom prst="rect">
                <a:avLst/>
              </a:prstGeom>
              <a:solidFill>
                <a:srgbClr val="F759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819992" y="5165958"/>
                <a:ext cx="61219" cy="61219"/>
              </a:xfrm>
              <a:prstGeom prst="rect">
                <a:avLst/>
              </a:prstGeom>
              <a:solidFill>
                <a:srgbClr val="F759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>
                <a:off x="13867018" y="3711289"/>
                <a:ext cx="61219" cy="61219"/>
              </a:xfrm>
              <a:prstGeom prst="rect">
                <a:avLst/>
              </a:prstGeom>
              <a:solidFill>
                <a:srgbClr val="F759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13867018" y="5165958"/>
                <a:ext cx="61219" cy="61219"/>
              </a:xfrm>
              <a:prstGeom prst="rect">
                <a:avLst/>
              </a:prstGeom>
              <a:solidFill>
                <a:srgbClr val="F759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60" name="Группа 59"/>
          <p:cNvGrpSpPr/>
          <p:nvPr/>
        </p:nvGrpSpPr>
        <p:grpSpPr>
          <a:xfrm>
            <a:off x="6451707" y="3679100"/>
            <a:ext cx="5740293" cy="2554304"/>
            <a:chOff x="486010" y="4519764"/>
            <a:chExt cx="3926840" cy="1942663"/>
          </a:xfrm>
        </p:grpSpPr>
        <p:graphicFrame>
          <p:nvGraphicFramePr>
            <p:cNvPr id="61" name="Диаграмма 60"/>
            <p:cNvGraphicFramePr/>
            <p:nvPr>
              <p:extLst/>
            </p:nvPr>
          </p:nvGraphicFramePr>
          <p:xfrm>
            <a:off x="486010" y="4519764"/>
            <a:ext cx="3926840" cy="19426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62" name="TextBox 5"/>
            <p:cNvSpPr txBox="1"/>
            <p:nvPr/>
          </p:nvSpPr>
          <p:spPr>
            <a:xfrm>
              <a:off x="787439" y="5175090"/>
              <a:ext cx="1466739" cy="468156"/>
            </a:xfrm>
            <a:prstGeom prst="rect">
              <a:avLst/>
            </a:prstGeom>
          </p:spPr>
          <p:txBody>
            <a:bodyPr wrap="square" lIns="91440" tIns="91440" rIns="91440" bIns="9144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Tahoma" pitchFamily="34" charset="0"/>
                </a:rPr>
                <a:t>Снятие 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Tahoma" pitchFamily="34" charset="0"/>
                </a:rPr>
                <a:t>законодательных барьеров</a:t>
              </a:r>
              <a:endPara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 pitchFamily="34" charset="0"/>
              </a:endParaRPr>
            </a:p>
          </p:txBody>
        </p:sp>
        <p:cxnSp>
          <p:nvCxnSpPr>
            <p:cNvPr id="63" name="Прямая со стрелкой 62"/>
            <p:cNvCxnSpPr/>
            <p:nvPr/>
          </p:nvCxnSpPr>
          <p:spPr bwMode="auto">
            <a:xfrm>
              <a:off x="833451" y="5632789"/>
              <a:ext cx="126836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F7593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4" name="Прямая со стрелкой 63"/>
            <p:cNvCxnSpPr/>
            <p:nvPr/>
          </p:nvCxnSpPr>
          <p:spPr bwMode="auto">
            <a:xfrm>
              <a:off x="833451" y="5189740"/>
              <a:ext cx="1895375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F7593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5" name="TextBox 34"/>
            <p:cNvSpPr txBox="1"/>
            <p:nvPr/>
          </p:nvSpPr>
          <p:spPr>
            <a:xfrm>
              <a:off x="772220" y="4721584"/>
              <a:ext cx="1397726" cy="468156"/>
            </a:xfrm>
            <a:prstGeom prst="rect">
              <a:avLst/>
            </a:prstGeom>
          </p:spPr>
          <p:txBody>
            <a:bodyPr wrap="square" lIns="91440" tIns="91440" rIns="91440" bIns="9144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Tahoma" pitchFamily="34" charset="0"/>
                </a:rPr>
                <a:t>Создание 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Tahoma" pitchFamily="34" charset="0"/>
                </a:rPr>
                <a:t>критической  инфраструктуры</a:t>
              </a:r>
              <a:endPara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 pitchFamily="34" charset="0"/>
              </a:endParaRPr>
            </a:p>
          </p:txBody>
        </p:sp>
        <p:cxnSp>
          <p:nvCxnSpPr>
            <p:cNvPr id="66" name="Прямая со стрелкой 65"/>
            <p:cNvCxnSpPr/>
            <p:nvPr/>
          </p:nvCxnSpPr>
          <p:spPr bwMode="auto">
            <a:xfrm>
              <a:off x="2620970" y="4721584"/>
              <a:ext cx="1058092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F7593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7" name="TextBox 36"/>
            <p:cNvSpPr txBox="1"/>
            <p:nvPr/>
          </p:nvSpPr>
          <p:spPr>
            <a:xfrm>
              <a:off x="2557832" y="4671906"/>
              <a:ext cx="1184366" cy="468156"/>
            </a:xfrm>
            <a:prstGeom prst="rect">
              <a:avLst/>
            </a:prstGeom>
          </p:spPr>
          <p:txBody>
            <a:bodyPr wrap="square" lIns="91440" tIns="91440" rIns="91440" bIns="9144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Tahoma" pitchFamily="34" charset="0"/>
                </a:rPr>
                <a:t>Э</a:t>
              </a:r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Tahoma" pitchFamily="34" charset="0"/>
                </a:rPr>
                <a:t>кспансия 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Tahoma" pitchFamily="34" charset="0"/>
                </a:rPr>
                <a:t>на внешних рынках</a:t>
              </a:r>
              <a:endPara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ahoma" pitchFamily="34" charset="0"/>
              </a:endParaRPr>
            </a:p>
          </p:txBody>
        </p:sp>
      </p:grpSp>
      <p:sp>
        <p:nvSpPr>
          <p:cNvPr id="68" name="Прямоугольник 67"/>
          <p:cNvSpPr/>
          <p:nvPr/>
        </p:nvSpPr>
        <p:spPr>
          <a:xfrm>
            <a:off x="6724171" y="857216"/>
            <a:ext cx="4931381" cy="2169825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marL="114300" lvl="1">
              <a:spcAft>
                <a:spcPts val="600"/>
              </a:spcAft>
              <a:buClr>
                <a:srgbClr val="345782"/>
              </a:buClr>
              <a:buSzPct val="100000"/>
            </a:pPr>
            <a:r>
              <a:rPr lang="ru-RU" sz="2000" dirty="0">
                <a:solidFill>
                  <a:srgbClr val="F75931"/>
                </a:solidFill>
              </a:rPr>
              <a:t>Российский рынок </a:t>
            </a:r>
            <a:r>
              <a:rPr lang="ru-RU" sz="2000" dirty="0" smtClean="0">
                <a:solidFill>
                  <a:srgbClr val="F75931"/>
                </a:solidFill>
              </a:rPr>
              <a:t>БАС и МКА  – </a:t>
            </a:r>
            <a:r>
              <a:rPr lang="ru-RU" sz="2000" dirty="0">
                <a:solidFill>
                  <a:srgbClr val="F75931"/>
                </a:solidFill>
              </a:rPr>
              <a:t>мощная диверсифицированная отрасль:</a:t>
            </a:r>
          </a:p>
          <a:p>
            <a:pPr marL="285750" lvl="1" indent="-1714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Компании – разработчики и производители </a:t>
            </a:r>
            <a:r>
              <a:rPr lang="ru-RU" sz="1600" dirty="0" smtClean="0">
                <a:latin typeface="+mj-lt"/>
              </a:rPr>
              <a:t>БАС и МКА;</a:t>
            </a:r>
            <a:endParaRPr lang="ru-RU" sz="1600" dirty="0">
              <a:latin typeface="+mj-lt"/>
            </a:endParaRPr>
          </a:p>
          <a:p>
            <a:pPr marL="285750" lvl="1" indent="-1714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Поставщики комплектующих и решений (ПО, полезные нагрузки, системы управления и защиты</a:t>
            </a:r>
            <a:r>
              <a:rPr lang="ru-RU" sz="1600" dirty="0" smtClean="0">
                <a:latin typeface="+mj-lt"/>
              </a:rPr>
              <a:t>);</a:t>
            </a:r>
            <a:endParaRPr lang="ru-RU" sz="1600" dirty="0">
              <a:latin typeface="+mj-lt"/>
            </a:endParaRPr>
          </a:p>
          <a:p>
            <a:pPr marL="285750" lvl="1" indent="-17145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Сервисные бизнесы  </a:t>
            </a:r>
            <a:r>
              <a:rPr lang="en-US" sz="1600" dirty="0" smtClean="0">
                <a:latin typeface="+mj-lt"/>
              </a:rPr>
              <a:t>B2G, </a:t>
            </a:r>
            <a:r>
              <a:rPr lang="en-GB" sz="1600" dirty="0" smtClean="0">
                <a:latin typeface="+mj-lt"/>
              </a:rPr>
              <a:t>B2B </a:t>
            </a:r>
            <a:r>
              <a:rPr lang="ru-RU" sz="1600" dirty="0">
                <a:latin typeface="+mj-lt"/>
              </a:rPr>
              <a:t>и </a:t>
            </a:r>
            <a:r>
              <a:rPr lang="en-GB" sz="1600" dirty="0" smtClean="0">
                <a:latin typeface="+mj-lt"/>
              </a:rPr>
              <a:t>B2C</a:t>
            </a:r>
            <a:endParaRPr lang="ru-RU" sz="1600" dirty="0">
              <a:latin typeface="+mj-lt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6733918" y="3186033"/>
            <a:ext cx="7224118" cy="338554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marL="114300" lvl="1">
              <a:spcAft>
                <a:spcPts val="600"/>
              </a:spcAft>
              <a:buClr>
                <a:srgbClr val="345782"/>
              </a:buClr>
              <a:buSzPct val="100000"/>
            </a:pPr>
            <a:r>
              <a:rPr lang="ru-RU" sz="1600" b="1" dirty="0">
                <a:solidFill>
                  <a:srgbClr val="F75931"/>
                </a:solidFill>
              </a:rPr>
              <a:t>Оборот отрасли</a:t>
            </a:r>
            <a:r>
              <a:rPr lang="ru-RU" sz="1600" dirty="0">
                <a:solidFill>
                  <a:srgbClr val="F75931"/>
                </a:solidFill>
              </a:rPr>
              <a:t>,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$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млрд. в год</a:t>
            </a:r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>
            <a:off x="401735" y="5653143"/>
            <a:ext cx="595665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Прямоугольник 90"/>
          <p:cNvSpPr/>
          <p:nvPr/>
        </p:nvSpPr>
        <p:spPr>
          <a:xfrm rot="5400000">
            <a:off x="11320364" y="4897366"/>
            <a:ext cx="1043223" cy="338554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marL="114300" lvl="1">
              <a:spcAft>
                <a:spcPts val="600"/>
              </a:spcAft>
              <a:buClr>
                <a:srgbClr val="345782"/>
              </a:buClr>
              <a:buSzPct val="100000"/>
            </a:pPr>
            <a:r>
              <a:rPr lang="ru-RU" sz="1600" dirty="0" smtClean="0">
                <a:solidFill>
                  <a:srgbClr val="F75931"/>
                </a:solidFill>
                <a:latin typeface="+mj-lt"/>
              </a:rPr>
              <a:t>Экспорт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11202926" y="4595396"/>
            <a:ext cx="388939" cy="1057747"/>
          </a:xfrm>
          <a:prstGeom prst="rect">
            <a:avLst/>
          </a:prstGeom>
          <a:pattFill prst="wdDnDiag">
            <a:fgClr>
              <a:srgbClr val="F7593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11137748" y="4806997"/>
            <a:ext cx="519293" cy="519293"/>
          </a:xfrm>
          <a:prstGeom prst="ellipse">
            <a:avLst/>
          </a:prstGeom>
          <a:solidFill>
            <a:schemeClr val="bg1"/>
          </a:solidFill>
          <a:ln w="3175">
            <a:solidFill>
              <a:srgbClr val="F759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/>
          <p:cNvSpPr/>
          <p:nvPr/>
        </p:nvSpPr>
        <p:spPr>
          <a:xfrm>
            <a:off x="11050643" y="4897366"/>
            <a:ext cx="842539" cy="338554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marL="114300" lvl="1">
              <a:spcAft>
                <a:spcPts val="600"/>
              </a:spcAft>
              <a:buClr>
                <a:srgbClr val="345782"/>
              </a:buClr>
              <a:buSzPct val="100000"/>
            </a:pPr>
            <a:r>
              <a:rPr lang="ru-RU" sz="1600" dirty="0">
                <a:solidFill>
                  <a:srgbClr val="F75931"/>
                </a:solidFill>
                <a:latin typeface="+mj-lt"/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101231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Облако 41"/>
          <p:cNvSpPr/>
          <p:nvPr/>
        </p:nvSpPr>
        <p:spPr>
          <a:xfrm>
            <a:off x="2947279" y="2285523"/>
            <a:ext cx="6859238" cy="3688825"/>
          </a:xfrm>
          <a:prstGeom prst="cloud">
            <a:avLst/>
          </a:prstGeom>
          <a:blipFill dpi="0" rotWithShape="1">
            <a:blip r:embed="rId2">
              <a:alphaModFix amt="44000"/>
            </a:blip>
            <a:srcRect/>
            <a:stretch>
              <a:fillRect/>
            </a:stretch>
          </a:blip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2334" y="813697"/>
            <a:ext cx="484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3462">
                    <a:lumMod val="90000"/>
                    <a:lumOff val="10000"/>
                  </a:srgbClr>
                </a:solidFill>
              </a:rPr>
              <a:t>АБОНЕНТЫ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0478" y="1155564"/>
            <a:ext cx="2063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C0C0C"/>
                </a:solidFill>
              </a:rPr>
              <a:t>Грузоотправители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80478" y="1423017"/>
            <a:ext cx="2063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C0C0C"/>
                </a:solidFill>
              </a:rPr>
              <a:t>Грузополучатели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2159" y="1158590"/>
            <a:ext cx="1953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C0C0C"/>
                </a:solidFill>
              </a:rPr>
              <a:t>Авиапредприятия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62157" y="1412758"/>
            <a:ext cx="2177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C0C0C"/>
                </a:solidFill>
              </a:rPr>
              <a:t>Логистические компании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2259" y="2775098"/>
            <a:ext cx="1352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C0C0C"/>
                </a:solidFill>
              </a:rPr>
              <a:t>Парк БВС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86826" y="6344410"/>
            <a:ext cx="83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C0C0C"/>
                </a:solidFill>
              </a:rPr>
              <a:t>ОрВД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2259" y="3689498"/>
            <a:ext cx="1656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C0C0C"/>
                </a:solidFill>
              </a:rPr>
              <a:t>Метеоусловия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42258" y="4146698"/>
            <a:ext cx="165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C0C0C"/>
                </a:solidFill>
              </a:rPr>
              <a:t>Логистическая статистика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61948" y="2898208"/>
            <a:ext cx="91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3462">
                    <a:lumMod val="90000"/>
                    <a:lumOff val="10000"/>
                  </a:srgbClr>
                </a:solidFill>
              </a:rPr>
              <a:t>СЕРВИСЫ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06187" y="1251874"/>
            <a:ext cx="1443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C0C0C"/>
                </a:solidFill>
              </a:rPr>
              <a:t>Страховщики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86032" y="4864262"/>
            <a:ext cx="165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C0C0C"/>
                </a:solidFill>
              </a:rPr>
              <a:t>Транспортная безопасность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56178" y="6247396"/>
            <a:ext cx="107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C0C0C"/>
                </a:solidFill>
              </a:rPr>
              <a:t>Таможня 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4258734" y="1718733"/>
            <a:ext cx="565161" cy="965981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>
                <a:solidFill>
                  <a:srgbClr val="0C0C0C"/>
                </a:solidFill>
              </a:rPr>
              <a:t>Заявки</a:t>
            </a:r>
          </a:p>
        </p:txBody>
      </p:sp>
      <p:sp>
        <p:nvSpPr>
          <p:cNvPr id="33" name="Стрелка вниз 32"/>
          <p:cNvSpPr/>
          <p:nvPr/>
        </p:nvSpPr>
        <p:spPr>
          <a:xfrm>
            <a:off x="7899400" y="1667934"/>
            <a:ext cx="592502" cy="954007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b="1" dirty="0">
                <a:solidFill>
                  <a:srgbClr val="0C0C0C"/>
                </a:solidFill>
              </a:rPr>
              <a:t>Услуга</a:t>
            </a:r>
          </a:p>
        </p:txBody>
      </p:sp>
      <p:sp>
        <p:nvSpPr>
          <p:cNvPr id="34" name="Стрелка вниз 33"/>
          <p:cNvSpPr/>
          <p:nvPr/>
        </p:nvSpPr>
        <p:spPr>
          <a:xfrm>
            <a:off x="6308789" y="1675970"/>
            <a:ext cx="484632" cy="145071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>
                <a:solidFill>
                  <a:srgbClr val="0C0C0C"/>
                </a:solidFill>
              </a:rPr>
              <a:t>Предложения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348717" y="2910313"/>
            <a:ext cx="1136729" cy="12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2568287" y="3380145"/>
            <a:ext cx="9171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2568287" y="3837345"/>
            <a:ext cx="9171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568287" y="4294545"/>
            <a:ext cx="9171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2545248" y="5206543"/>
            <a:ext cx="9171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1689228" y="3856748"/>
            <a:ext cx="262596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3462">
                    <a:lumMod val="90000"/>
                    <a:lumOff val="10000"/>
                  </a:srgbClr>
                </a:solidFill>
              </a:rPr>
              <a:t>Входные данные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29797" y="6529076"/>
            <a:ext cx="147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3462">
                    <a:lumMod val="90000"/>
                    <a:lumOff val="10000"/>
                  </a:srgbClr>
                </a:solidFill>
              </a:rPr>
              <a:t>РЕГУЛЯТОРЫ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76951" y="6229502"/>
            <a:ext cx="1694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C0C0C"/>
                </a:solidFill>
              </a:rPr>
              <a:t>Росавиация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88183" y="3256990"/>
            <a:ext cx="1656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C0C0C"/>
                </a:solidFill>
              </a:rPr>
              <a:t>Законодательство</a:t>
            </a:r>
          </a:p>
        </p:txBody>
      </p:sp>
      <p:sp>
        <p:nvSpPr>
          <p:cNvPr id="46" name="Стрелка вниз 45"/>
          <p:cNvSpPr/>
          <p:nvPr/>
        </p:nvSpPr>
        <p:spPr>
          <a:xfrm rot="10800000">
            <a:off x="5917286" y="4838814"/>
            <a:ext cx="761737" cy="1466889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1200" b="1" dirty="0">
                <a:solidFill>
                  <a:srgbClr val="0C0C0C"/>
                </a:solidFill>
              </a:rPr>
              <a:t>Лицензирование</a:t>
            </a:r>
          </a:p>
        </p:txBody>
      </p:sp>
      <p:sp>
        <p:nvSpPr>
          <p:cNvPr id="47" name="Стрелка вниз 46"/>
          <p:cNvSpPr/>
          <p:nvPr/>
        </p:nvSpPr>
        <p:spPr>
          <a:xfrm rot="10800000">
            <a:off x="4586699" y="5368910"/>
            <a:ext cx="587746" cy="104862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1200" b="1" dirty="0">
                <a:solidFill>
                  <a:srgbClr val="0C0C0C"/>
                </a:solidFill>
              </a:rPr>
              <a:t>Управление ВД</a:t>
            </a:r>
          </a:p>
        </p:txBody>
      </p:sp>
      <p:sp>
        <p:nvSpPr>
          <p:cNvPr id="48" name="Стрелка вниз 47"/>
          <p:cNvSpPr/>
          <p:nvPr/>
        </p:nvSpPr>
        <p:spPr>
          <a:xfrm rot="10800000">
            <a:off x="7416005" y="5054585"/>
            <a:ext cx="587746" cy="1250337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ru-RU" sz="1200" b="1" dirty="0">
                <a:solidFill>
                  <a:srgbClr val="0C0C0C"/>
                </a:solidFill>
              </a:rPr>
              <a:t>Тарифное регулирование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171" y="3079820"/>
            <a:ext cx="1515036" cy="127471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635464" y="3155718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WWW-</a:t>
            </a:r>
            <a:r>
              <a:rPr lang="ru-RU" b="1" dirty="0">
                <a:solidFill>
                  <a:srgbClr val="FFFFFF"/>
                </a:solidFill>
              </a:rPr>
              <a:t>портал</a:t>
            </a:r>
          </a:p>
        </p:txBody>
      </p:sp>
      <p:grpSp>
        <p:nvGrpSpPr>
          <p:cNvPr id="69" name="Группа 68"/>
          <p:cNvGrpSpPr/>
          <p:nvPr/>
        </p:nvGrpSpPr>
        <p:grpSpPr>
          <a:xfrm>
            <a:off x="3544003" y="2837155"/>
            <a:ext cx="2013418" cy="2471975"/>
            <a:chOff x="4824633" y="2894530"/>
            <a:chExt cx="2013418" cy="2579244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1308" y="4106573"/>
              <a:ext cx="914402" cy="609601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556301" y="3960546"/>
              <a:ext cx="1281750" cy="256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srgbClr val="0C0C0C"/>
                  </a:solidFill>
                </a:rPr>
                <a:t>Сетевые</a:t>
              </a:r>
              <a:r>
                <a:rPr lang="en-US" sz="1000" b="1" dirty="0">
                  <a:solidFill>
                    <a:srgbClr val="0C0C0C"/>
                  </a:solidFill>
                </a:rPr>
                <a:t>  </a:t>
              </a:r>
              <a:r>
                <a:rPr lang="ru-RU" sz="1000" b="1" dirty="0">
                  <a:solidFill>
                    <a:srgbClr val="0C0C0C"/>
                  </a:solidFill>
                </a:rPr>
                <a:t>ресурсы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824633" y="4679173"/>
              <a:ext cx="1448457" cy="256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dirty="0">
                  <a:solidFill>
                    <a:srgbClr val="0C0C0C"/>
                  </a:solidFill>
                </a:rPr>
                <a:t>Хранение</a:t>
              </a:r>
              <a:r>
                <a:rPr lang="en-US" sz="1000" b="1" dirty="0">
                  <a:solidFill>
                    <a:srgbClr val="0C0C0C"/>
                  </a:solidFill>
                </a:rPr>
                <a:t> </a:t>
              </a:r>
              <a:r>
                <a:rPr lang="ru-RU" sz="1000" b="1" dirty="0">
                  <a:solidFill>
                    <a:srgbClr val="0C0C0C"/>
                  </a:solidFill>
                </a:rPr>
                <a:t> данных</a:t>
              </a:r>
            </a:p>
          </p:txBody>
        </p:sp>
        <p:grpSp>
          <p:nvGrpSpPr>
            <p:cNvPr id="64" name="Группа 63"/>
            <p:cNvGrpSpPr/>
            <p:nvPr/>
          </p:nvGrpSpPr>
          <p:grpSpPr>
            <a:xfrm>
              <a:off x="5211497" y="3563396"/>
              <a:ext cx="710459" cy="483794"/>
              <a:chOff x="3545183" y="5098324"/>
              <a:chExt cx="710459" cy="483794"/>
            </a:xfrm>
          </p:grpSpPr>
          <p:pic>
            <p:nvPicPr>
              <p:cNvPr id="57" name="Рисунок 56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953760" y="5098324"/>
                <a:ext cx="301882" cy="404584"/>
              </a:xfrm>
              <a:prstGeom prst="rect">
                <a:avLst/>
              </a:prstGeom>
            </p:spPr>
          </p:pic>
          <p:pic>
            <p:nvPicPr>
              <p:cNvPr id="54" name="Рисунок 53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764328" y="5130580"/>
                <a:ext cx="301882" cy="404584"/>
              </a:xfrm>
              <a:prstGeom prst="rect">
                <a:avLst/>
              </a:prstGeom>
            </p:spPr>
          </p:pic>
          <p:pic>
            <p:nvPicPr>
              <p:cNvPr id="56" name="Рисунок 55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545183" y="5177534"/>
                <a:ext cx="301882" cy="404584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92420" y="3385518"/>
              <a:ext cx="873957" cy="256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b="1" dirty="0">
                  <a:solidFill>
                    <a:srgbClr val="0C0C0C"/>
                  </a:solidFill>
                </a:rPr>
                <a:t>Вычисления</a:t>
              </a:r>
            </a:p>
          </p:txBody>
        </p:sp>
        <p:grpSp>
          <p:nvGrpSpPr>
            <p:cNvPr id="67" name="Группа 66"/>
            <p:cNvGrpSpPr/>
            <p:nvPr/>
          </p:nvGrpSpPr>
          <p:grpSpPr>
            <a:xfrm>
              <a:off x="5101802" y="4857348"/>
              <a:ext cx="698080" cy="552545"/>
              <a:chOff x="5037547" y="5092607"/>
              <a:chExt cx="1233859" cy="846292"/>
            </a:xfrm>
          </p:grpSpPr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D9C3A5">
                    <a:tint val="50000"/>
                    <a:satMod val="180000"/>
                  </a:srgbClr>
                </a:duotone>
              </a:blip>
              <a:stretch>
                <a:fillRect/>
              </a:stretch>
            </p:blipFill>
            <p:spPr>
              <a:xfrm>
                <a:off x="5037547" y="5092607"/>
                <a:ext cx="671523" cy="646880"/>
              </a:xfrm>
              <a:prstGeom prst="rect">
                <a:avLst/>
              </a:prstGeom>
            </p:spPr>
          </p:pic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D9C3A5">
                    <a:tint val="50000"/>
                    <a:satMod val="180000"/>
                  </a:srgbClr>
                </a:duotone>
              </a:blip>
              <a:stretch>
                <a:fillRect/>
              </a:stretch>
            </p:blipFill>
            <p:spPr>
              <a:xfrm>
                <a:off x="5340311" y="5180339"/>
                <a:ext cx="671523" cy="646880"/>
              </a:xfrm>
              <a:prstGeom prst="rect">
                <a:avLst/>
              </a:prstGeom>
            </p:spPr>
          </p:pic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D9C3A5">
                    <a:tint val="50000"/>
                    <a:satMod val="180000"/>
                  </a:srgbClr>
                </a:duotone>
              </a:blip>
              <a:stretch>
                <a:fillRect/>
              </a:stretch>
            </p:blipFill>
            <p:spPr>
              <a:xfrm>
                <a:off x="5599883" y="5292019"/>
                <a:ext cx="671523" cy="646880"/>
              </a:xfrm>
              <a:prstGeom prst="rect">
                <a:avLst/>
              </a:prstGeom>
            </p:spPr>
          </p:pic>
        </p:grpSp>
        <p:sp>
          <p:nvSpPr>
            <p:cNvPr id="68" name="Скругленный прямоугольник 67"/>
            <p:cNvSpPr/>
            <p:nvPr/>
          </p:nvSpPr>
          <p:spPr>
            <a:xfrm>
              <a:off x="4902192" y="2894530"/>
              <a:ext cx="1888752" cy="2579244"/>
            </a:xfrm>
            <a:prstGeom prst="roundRect">
              <a:avLst>
                <a:gd name="adj" fmla="val 759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sz="1100" b="1" dirty="0">
                  <a:solidFill>
                    <a:srgbClr val="003462"/>
                  </a:solidFill>
                </a:rPr>
                <a:t>Распределенная </a:t>
              </a:r>
              <a:endParaRPr lang="en-US" sz="1100" b="1" dirty="0">
                <a:solidFill>
                  <a:srgbClr val="003462"/>
                </a:solidFill>
              </a:endParaRPr>
            </a:p>
            <a:p>
              <a:pPr algn="ctr"/>
              <a:r>
                <a:rPr lang="ru-RU" sz="1100" b="1" dirty="0">
                  <a:solidFill>
                    <a:srgbClr val="003462"/>
                  </a:solidFill>
                </a:rPr>
                <a:t>инфраструктура</a:t>
              </a:r>
            </a:p>
          </p:txBody>
        </p:sp>
      </p:grpSp>
      <p:sp>
        <p:nvSpPr>
          <p:cNvPr id="75" name="Выноска со стрелкой вправо 74"/>
          <p:cNvSpPr/>
          <p:nvPr/>
        </p:nvSpPr>
        <p:spPr>
          <a:xfrm>
            <a:off x="8235441" y="3183055"/>
            <a:ext cx="1909153" cy="321682"/>
          </a:xfrm>
          <a:prstGeom prst="rightArrowCallout">
            <a:avLst>
              <a:gd name="adj1" fmla="val 44740"/>
              <a:gd name="adj2" fmla="val 44740"/>
              <a:gd name="adj3" fmla="val 30922"/>
              <a:gd name="adj4" fmla="val 68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FFFFFF"/>
                </a:solidFill>
              </a:rPr>
              <a:t>Контракты</a:t>
            </a:r>
          </a:p>
        </p:txBody>
      </p:sp>
      <p:sp>
        <p:nvSpPr>
          <p:cNvPr id="77" name="Выноска со стрелкой вправо 76"/>
          <p:cNvSpPr/>
          <p:nvPr/>
        </p:nvSpPr>
        <p:spPr>
          <a:xfrm>
            <a:off x="8235441" y="3501201"/>
            <a:ext cx="1909153" cy="321682"/>
          </a:xfrm>
          <a:prstGeom prst="rightArrowCallout">
            <a:avLst>
              <a:gd name="adj1" fmla="val 44740"/>
              <a:gd name="adj2" fmla="val 44740"/>
              <a:gd name="adj3" fmla="val 30922"/>
              <a:gd name="adj4" fmla="val 68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FFFFFF"/>
                </a:solidFill>
              </a:rPr>
              <a:t>Платежи</a:t>
            </a:r>
          </a:p>
        </p:txBody>
      </p:sp>
      <p:sp>
        <p:nvSpPr>
          <p:cNvPr id="78" name="Выноска со стрелкой вправо 77"/>
          <p:cNvSpPr/>
          <p:nvPr/>
        </p:nvSpPr>
        <p:spPr>
          <a:xfrm>
            <a:off x="8240268" y="3837948"/>
            <a:ext cx="1909153" cy="321682"/>
          </a:xfrm>
          <a:prstGeom prst="rightArrowCallout">
            <a:avLst>
              <a:gd name="adj1" fmla="val 44740"/>
              <a:gd name="adj2" fmla="val 44740"/>
              <a:gd name="adj3" fmla="val 30922"/>
              <a:gd name="adj4" fmla="val 68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FFFFFF"/>
                </a:solidFill>
              </a:rPr>
              <a:t>Отслеживание</a:t>
            </a:r>
          </a:p>
        </p:txBody>
      </p:sp>
      <p:sp>
        <p:nvSpPr>
          <p:cNvPr id="79" name="Выноска со стрелкой вправо 78"/>
          <p:cNvSpPr/>
          <p:nvPr/>
        </p:nvSpPr>
        <p:spPr>
          <a:xfrm>
            <a:off x="8235441" y="4174695"/>
            <a:ext cx="1909153" cy="321682"/>
          </a:xfrm>
          <a:prstGeom prst="rightArrowCallout">
            <a:avLst>
              <a:gd name="adj1" fmla="val 44740"/>
              <a:gd name="adj2" fmla="val 44740"/>
              <a:gd name="adj3" fmla="val 30922"/>
              <a:gd name="adj4" fmla="val 68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FFFFFF"/>
                </a:solidFill>
              </a:rPr>
              <a:t>Аналитика</a:t>
            </a:r>
          </a:p>
        </p:txBody>
      </p:sp>
      <p:sp>
        <p:nvSpPr>
          <p:cNvPr id="80" name="Выноска со стрелкой вправо 79"/>
          <p:cNvSpPr/>
          <p:nvPr/>
        </p:nvSpPr>
        <p:spPr>
          <a:xfrm>
            <a:off x="8235441" y="4511442"/>
            <a:ext cx="1909153" cy="321682"/>
          </a:xfrm>
          <a:prstGeom prst="rightArrowCallout">
            <a:avLst>
              <a:gd name="adj1" fmla="val 44740"/>
              <a:gd name="adj2" fmla="val 44740"/>
              <a:gd name="adj3" fmla="val 30922"/>
              <a:gd name="adj4" fmla="val 68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FFFFFF"/>
                </a:solidFill>
              </a:rPr>
              <a:t>Формирование запросов</a:t>
            </a:r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76" y="2875941"/>
            <a:ext cx="818886" cy="591646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2084" y="3526456"/>
            <a:ext cx="696624" cy="582552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2165" y="4177799"/>
            <a:ext cx="685346" cy="519202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543" y="4755169"/>
            <a:ext cx="382681" cy="288937"/>
          </a:xfrm>
          <a:prstGeom prst="rect">
            <a:avLst/>
          </a:prstGeom>
        </p:spPr>
      </p:pic>
      <p:sp>
        <p:nvSpPr>
          <p:cNvPr id="87" name="Заголовок 1"/>
          <p:cNvSpPr>
            <a:spLocks noGrp="1"/>
          </p:cNvSpPr>
          <p:nvPr>
            <p:ph type="title"/>
          </p:nvPr>
        </p:nvSpPr>
        <p:spPr>
          <a:xfrm>
            <a:off x="1308718" y="81662"/>
            <a:ext cx="7243148" cy="66278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Цифровая платформа в проекте Т-БАС</a:t>
            </a:r>
            <a:endParaRPr lang="ru-RU" sz="2400" b="1" dirty="0"/>
          </a:p>
        </p:txBody>
      </p:sp>
      <p:pic>
        <p:nvPicPr>
          <p:cNvPr id="63" name="Picture 10" descr="Картинки по запросу росавиация лог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435" y="5903424"/>
            <a:ext cx="482774" cy="5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8" descr="Государственная корпорация по организации воздушного движения в Российской Федерации"/>
          <p:cNvSpPr>
            <a:spLocks noChangeAspect="1" noChangeArrowheads="1"/>
          </p:cNvSpPr>
          <p:nvPr/>
        </p:nvSpPr>
        <p:spPr bwMode="auto">
          <a:xfrm>
            <a:off x="1450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C0C0C"/>
              </a:solidFill>
            </a:endParaRPr>
          </a:p>
        </p:txBody>
      </p:sp>
      <p:pic>
        <p:nvPicPr>
          <p:cNvPr id="70" name="Объект 10"/>
          <p:cNvPicPr>
            <a:picLocks noGrp="1" noChangeAspect="1"/>
          </p:cNvPicPr>
          <p:nvPr>
            <p:ph idx="4294967295"/>
          </p:nvPr>
        </p:nvPicPr>
        <p:blipFill>
          <a:blip r:embed="rId12"/>
          <a:stretch>
            <a:fillRect/>
          </a:stretch>
        </p:blipFill>
        <p:spPr>
          <a:xfrm>
            <a:off x="4040245" y="5984763"/>
            <a:ext cx="575554" cy="398727"/>
          </a:xfrm>
          <a:prstGeom prst="rect">
            <a:avLst/>
          </a:prstGeom>
        </p:spPr>
      </p:pic>
      <p:pic>
        <p:nvPicPr>
          <p:cNvPr id="1036" name="Picture 12" descr="Картинки по запросу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78" y="5834960"/>
            <a:ext cx="448680" cy="53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5340606" y="2892179"/>
            <a:ext cx="12757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3462"/>
                </a:solidFill>
              </a:rPr>
              <a:t>Оптимизация планов перевозок</a:t>
            </a:r>
            <a:endParaRPr lang="en-US" sz="1100" b="1" dirty="0">
              <a:solidFill>
                <a:srgbClr val="003462"/>
              </a:solidFill>
            </a:endParaRP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36042" y="3452844"/>
            <a:ext cx="1286035" cy="1320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6538" y="864181"/>
            <a:ext cx="2265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Цифровая платформа для управления сетью и предоставления сервисов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ED893-55D8-43B2-8F8A-1775A2BDAAF1}" type="datetime1">
              <a:rPr lang="ru-RU" smtClean="0"/>
              <a:t>18.12.2017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3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931" y="24378"/>
            <a:ext cx="8201734" cy="625769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ru-RU" altLang="ru-RU" sz="2400" b="1" dirty="0" smtClean="0">
                <a:solidFill>
                  <a:schemeClr val="tx2"/>
                </a:solidFill>
                <a:sym typeface="PFCentroSansPro-Regular" charset="0"/>
              </a:rPr>
              <a:t/>
            </a:r>
            <a:br>
              <a:rPr lang="ru-RU" altLang="ru-RU" sz="2400" b="1" dirty="0" smtClean="0">
                <a:solidFill>
                  <a:schemeClr val="tx2"/>
                </a:solidFill>
                <a:sym typeface="PFCentroSansPro-Regular" charset="0"/>
              </a:rPr>
            </a:br>
            <a:r>
              <a:rPr lang="ru-RU" altLang="ru-RU" sz="2400" b="1" dirty="0">
                <a:solidFill>
                  <a:schemeClr val="tx2"/>
                </a:solidFill>
                <a:sym typeface="PFCentroSansPro-Regular" charset="0"/>
              </a:rPr>
              <a:t/>
            </a:r>
            <a:br>
              <a:rPr lang="ru-RU" altLang="ru-RU" sz="2400" b="1" dirty="0">
                <a:solidFill>
                  <a:schemeClr val="tx2"/>
                </a:solidFill>
                <a:sym typeface="PFCentroSansPro-Regular" charset="0"/>
              </a:rPr>
            </a:br>
            <a:r>
              <a:rPr lang="ru-RU" altLang="ru-RU" sz="2400" b="1" dirty="0" smtClean="0">
                <a:solidFill>
                  <a:schemeClr val="tx2"/>
                </a:solidFill>
                <a:sym typeface="PFCentroSansPro-Regular" charset="0"/>
              </a:rPr>
              <a:t>ПРОРАБОТКА ПРОЕКТА «АНТИДРОН»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8DBC0-82D3-4072-8658-46D92D9A1021}" type="datetime3">
              <a:rPr lang="ru-RU" smtClean="0"/>
              <a:pPr/>
              <a:t>18/12/17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21</a:t>
            </a:fld>
            <a:endParaRPr lang="ru-RU" dirty="0"/>
          </a:p>
        </p:txBody>
      </p:sp>
      <p:grpSp>
        <p:nvGrpSpPr>
          <p:cNvPr id="48" name="Группа 47"/>
          <p:cNvGrpSpPr/>
          <p:nvPr/>
        </p:nvGrpSpPr>
        <p:grpSpPr>
          <a:xfrm>
            <a:off x="1495255" y="792506"/>
            <a:ext cx="5059282" cy="1136916"/>
            <a:chOff x="49246" y="871962"/>
            <a:chExt cx="6745709" cy="1515888"/>
          </a:xfrm>
        </p:grpSpPr>
        <p:sp>
          <p:nvSpPr>
            <p:cNvPr id="42" name="TextBox 41"/>
            <p:cNvSpPr txBox="1"/>
            <p:nvPr/>
          </p:nvSpPr>
          <p:spPr>
            <a:xfrm>
              <a:off x="138824" y="1114646"/>
              <a:ext cx="6656131" cy="1118984"/>
            </a:xfrm>
            <a:prstGeom prst="rect">
              <a:avLst/>
            </a:prstGeom>
          </p:spPr>
          <p:txBody>
            <a:bodyPr wrap="square" lIns="67500" tIns="68580" rIns="67500" bIns="68580" rtlCol="0">
              <a:spAutoFit/>
            </a:bodyPr>
            <a:lstStyle/>
            <a:p>
              <a:pPr algn="ctr">
                <a:buClr>
                  <a:srgbClr val="345782"/>
                </a:buClr>
                <a:buSzPct val="100000"/>
                <a:buFont typeface=""/>
                <a:buNone/>
              </a:pPr>
              <a:r>
                <a:rPr lang="ru-RU" sz="1500" b="1" dirty="0">
                  <a:solidFill>
                    <a:srgbClr val="F75931"/>
                  </a:solidFill>
                </a:rPr>
                <a:t>Цель  проекта </a:t>
              </a:r>
              <a:r>
                <a:rPr lang="ru-RU" sz="15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– </a:t>
              </a:r>
              <a:r>
                <a:rPr lang="ru-RU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поддержка разработки и продвижения технологий </a:t>
              </a:r>
              <a:r>
                <a:rPr lang="ru-RU" sz="1500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Антидрон</a:t>
              </a:r>
              <a:r>
                <a:rPr lang="ru-RU" sz="15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+mj-lt"/>
                </a:rPr>
                <a:t> и достижение лидерства России на мировом рынке</a:t>
              </a:r>
              <a:endParaRPr lang="ru-RU" sz="150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j-lt"/>
              </a:endParaRPr>
            </a:p>
          </p:txBody>
        </p:sp>
        <p:grpSp>
          <p:nvGrpSpPr>
            <p:cNvPr id="50" name="Группа 49"/>
            <p:cNvGrpSpPr/>
            <p:nvPr/>
          </p:nvGrpSpPr>
          <p:grpSpPr>
            <a:xfrm>
              <a:off x="49246" y="871962"/>
              <a:ext cx="6603362" cy="1515888"/>
              <a:chOff x="7324875" y="3711289"/>
              <a:chExt cx="6603362" cy="1515888"/>
            </a:xfrm>
          </p:grpSpPr>
          <p:sp>
            <p:nvSpPr>
              <p:cNvPr id="51" name="Прямоугольник 50"/>
              <p:cNvSpPr/>
              <p:nvPr/>
            </p:nvSpPr>
            <p:spPr>
              <a:xfrm>
                <a:off x="7587407" y="3745875"/>
                <a:ext cx="6310221" cy="1439396"/>
              </a:xfrm>
              <a:prstGeom prst="rect">
                <a:avLst/>
              </a:prstGeom>
              <a:noFill/>
              <a:ln w="3175">
                <a:solidFill>
                  <a:srgbClr val="F759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13867018" y="4406031"/>
                <a:ext cx="61219" cy="61219"/>
              </a:xfrm>
              <a:prstGeom prst="rect">
                <a:avLst/>
              </a:prstGeom>
              <a:solidFill>
                <a:srgbClr val="F759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10819992" y="3711289"/>
                <a:ext cx="61219" cy="61219"/>
              </a:xfrm>
              <a:prstGeom prst="rect">
                <a:avLst/>
              </a:prstGeom>
              <a:solidFill>
                <a:srgbClr val="F759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819992" y="5165958"/>
                <a:ext cx="61219" cy="61219"/>
              </a:xfrm>
              <a:prstGeom prst="rect">
                <a:avLst/>
              </a:prstGeom>
              <a:solidFill>
                <a:srgbClr val="F759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>
                <a:off x="13867018" y="3711289"/>
                <a:ext cx="61219" cy="61219"/>
              </a:xfrm>
              <a:prstGeom prst="rect">
                <a:avLst/>
              </a:prstGeom>
              <a:solidFill>
                <a:srgbClr val="F759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13867018" y="5165958"/>
                <a:ext cx="61219" cy="61219"/>
              </a:xfrm>
              <a:prstGeom prst="rect">
                <a:avLst/>
              </a:prstGeom>
              <a:solidFill>
                <a:srgbClr val="F759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7553002" y="4406031"/>
                <a:ext cx="61219" cy="61219"/>
              </a:xfrm>
              <a:prstGeom prst="rect">
                <a:avLst/>
              </a:prstGeom>
              <a:solidFill>
                <a:srgbClr val="F759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7324875" y="3735878"/>
                <a:ext cx="61219" cy="61219"/>
              </a:xfrm>
              <a:prstGeom prst="rect">
                <a:avLst/>
              </a:prstGeom>
              <a:solidFill>
                <a:srgbClr val="F759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7553002" y="5165958"/>
                <a:ext cx="61219" cy="61219"/>
              </a:xfrm>
              <a:prstGeom prst="rect">
                <a:avLst/>
              </a:prstGeom>
              <a:solidFill>
                <a:srgbClr val="F759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350"/>
              </a:p>
            </p:txBody>
          </p:sp>
        </p:grpSp>
      </p:grpSp>
      <p:graphicFrame>
        <p:nvGraphicFramePr>
          <p:cNvPr id="61" name="Диаграмма 60"/>
          <p:cNvGraphicFramePr/>
          <p:nvPr>
            <p:extLst/>
          </p:nvPr>
        </p:nvGraphicFramePr>
        <p:xfrm>
          <a:off x="3814621" y="24379"/>
          <a:ext cx="6462252" cy="5552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8" name="Прямоугольник 67"/>
          <p:cNvSpPr/>
          <p:nvPr/>
        </p:nvSpPr>
        <p:spPr>
          <a:xfrm>
            <a:off x="6726791" y="818445"/>
            <a:ext cx="4115379" cy="109773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marL="85725" lvl="1">
              <a:spcAft>
                <a:spcPts val="450"/>
              </a:spcAft>
              <a:buClr>
                <a:srgbClr val="345782"/>
              </a:buClr>
              <a:buSzPct val="100000"/>
            </a:pPr>
            <a:r>
              <a:rPr lang="ru-RU" sz="1500" dirty="0" smtClean="0">
                <a:solidFill>
                  <a:srgbClr val="F75931"/>
                </a:solidFill>
              </a:rPr>
              <a:t>Российский </a:t>
            </a:r>
            <a:r>
              <a:rPr lang="ru-RU" sz="1500" dirty="0">
                <a:solidFill>
                  <a:srgbClr val="F75931"/>
                </a:solidFill>
              </a:rPr>
              <a:t>рынок </a:t>
            </a:r>
            <a:r>
              <a:rPr lang="ru-RU" sz="1500" dirty="0" err="1">
                <a:solidFill>
                  <a:srgbClr val="F75931"/>
                </a:solidFill>
              </a:rPr>
              <a:t>Антидрон</a:t>
            </a:r>
            <a:r>
              <a:rPr lang="ru-RU" sz="1500" dirty="0">
                <a:solidFill>
                  <a:srgbClr val="F75931"/>
                </a:solidFill>
              </a:rPr>
              <a:t>: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Р</a:t>
            </a:r>
            <a:r>
              <a:rPr lang="ru-RU" sz="1400" dirty="0" smtClean="0">
                <a:latin typeface="+mj-lt"/>
              </a:rPr>
              <a:t>азработчики </a:t>
            </a:r>
            <a:r>
              <a:rPr lang="ru-RU" sz="1400" dirty="0">
                <a:latin typeface="+mj-lt"/>
              </a:rPr>
              <a:t>и производители </a:t>
            </a:r>
            <a:r>
              <a:rPr lang="ru-RU" sz="1400" dirty="0" smtClean="0">
                <a:latin typeface="+mj-lt"/>
              </a:rPr>
              <a:t>систем;</a:t>
            </a:r>
            <a:endParaRPr lang="ru-RU" sz="1400" dirty="0">
              <a:latin typeface="+mj-lt"/>
            </a:endParaRP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Поставщики комплектующих и решений (ПО, полезные нагрузки, отдельные системы)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5042263" y="4421398"/>
            <a:ext cx="3828266" cy="276999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marL="85725" lvl="1">
              <a:spcAft>
                <a:spcPts val="450"/>
              </a:spcAft>
              <a:buClr>
                <a:srgbClr val="345782"/>
              </a:buClr>
              <a:buSzPct val="100000"/>
            </a:pPr>
            <a:r>
              <a:rPr lang="ru-RU" sz="1200" b="1" smtClean="0">
                <a:solidFill>
                  <a:srgbClr val="F75931"/>
                </a:solidFill>
              </a:rPr>
              <a:t>Прогноз </a:t>
            </a:r>
            <a:r>
              <a:rPr lang="ru-RU" sz="1200" b="1" dirty="0">
                <a:solidFill>
                  <a:srgbClr val="F75931"/>
                </a:solidFill>
              </a:rPr>
              <a:t>оборота технологий </a:t>
            </a:r>
            <a:r>
              <a:rPr lang="ru-RU" sz="1200" b="1" dirty="0" err="1">
                <a:solidFill>
                  <a:srgbClr val="F75931"/>
                </a:solidFill>
              </a:rPr>
              <a:t>Антидрон</a:t>
            </a:r>
            <a:r>
              <a:rPr lang="ru-RU" sz="1200" dirty="0">
                <a:solidFill>
                  <a:srgbClr val="F75931"/>
                </a:solidFill>
              </a:rPr>
              <a:t>, 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$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млрд. в год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1117528" y="1967744"/>
            <a:ext cx="2970549" cy="4938618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marL="85725" lvl="1">
              <a:spcAft>
                <a:spcPts val="450"/>
              </a:spcAft>
              <a:buClr>
                <a:srgbClr val="345782"/>
              </a:buClr>
              <a:buSzPct val="100000"/>
            </a:pPr>
            <a:r>
              <a:rPr lang="ru-RU" sz="1500" dirty="0">
                <a:solidFill>
                  <a:srgbClr val="F75931"/>
                </a:solidFill>
              </a:rPr>
              <a:t>Компании рынка </a:t>
            </a:r>
            <a:r>
              <a:rPr lang="ru-RU" sz="1500" dirty="0" err="1">
                <a:solidFill>
                  <a:srgbClr val="F75931"/>
                </a:solidFill>
              </a:rPr>
              <a:t>Антидрон</a:t>
            </a:r>
            <a:r>
              <a:rPr lang="ru-RU" sz="1500" dirty="0">
                <a:solidFill>
                  <a:srgbClr val="F75931"/>
                </a:solidFill>
              </a:rPr>
              <a:t>: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ООО НПО «Новые технологии телекоммуникаций»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КБР «Кобра»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НПФ «</a:t>
            </a:r>
            <a:r>
              <a:rPr lang="ru-RU" sz="1400" dirty="0" err="1">
                <a:latin typeface="+mj-lt"/>
              </a:rPr>
              <a:t>Видар</a:t>
            </a:r>
            <a:r>
              <a:rPr lang="ru-RU" sz="1400" dirty="0">
                <a:latin typeface="+mj-lt"/>
              </a:rPr>
              <a:t>»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КНИИРТИ (КРЭТ, </a:t>
            </a:r>
            <a:r>
              <a:rPr lang="ru-RU" sz="1400" dirty="0" err="1">
                <a:latin typeface="+mj-lt"/>
              </a:rPr>
              <a:t>Ростех</a:t>
            </a:r>
            <a:r>
              <a:rPr lang="ru-RU" sz="1400" dirty="0">
                <a:latin typeface="+mj-lt"/>
              </a:rPr>
              <a:t>)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ОАО НПЦ «ЭЛВИС»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АО «НИИ «Вектор» (</a:t>
            </a:r>
            <a:r>
              <a:rPr lang="ru-RU" sz="1400" dirty="0" err="1">
                <a:latin typeface="+mj-lt"/>
              </a:rPr>
              <a:t>Ростех</a:t>
            </a:r>
            <a:r>
              <a:rPr lang="ru-RU" sz="1400" dirty="0">
                <a:latin typeface="+mj-lt"/>
              </a:rPr>
              <a:t>)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АО «НТЦ РЭБ»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ВНИИР-прогресс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 err="1">
                <a:latin typeface="+mj-lt"/>
              </a:rPr>
              <a:t>Новатест</a:t>
            </a:r>
            <a:endParaRPr lang="ru-RU" sz="1400" dirty="0">
              <a:latin typeface="+mj-lt"/>
            </a:endParaRP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НТЦ «</a:t>
            </a:r>
            <a:r>
              <a:rPr lang="ru-RU" sz="1400" dirty="0" err="1">
                <a:latin typeface="+mj-lt"/>
              </a:rPr>
              <a:t>Элинс</a:t>
            </a:r>
            <a:r>
              <a:rPr lang="ru-RU" sz="1400" dirty="0">
                <a:latin typeface="+mj-lt"/>
              </a:rPr>
              <a:t>»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МАИ, МГТУ им. Н.Э. Баумана, МГУ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>
                <a:latin typeface="+mj-lt"/>
              </a:rPr>
              <a:t>CopterZone</a:t>
            </a:r>
            <a:endParaRPr lang="ru-RU" sz="1400" dirty="0">
              <a:latin typeface="+mj-lt"/>
            </a:endParaRP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ГК Традиция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endParaRPr lang="ru-RU" sz="1200" dirty="0">
              <a:latin typeface="+mj-lt"/>
            </a:endParaRP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endParaRPr lang="ru-RU" sz="1200" dirty="0">
              <a:latin typeface="+mj-lt"/>
            </a:endParaRP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endParaRPr lang="ru-RU" sz="1200" dirty="0">
              <a:latin typeface="+mj-lt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088077" y="1955637"/>
            <a:ext cx="2532699" cy="2487861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marL="85725" lvl="1">
              <a:spcAft>
                <a:spcPts val="450"/>
              </a:spcAft>
              <a:buClr>
                <a:srgbClr val="345782"/>
              </a:buClr>
              <a:buSzPct val="100000"/>
            </a:pPr>
            <a:r>
              <a:rPr lang="ru-RU" sz="1500" dirty="0">
                <a:solidFill>
                  <a:srgbClr val="F75931"/>
                </a:solidFill>
              </a:rPr>
              <a:t>Ключевые события 2017: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7 конференций и круглых </a:t>
            </a:r>
            <a:r>
              <a:rPr lang="ru-RU" sz="1400" dirty="0" smtClean="0">
                <a:latin typeface="+mj-lt"/>
              </a:rPr>
              <a:t>столов.</a:t>
            </a:r>
            <a:endParaRPr lang="ru-RU" sz="1400" dirty="0">
              <a:latin typeface="+mj-lt"/>
            </a:endParaRP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Совещания ВПК РФ, Комитета по обороне и безопасности СФ ФС РФ, </a:t>
            </a:r>
            <a:r>
              <a:rPr lang="ru-RU" sz="1400" dirty="0" smtClean="0">
                <a:latin typeface="+mj-lt"/>
              </a:rPr>
              <a:t>Минэнерго.</a:t>
            </a:r>
            <a:endParaRPr lang="ru-RU" sz="1400" dirty="0">
              <a:latin typeface="+mj-lt"/>
            </a:endParaRP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Выход ООО НПО «НТТ» на </a:t>
            </a:r>
            <a:r>
              <a:rPr lang="ru-RU" sz="1400" dirty="0" smtClean="0">
                <a:latin typeface="+mj-lt"/>
              </a:rPr>
              <a:t>зарубежный рынок.</a:t>
            </a:r>
            <a:endParaRPr lang="ru-RU" sz="1400" dirty="0">
              <a:latin typeface="+mj-lt"/>
            </a:endParaRP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endParaRPr lang="ru-RU" sz="1200" dirty="0">
              <a:latin typeface="+mj-lt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620776" y="1955637"/>
            <a:ext cx="4557343" cy="1936428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marL="85725" lvl="1">
              <a:spcAft>
                <a:spcPts val="450"/>
              </a:spcAft>
              <a:buClr>
                <a:srgbClr val="345782"/>
              </a:buClr>
              <a:buSzPct val="100000"/>
            </a:pPr>
            <a:r>
              <a:rPr lang="ru-RU" sz="1500" dirty="0">
                <a:solidFill>
                  <a:srgbClr val="F75931"/>
                </a:solidFill>
              </a:rPr>
              <a:t>Планы 2018: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Создание Консорциума «</a:t>
            </a:r>
            <a:r>
              <a:rPr lang="ru-RU" sz="1400" dirty="0" err="1">
                <a:latin typeface="+mj-lt"/>
              </a:rPr>
              <a:t>Антидрон</a:t>
            </a:r>
            <a:r>
              <a:rPr lang="ru-RU" sz="1400" dirty="0">
                <a:latin typeface="+mj-lt"/>
              </a:rPr>
              <a:t>».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Участие в отраслевых </a:t>
            </a:r>
            <a:r>
              <a:rPr lang="ru-RU" sz="1400" dirty="0" smtClean="0">
                <a:latin typeface="+mj-lt"/>
              </a:rPr>
              <a:t>конференциях.</a:t>
            </a:r>
            <a:endParaRPr lang="ru-RU" sz="1400" dirty="0">
              <a:latin typeface="+mj-lt"/>
            </a:endParaRP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НИОКР </a:t>
            </a:r>
            <a:r>
              <a:rPr lang="ru-RU" sz="1400" dirty="0">
                <a:latin typeface="+mj-lt"/>
              </a:rPr>
              <a:t>по созданию комплекса «</a:t>
            </a:r>
            <a:r>
              <a:rPr lang="ru-RU" sz="1400" dirty="0" err="1">
                <a:latin typeface="+mj-lt"/>
              </a:rPr>
              <a:t>Антидрон</a:t>
            </a:r>
            <a:r>
              <a:rPr lang="ru-RU" sz="1400" dirty="0">
                <a:latin typeface="+mj-lt"/>
              </a:rPr>
              <a:t>-старт».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+mj-lt"/>
              </a:rPr>
              <a:t>Использование технологий </a:t>
            </a:r>
            <a:r>
              <a:rPr lang="ru-RU" sz="1400" dirty="0" err="1">
                <a:latin typeface="+mj-lt"/>
              </a:rPr>
              <a:t>Антидрон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smtClean="0">
                <a:latin typeface="+mj-lt"/>
              </a:rPr>
              <a:t>для охраны </a:t>
            </a:r>
            <a:r>
              <a:rPr lang="ru-RU" sz="1400" dirty="0">
                <a:latin typeface="+mj-lt"/>
              </a:rPr>
              <a:t>объектов, в том числе в рамках </a:t>
            </a:r>
            <a:r>
              <a:rPr lang="ru-RU" sz="1400" dirty="0" smtClean="0">
                <a:latin typeface="+mj-lt"/>
              </a:rPr>
              <a:t>ЧМ-2018</a:t>
            </a:r>
            <a:r>
              <a:rPr lang="ru-RU" sz="1400" dirty="0">
                <a:latin typeface="+mj-lt"/>
              </a:rPr>
              <a:t>.</a:t>
            </a:r>
          </a:p>
          <a:p>
            <a:pPr marL="214313" lvl="1" indent="-128588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latin typeface="+mj-lt"/>
              </a:rPr>
              <a:t>Продвижение </a:t>
            </a:r>
            <a:r>
              <a:rPr lang="ru-RU" sz="1400" dirty="0" smtClean="0">
                <a:latin typeface="+mj-lt"/>
              </a:rPr>
              <a:t>на </a:t>
            </a:r>
            <a:r>
              <a:rPr lang="ru-RU" sz="1400" dirty="0">
                <a:latin typeface="+mj-lt"/>
              </a:rPr>
              <a:t>зарубежные рынки.</a:t>
            </a:r>
          </a:p>
        </p:txBody>
      </p:sp>
      <p:pic>
        <p:nvPicPr>
          <p:cNvPr id="73" name="Рисунок 7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0197" y="5788342"/>
            <a:ext cx="927735" cy="75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Рисунок 73" descr="C:\Users\leontyev\Pictures\ЦППК-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93" y="5611212"/>
            <a:ext cx="906780" cy="109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Рисунок 75" descr="L:\Делократия\Антидроны\Показ\Микрофоны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25" y="5597543"/>
            <a:ext cx="452238" cy="124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Рисунок 81" descr="L:\Делократия\Антидроны\Показ\P_20160525_14581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2684"/>
          <a:stretch/>
        </p:blipFill>
        <p:spPr bwMode="auto">
          <a:xfrm>
            <a:off x="8256240" y="5657641"/>
            <a:ext cx="1726301" cy="1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Picture 2" descr="Описание: H:\_OldDisk_\ЦАГИ\Заявки НИР 2015\Тундра\Соисполнители\Отчёты\НИО-12\Беспилотники\2174595001_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2"/>
          <a:stretch>
            <a:fillRect/>
          </a:stretch>
        </p:blipFill>
        <p:spPr bwMode="auto">
          <a:xfrm>
            <a:off x="5303913" y="5877273"/>
            <a:ext cx="987945" cy="8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" name="Объект 83"/>
          <p:cNvGraphicFramePr>
            <a:graphicFrameLocks noChangeAspect="1"/>
          </p:cNvGraphicFramePr>
          <p:nvPr>
            <p:extLst/>
          </p:nvPr>
        </p:nvGraphicFramePr>
        <p:xfrm>
          <a:off x="6782018" y="5697673"/>
          <a:ext cx="1347852" cy="468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Image" r:id="rId10" imgW="24825240" imgH="8634600" progId="Photoshop.Image.16">
                  <p:embed/>
                </p:oleObj>
              </mc:Choice>
              <mc:Fallback>
                <p:oleObj name="Image" r:id="rId10" imgW="24825240" imgH="86346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82018" y="5697673"/>
                        <a:ext cx="1347852" cy="468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5" name="Рисунок 8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03" y="6231211"/>
            <a:ext cx="1817806" cy="57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/>
              <a:t>Инфраструктурный центр  </a:t>
            </a:r>
            <a:r>
              <a:rPr lang="ru-RU" sz="2800" b="1" dirty="0" err="1" smtClean="0"/>
              <a:t>Аэронет</a:t>
            </a:r>
            <a:r>
              <a:rPr lang="ru-RU" sz="2800" b="1" dirty="0" smtClean="0"/>
              <a:t> </a:t>
            </a:r>
            <a:r>
              <a:rPr lang="ru-RU" sz="2800" b="1" dirty="0" smtClean="0"/>
              <a:t>может быть создан </a:t>
            </a:r>
            <a:br>
              <a:rPr lang="ru-RU" sz="2800" b="1" dirty="0" smtClean="0"/>
            </a:br>
            <a:r>
              <a:rPr lang="ru-RU" sz="2800" b="1" dirty="0" smtClean="0"/>
              <a:t>на </a:t>
            </a:r>
            <a:r>
              <a:rPr lang="ru-RU" sz="2800" b="1" dirty="0" smtClean="0"/>
              <a:t>базе Ассоциации </a:t>
            </a:r>
            <a:r>
              <a:rPr lang="ru-RU" sz="2800" b="1" dirty="0" err="1" smtClean="0"/>
              <a:t>Аэронет</a:t>
            </a:r>
            <a:r>
              <a:rPr lang="ru-RU" sz="2800" b="1" dirty="0" smtClean="0"/>
              <a:t> </a:t>
            </a:r>
            <a:endParaRPr lang="en-US" sz="2000" b="1" dirty="0"/>
          </a:p>
        </p:txBody>
      </p:sp>
      <p:sp>
        <p:nvSpPr>
          <p:cNvPr id="7" name="Объект 4"/>
          <p:cNvSpPr>
            <a:spLocks noGrp="1"/>
          </p:cNvSpPr>
          <p:nvPr>
            <p:ph idx="1"/>
          </p:nvPr>
        </p:nvSpPr>
        <p:spPr>
          <a:xfrm>
            <a:off x="543569" y="883326"/>
            <a:ext cx="11144546" cy="1348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ИЦ - инструмент </a:t>
            </a:r>
            <a:r>
              <a:rPr lang="ru-RU" sz="2000" dirty="0"/>
              <a:t>реализации </a:t>
            </a:r>
            <a:r>
              <a:rPr lang="ru-RU" sz="2000" dirty="0" smtClean="0"/>
              <a:t>ДК под </a:t>
            </a:r>
            <a:r>
              <a:rPr lang="ru-RU" sz="2000" dirty="0"/>
              <a:t>руководством </a:t>
            </a:r>
            <a:r>
              <a:rPr lang="ru-RU" sz="2000" dirty="0" smtClean="0"/>
              <a:t>РГ. </a:t>
            </a:r>
            <a:r>
              <a:rPr lang="ru-RU" sz="2000" dirty="0"/>
              <a:t>Государственная поддержка </a:t>
            </a:r>
            <a:r>
              <a:rPr lang="ru-RU" sz="2000" dirty="0" smtClean="0"/>
              <a:t>планируется </a:t>
            </a:r>
            <a:r>
              <a:rPr lang="ru-RU" sz="2000" dirty="0"/>
              <a:t>там, где задачи </a:t>
            </a:r>
            <a:r>
              <a:rPr lang="ru-RU" sz="2000" dirty="0" smtClean="0"/>
              <a:t>рабочей группы </a:t>
            </a:r>
            <a:r>
              <a:rPr lang="ru-RU" sz="2000" dirty="0"/>
              <a:t>выходят за рамки возможностей отдельных </a:t>
            </a:r>
            <a:r>
              <a:rPr lang="ru-RU" sz="2000" dirty="0" smtClean="0"/>
              <a:t>участников</a:t>
            </a:r>
            <a:endParaRPr lang="ru-RU" sz="20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884707"/>
              </p:ext>
            </p:extLst>
          </p:nvPr>
        </p:nvGraphicFramePr>
        <p:xfrm>
          <a:off x="606326" y="1945335"/>
          <a:ext cx="11144543" cy="43614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0123">
                  <a:extLst>
                    <a:ext uri="{9D8B030D-6E8A-4147-A177-3AD203B41FA5}">
                      <a16:colId xmlns:a16="http://schemas.microsoft.com/office/drawing/2014/main" xmlns="" val="2498448474"/>
                    </a:ext>
                  </a:extLst>
                </a:gridCol>
                <a:gridCol w="4651123">
                  <a:extLst>
                    <a:ext uri="{9D8B030D-6E8A-4147-A177-3AD203B41FA5}">
                      <a16:colId xmlns:a16="http://schemas.microsoft.com/office/drawing/2014/main" xmlns="" val="2389701428"/>
                    </a:ext>
                  </a:extLst>
                </a:gridCol>
                <a:gridCol w="2623931">
                  <a:extLst>
                    <a:ext uri="{9D8B030D-6E8A-4147-A177-3AD203B41FA5}">
                      <a16:colId xmlns:a16="http://schemas.microsoft.com/office/drawing/2014/main" xmlns="" val="3965792905"/>
                    </a:ext>
                  </a:extLst>
                </a:gridCol>
                <a:gridCol w="1490869">
                  <a:extLst>
                    <a:ext uri="{9D8B030D-6E8A-4147-A177-3AD203B41FA5}">
                      <a16:colId xmlns:a16="http://schemas.microsoft.com/office/drawing/2014/main" xmlns="" val="2837573851"/>
                    </a:ext>
                  </a:extLst>
                </a:gridCol>
                <a:gridCol w="1828497">
                  <a:extLst>
                    <a:ext uri="{9D8B030D-6E8A-4147-A177-3AD203B41FA5}">
                      <a16:colId xmlns:a16="http://schemas.microsoft.com/office/drawing/2014/main" xmlns="" val="2929538836"/>
                    </a:ext>
                  </a:extLst>
                </a:gridCol>
              </a:tblGrid>
              <a:tr h="816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№ п/п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Вид деятельности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</a:rPr>
                        <a:t>Учредители и члены ОО: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</a:rPr>
                        <a:t>членские взносы и индивидуальные целевые платежи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</a:rPr>
                        <a:t>Государство: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</a:rPr>
                        <a:t>средства ПО НТИ/РВК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</a:rPr>
                        <a:t>Рынок: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</a:rPr>
                        <a:t>контракты на</a:t>
                      </a: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</a:rPr>
                        <a:t>рыночных условиях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98" marR="3909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6535902"/>
                  </a:ext>
                </a:extLst>
              </a:tr>
              <a:tr h="5103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1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Координация деятельности рабочей группы, развитие рынка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+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b="0" i="0" kern="120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8776163"/>
                  </a:ext>
                </a:extLst>
              </a:tr>
              <a:tr h="5727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2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Работа над дорожной картой: стратегические прогнозы и планирование, 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администрирование ДК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+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b="0" i="0" kern="120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476924"/>
                  </a:ext>
                </a:extLst>
              </a:tr>
              <a:tr h="4082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3</a:t>
                      </a:r>
                      <a:endParaRPr lang="en-US" sz="1600" b="0" i="0" kern="120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Работа с проектами (ПП 317), создание и развитие консорциумов 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+</a:t>
                      </a:r>
                      <a:endParaRPr lang="en-US" sz="1600" b="0" i="0" kern="120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+</a:t>
                      </a:r>
                      <a:endParaRPr lang="en-US" sz="1600" b="0" i="0" kern="120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7923486"/>
                  </a:ext>
                </a:extLst>
              </a:tr>
              <a:tr h="4082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4</a:t>
                      </a:r>
                      <a:endParaRPr lang="en-US" sz="1600" b="0" i="0" kern="120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Научно-технические конкурсы (по аналогии с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DAPRA</a:t>
                      </a: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),  системные НИОКР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+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+</a:t>
                      </a:r>
                      <a:endParaRPr lang="en-US" sz="1600" b="0" i="0" kern="120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+</a:t>
                      </a:r>
                      <a:endParaRPr lang="en-US" sz="1600" b="0" i="0" kern="120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7123909"/>
                  </a:ext>
                </a:extLst>
              </a:tr>
              <a:tr h="30618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5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Правовая охрана и защита ИС, трансфер технологий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b="0" i="0" kern="120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+</a:t>
                      </a:r>
                      <a:endParaRPr lang="en-US" sz="1600" b="0" i="0" kern="120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1318017"/>
                  </a:ext>
                </a:extLst>
              </a:tr>
              <a:tr h="6123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6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Нормативно-правовое и нормативно-техническое развитие, стандартизация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+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+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b="0" i="0" kern="120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2025651"/>
                  </a:ext>
                </a:extLst>
              </a:tr>
              <a:tr h="2041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7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Работа с инвесторами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 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>
                          <a:solidFill>
                            <a:schemeClr val="tx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+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marL="39098" marR="3909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3573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74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533808" y="1950293"/>
            <a:ext cx="1890000" cy="27051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+mj-lt"/>
              </a:rPr>
              <a:t>Ключевые направления развития </a:t>
            </a:r>
            <a:r>
              <a:rPr lang="ru-RU" b="1" dirty="0" smtClean="0">
                <a:latin typeface="+mj-lt"/>
              </a:rPr>
              <a:t>НТИ (по предложениям АО РВК)</a:t>
            </a:r>
            <a:endParaRPr lang="ru-RU" b="1" dirty="0">
              <a:latin typeface="+mj-lt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9FEA-979D-BB47-A15C-EB8F709C0E5A}" type="datetime3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18/12/17</a:t>
            </a:fld>
            <a:endParaRPr lang="ru-RU">
              <a:solidFill>
                <a:srgbClr val="0C0C0C">
                  <a:tint val="75000"/>
                </a:srgb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78753" y="1308546"/>
            <a:ext cx="5098922" cy="51979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rgbClr val="0C0C0C"/>
                </a:solidFill>
                <a:latin typeface="Calibri Light" panose="020F0302020204030204"/>
              </a:rPr>
              <a:t>Реестр компаний НТИ – база из 10 000;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rgbClr val="0C0C0C"/>
                </a:solidFill>
                <a:latin typeface="Calibri Light" panose="020F0302020204030204"/>
              </a:rPr>
              <a:t>Анкетное взаимодействие – 1 000 компаний;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rgbClr val="0C0C0C"/>
                </a:solidFill>
                <a:latin typeface="Calibri Light" panose="020F0302020204030204"/>
              </a:rPr>
              <a:t>Обеспечено приоритетное сопровождение 100 компаний в ФОИВ и профильных ИР.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 smtClean="0">
                <a:solidFill>
                  <a:srgbClr val="0C0C0C"/>
                </a:solidFill>
                <a:latin typeface="Calibri Light" panose="020F0302020204030204"/>
              </a:rPr>
              <a:t>Пул 1000 экспертов – профессионалов в области рынков НТИ и инвестиционной деятельности. Настроена гибкая система экспертизы проектов.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sz="1100" dirty="0" smtClean="0">
              <a:solidFill>
                <a:srgbClr val="0C0C0C"/>
              </a:solidFill>
              <a:latin typeface="Calibri Light" panose="020F0302020204030204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400" b="1" dirty="0" smtClean="0">
                <a:solidFill>
                  <a:srgbClr val="C00000"/>
                </a:solidFill>
                <a:latin typeface="Calibri Light" panose="020F0302020204030204"/>
              </a:rPr>
              <a:t>Необходим глобальный КПЭ для инициативы носящей национальный характер.</a:t>
            </a:r>
            <a:r>
              <a:rPr 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</a:rPr>
              <a:t> 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</a:rPr>
              <a:t>Например возможный КПЭ для НТИ: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dirty="0">
                <a:solidFill>
                  <a:srgbClr val="C00000"/>
                </a:solidFill>
              </a:rPr>
              <a:t>Global Innovation </a:t>
            </a:r>
            <a:r>
              <a:rPr lang="en-US" sz="1100" dirty="0" smtClean="0">
                <a:solidFill>
                  <a:srgbClr val="C00000"/>
                </a:solidFill>
              </a:rPr>
              <a:t>Index</a:t>
            </a:r>
            <a:r>
              <a:rPr lang="ru-RU" sz="1100" dirty="0" smtClean="0">
                <a:solidFill>
                  <a:srgbClr val="C00000"/>
                </a:solidFill>
              </a:rPr>
              <a:t>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(Россия на 45 месте, после Румынии, Турции, Греции)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100" dirty="0">
                <a:solidFill>
                  <a:srgbClr val="C00000"/>
                </a:solidFill>
              </a:rPr>
              <a:t>The Global Competitiveness </a:t>
            </a:r>
            <a:r>
              <a:rPr lang="en-US" sz="1100" dirty="0" smtClean="0">
                <a:solidFill>
                  <a:srgbClr val="C00000"/>
                </a:solidFill>
              </a:rPr>
              <a:t>Index</a:t>
            </a:r>
            <a:r>
              <a:rPr lang="ru-RU" sz="1100" dirty="0" smtClean="0">
                <a:solidFill>
                  <a:srgbClr val="C00000"/>
                </a:solidFill>
              </a:rPr>
              <a:t>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(Россия на 38 месте, после Азербайджана, Индонезии, Мальты)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sz="1100" dirty="0" smtClean="0">
              <a:solidFill>
                <a:srgbClr val="C00000"/>
              </a:solidFill>
              <a:latin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sz="1100" dirty="0">
              <a:solidFill>
                <a:srgbClr val="0C0C0C"/>
              </a:solidFill>
              <a:latin typeface="Calibri Light" panose="020F0302020204030204"/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142196" y="6412492"/>
            <a:ext cx="2743200" cy="365125"/>
          </a:xfrm>
        </p:spPr>
        <p:txBody>
          <a:bodyPr/>
          <a:lstStyle/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23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233" y="1337538"/>
            <a:ext cx="1908000" cy="612000"/>
          </a:xfrm>
          <a:prstGeom prst="rect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Calibri Light" panose="020F0302020204030204"/>
              </a:rPr>
              <a:t>Сообщества</a:t>
            </a:r>
            <a:endParaRPr lang="ru-RU" sz="1400" b="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48358" y="1337538"/>
            <a:ext cx="1908000" cy="612000"/>
          </a:xfrm>
          <a:prstGeom prst="rect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Calibri Light" panose="020F0302020204030204"/>
              </a:rPr>
              <a:t>Компании</a:t>
            </a:r>
            <a:endParaRPr lang="ru-RU" sz="1400" b="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24808" y="1337538"/>
            <a:ext cx="1908000" cy="612000"/>
          </a:xfrm>
          <a:prstGeom prst="rect">
            <a:avLst/>
          </a:prstGeom>
          <a:solidFill>
            <a:schemeClr val="tx2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FFFF"/>
                </a:solidFill>
                <a:latin typeface="Calibri Light" panose="020F0302020204030204"/>
              </a:rPr>
              <a:t>Проекты развития</a:t>
            </a:r>
            <a:endParaRPr lang="ru-RU" sz="1400" b="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233" y="2045542"/>
            <a:ext cx="193357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C0C0C"/>
                </a:solidFill>
                <a:latin typeface="Calibri Light" panose="020F0302020204030204"/>
              </a:rPr>
              <a:t>Рабочие группы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C0C0C"/>
              </a:solidFill>
              <a:latin typeface="Calibri Light" panose="020F0302020204030204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C0C0C"/>
              </a:solidFill>
              <a:latin typeface="Calibri Light" panose="020F0302020204030204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C0C0C"/>
              </a:solidFill>
              <a:latin typeface="Calibri Light" panose="020F0302020204030204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C0C0C"/>
              </a:solidFill>
              <a:latin typeface="Calibri Light" panose="020F0302020204030204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accent4"/>
                </a:solidFill>
                <a:latin typeface="Calibri Light" panose="020F0302020204030204"/>
              </a:rPr>
              <a:t>Инфраструктурные центры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C0C0C"/>
                </a:solidFill>
                <a:latin typeface="Calibri Light" panose="020F0302020204030204"/>
              </a:rPr>
              <a:t>Совет венчурного рынка (</a:t>
            </a:r>
            <a:r>
              <a:rPr lang="en-US" sz="1400" dirty="0" err="1" smtClean="0">
                <a:solidFill>
                  <a:srgbClr val="0C0C0C"/>
                </a:solidFill>
                <a:latin typeface="Calibri Light" panose="020F0302020204030204"/>
              </a:rPr>
              <a:t>CapitalNet</a:t>
            </a:r>
            <a:r>
              <a:rPr lang="en-US" sz="1400" dirty="0" smtClean="0">
                <a:solidFill>
                  <a:srgbClr val="0C0C0C"/>
                </a:solidFill>
                <a:latin typeface="Calibri Light" panose="020F0302020204030204"/>
              </a:rPr>
              <a:t>)</a:t>
            </a:r>
            <a:endParaRPr lang="ru-RU" sz="1400" dirty="0" smtClean="0">
              <a:solidFill>
                <a:srgbClr val="0C0C0C"/>
              </a:solidFill>
              <a:latin typeface="Calibri Light" panose="020F0302020204030204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C0C0C"/>
              </a:solidFill>
              <a:latin typeface="Calibri Light" panose="020F030202020403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7841" y="2645617"/>
            <a:ext cx="1933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C0C0C"/>
                </a:solidFill>
                <a:latin typeface="Calibri Light" panose="020F0302020204030204"/>
              </a:rPr>
              <a:t>Компании НТИ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err="1" smtClean="0">
                <a:solidFill>
                  <a:srgbClr val="0C0C0C"/>
                </a:solidFill>
                <a:latin typeface="Calibri Light" panose="020F0302020204030204"/>
              </a:rPr>
              <a:t>Техуспех</a:t>
            </a:r>
            <a:endParaRPr lang="ru-RU" sz="1400" dirty="0" smtClean="0">
              <a:solidFill>
                <a:srgbClr val="0C0C0C"/>
              </a:solidFill>
              <a:latin typeface="Calibri Light" panose="020F0302020204030204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rgbClr val="0C0C0C"/>
                </a:solidFill>
                <a:latin typeface="Calibri Light" panose="020F0302020204030204"/>
              </a:rPr>
              <a:t>GenerationS</a:t>
            </a:r>
            <a:endParaRPr lang="ru-RU" sz="1400" dirty="0" smtClean="0">
              <a:solidFill>
                <a:srgbClr val="0C0C0C"/>
              </a:solidFill>
              <a:latin typeface="Calibri Light" panose="020F0302020204030204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C0C0C"/>
                </a:solidFill>
                <a:latin typeface="Calibri Light" panose="020F0302020204030204"/>
              </a:rPr>
              <a:t>…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C0C0C"/>
              </a:solidFill>
              <a:latin typeface="Calibri Light" panose="020F03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4682" y="2801767"/>
            <a:ext cx="193357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400" dirty="0" smtClean="0">
                <a:solidFill>
                  <a:srgbClr val="0C0C0C"/>
                </a:solidFill>
                <a:latin typeface="Calibri Light" panose="020F0302020204030204"/>
              </a:rPr>
              <a:t>Сопровождение развития 100 компаний</a:t>
            </a:r>
          </a:p>
          <a:p>
            <a:pPr>
              <a:spcBef>
                <a:spcPts val="600"/>
              </a:spcBef>
            </a:pPr>
            <a:endParaRPr lang="ru-RU" sz="1400" dirty="0">
              <a:solidFill>
                <a:srgbClr val="0C0C0C"/>
              </a:solidFill>
              <a:latin typeface="Calibri Light" panose="020F0302020204030204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C0C0C"/>
              </a:solidFill>
              <a:latin typeface="Calibri Light" panose="020F0302020204030204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C0C0C"/>
              </a:solidFill>
              <a:latin typeface="Calibri Light" panose="020F030202020403020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4758" y="1950293"/>
            <a:ext cx="1890000" cy="27051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57358" y="1949538"/>
            <a:ext cx="1890000" cy="27051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2082" y="2307122"/>
            <a:ext cx="1322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C0C0C"/>
                </a:solidFill>
                <a:latin typeface="Calibri Light" panose="020F0302020204030204"/>
              </a:rPr>
              <a:t>ДК</a:t>
            </a:r>
          </a:p>
          <a:p>
            <a:r>
              <a:rPr lang="ru-RU" sz="1400" b="1" dirty="0" err="1" smtClean="0">
                <a:solidFill>
                  <a:schemeClr val="accent4"/>
                </a:solidFill>
                <a:latin typeface="Calibri Light" panose="020F0302020204030204"/>
              </a:rPr>
              <a:t>Техн.барьеры</a:t>
            </a:r>
            <a:endParaRPr lang="ru-RU" sz="1400" b="1" dirty="0">
              <a:solidFill>
                <a:schemeClr val="accent4"/>
              </a:solidFill>
              <a:latin typeface="Calibri Light" panose="020F03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2082" y="2878771"/>
            <a:ext cx="1356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C0C0C"/>
                </a:solidFill>
                <a:latin typeface="Calibri Light" panose="020F0302020204030204"/>
              </a:rPr>
              <a:t>ДК</a:t>
            </a:r>
          </a:p>
          <a:p>
            <a:r>
              <a:rPr lang="ru-RU" sz="1400" dirty="0" smtClean="0">
                <a:solidFill>
                  <a:srgbClr val="0C0C0C"/>
                </a:solidFill>
                <a:latin typeface="Calibri Light" panose="020F0302020204030204"/>
              </a:rPr>
              <a:t>НПА</a:t>
            </a:r>
            <a:endParaRPr lang="ru-RU" sz="1400" dirty="0">
              <a:solidFill>
                <a:srgbClr val="0C0C0C"/>
              </a:solidFill>
              <a:latin typeface="Calibri Light" panose="020F0302020204030204"/>
            </a:endParaRPr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>
            <a:off x="619125" y="2307122"/>
            <a:ext cx="262957" cy="261610"/>
          </a:xfrm>
          <a:prstGeom prst="bentConnector3">
            <a:avLst>
              <a:gd name="adj1" fmla="val -712"/>
            </a:avLst>
          </a:prstGeom>
          <a:ln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 rot="16200000" flipH="1">
            <a:off x="409837" y="2647215"/>
            <a:ext cx="702454" cy="283878"/>
          </a:xfrm>
          <a:prstGeom prst="bentConnector3">
            <a:avLst>
              <a:gd name="adj1" fmla="val 100171"/>
            </a:avLst>
          </a:prstGeom>
          <a:ln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 rot="5400000">
            <a:off x="1015085" y="4418493"/>
            <a:ext cx="321272" cy="1013393"/>
            <a:chOff x="9226589" y="6580313"/>
            <a:chExt cx="603515" cy="895167"/>
          </a:xfrm>
        </p:grpSpPr>
        <p:grpSp>
          <p:nvGrpSpPr>
            <p:cNvPr id="26" name="Group 265"/>
            <p:cNvGrpSpPr>
              <a:grpSpLocks noChangeAspect="1"/>
            </p:cNvGrpSpPr>
            <p:nvPr/>
          </p:nvGrpSpPr>
          <p:grpSpPr>
            <a:xfrm>
              <a:off x="9226589" y="6580313"/>
              <a:ext cx="432000" cy="895167"/>
              <a:chOff x="-2" y="117353"/>
              <a:chExt cx="873484" cy="1809989"/>
            </a:xfrm>
          </p:grpSpPr>
          <p:sp>
            <p:nvSpPr>
              <p:cNvPr id="30" name="Shape 263"/>
              <p:cNvSpPr/>
              <p:nvPr/>
            </p:nvSpPr>
            <p:spPr>
              <a:xfrm>
                <a:off x="11257" y="117353"/>
                <a:ext cx="862225" cy="949417"/>
              </a:xfrm>
              <a:prstGeom prst="line">
                <a:avLst/>
              </a:prstGeom>
              <a:noFill/>
              <a:ln w="5715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1600">
                  <a:solidFill>
                    <a:srgbClr val="0C0C0C"/>
                  </a:solidFill>
                </a:endParaRPr>
              </a:p>
            </p:txBody>
          </p:sp>
          <p:sp>
            <p:nvSpPr>
              <p:cNvPr id="31" name="Shape 264"/>
              <p:cNvSpPr/>
              <p:nvPr/>
            </p:nvSpPr>
            <p:spPr>
              <a:xfrm flipH="1">
                <a:off x="-2" y="977928"/>
                <a:ext cx="862226" cy="949414"/>
              </a:xfrm>
              <a:prstGeom prst="line">
                <a:avLst/>
              </a:prstGeom>
              <a:noFill/>
              <a:ln w="5715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1600">
                  <a:solidFill>
                    <a:srgbClr val="0C0C0C"/>
                  </a:solidFill>
                </a:endParaRPr>
              </a:p>
            </p:txBody>
          </p:sp>
        </p:grpSp>
        <p:grpSp>
          <p:nvGrpSpPr>
            <p:cNvPr id="27" name="Group 265"/>
            <p:cNvGrpSpPr>
              <a:grpSpLocks noChangeAspect="1"/>
            </p:cNvGrpSpPr>
            <p:nvPr/>
          </p:nvGrpSpPr>
          <p:grpSpPr>
            <a:xfrm>
              <a:off x="9398104" y="6580313"/>
              <a:ext cx="432000" cy="895167"/>
              <a:chOff x="-2" y="117353"/>
              <a:chExt cx="873484" cy="1809989"/>
            </a:xfrm>
          </p:grpSpPr>
          <p:sp>
            <p:nvSpPr>
              <p:cNvPr id="28" name="Shape 263"/>
              <p:cNvSpPr/>
              <p:nvPr/>
            </p:nvSpPr>
            <p:spPr>
              <a:xfrm>
                <a:off x="11257" y="117353"/>
                <a:ext cx="862225" cy="949417"/>
              </a:xfrm>
              <a:prstGeom prst="line">
                <a:avLst/>
              </a:prstGeom>
              <a:noFill/>
              <a:ln w="5715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1600">
                  <a:solidFill>
                    <a:srgbClr val="0C0C0C"/>
                  </a:solidFill>
                </a:endParaRPr>
              </a:p>
            </p:txBody>
          </p:sp>
          <p:sp>
            <p:nvSpPr>
              <p:cNvPr id="29" name="Shape 264"/>
              <p:cNvSpPr/>
              <p:nvPr/>
            </p:nvSpPr>
            <p:spPr>
              <a:xfrm flipH="1">
                <a:off x="-2" y="977928"/>
                <a:ext cx="862226" cy="949414"/>
              </a:xfrm>
              <a:prstGeom prst="line">
                <a:avLst/>
              </a:prstGeom>
              <a:noFill/>
              <a:ln w="5715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1600">
                  <a:solidFill>
                    <a:srgbClr val="0C0C0C"/>
                  </a:solidFill>
                </a:endParaRPr>
              </a:p>
            </p:txBody>
          </p:sp>
        </p:grpSp>
      </p:grpSp>
      <p:grpSp>
        <p:nvGrpSpPr>
          <p:cNvPr id="32" name="Группа 31"/>
          <p:cNvGrpSpPr/>
          <p:nvPr/>
        </p:nvGrpSpPr>
        <p:grpSpPr>
          <a:xfrm rot="5400000">
            <a:off x="3262985" y="4421457"/>
            <a:ext cx="321272" cy="1013393"/>
            <a:chOff x="9226589" y="6580313"/>
            <a:chExt cx="603515" cy="895167"/>
          </a:xfrm>
        </p:grpSpPr>
        <p:grpSp>
          <p:nvGrpSpPr>
            <p:cNvPr id="33" name="Group 265"/>
            <p:cNvGrpSpPr>
              <a:grpSpLocks noChangeAspect="1"/>
            </p:cNvGrpSpPr>
            <p:nvPr/>
          </p:nvGrpSpPr>
          <p:grpSpPr>
            <a:xfrm>
              <a:off x="9226589" y="6580313"/>
              <a:ext cx="432000" cy="895167"/>
              <a:chOff x="-2" y="117353"/>
              <a:chExt cx="873484" cy="1809989"/>
            </a:xfrm>
          </p:grpSpPr>
          <p:sp>
            <p:nvSpPr>
              <p:cNvPr id="37" name="Shape 263"/>
              <p:cNvSpPr/>
              <p:nvPr/>
            </p:nvSpPr>
            <p:spPr>
              <a:xfrm>
                <a:off x="11257" y="117353"/>
                <a:ext cx="862225" cy="949417"/>
              </a:xfrm>
              <a:prstGeom prst="line">
                <a:avLst/>
              </a:prstGeom>
              <a:noFill/>
              <a:ln w="5715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1600">
                  <a:solidFill>
                    <a:srgbClr val="0C0C0C"/>
                  </a:solidFill>
                </a:endParaRPr>
              </a:p>
            </p:txBody>
          </p:sp>
          <p:sp>
            <p:nvSpPr>
              <p:cNvPr id="38" name="Shape 264"/>
              <p:cNvSpPr/>
              <p:nvPr/>
            </p:nvSpPr>
            <p:spPr>
              <a:xfrm flipH="1">
                <a:off x="-2" y="977928"/>
                <a:ext cx="862226" cy="949414"/>
              </a:xfrm>
              <a:prstGeom prst="line">
                <a:avLst/>
              </a:prstGeom>
              <a:noFill/>
              <a:ln w="5715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1600">
                  <a:solidFill>
                    <a:srgbClr val="0C0C0C"/>
                  </a:solidFill>
                </a:endParaRPr>
              </a:p>
            </p:txBody>
          </p:sp>
        </p:grpSp>
        <p:grpSp>
          <p:nvGrpSpPr>
            <p:cNvPr id="34" name="Group 265"/>
            <p:cNvGrpSpPr>
              <a:grpSpLocks noChangeAspect="1"/>
            </p:cNvGrpSpPr>
            <p:nvPr/>
          </p:nvGrpSpPr>
          <p:grpSpPr>
            <a:xfrm>
              <a:off x="9398104" y="6580313"/>
              <a:ext cx="432000" cy="895167"/>
              <a:chOff x="-2" y="117353"/>
              <a:chExt cx="873484" cy="1809989"/>
            </a:xfrm>
          </p:grpSpPr>
          <p:sp>
            <p:nvSpPr>
              <p:cNvPr id="35" name="Shape 263"/>
              <p:cNvSpPr/>
              <p:nvPr/>
            </p:nvSpPr>
            <p:spPr>
              <a:xfrm>
                <a:off x="11257" y="117353"/>
                <a:ext cx="862225" cy="949417"/>
              </a:xfrm>
              <a:prstGeom prst="line">
                <a:avLst/>
              </a:prstGeom>
              <a:noFill/>
              <a:ln w="5715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1600">
                  <a:solidFill>
                    <a:srgbClr val="0C0C0C"/>
                  </a:solidFill>
                </a:endParaRPr>
              </a:p>
            </p:txBody>
          </p:sp>
          <p:sp>
            <p:nvSpPr>
              <p:cNvPr id="36" name="Shape 264"/>
              <p:cNvSpPr/>
              <p:nvPr/>
            </p:nvSpPr>
            <p:spPr>
              <a:xfrm flipH="1">
                <a:off x="-2" y="977928"/>
                <a:ext cx="862226" cy="949414"/>
              </a:xfrm>
              <a:prstGeom prst="line">
                <a:avLst/>
              </a:prstGeom>
              <a:noFill/>
              <a:ln w="5715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1600">
                  <a:solidFill>
                    <a:srgbClr val="0C0C0C"/>
                  </a:solidFill>
                </a:endParaRPr>
              </a:p>
            </p:txBody>
          </p:sp>
        </p:grpSp>
      </p:grpSp>
      <p:grpSp>
        <p:nvGrpSpPr>
          <p:cNvPr id="39" name="Группа 38"/>
          <p:cNvGrpSpPr/>
          <p:nvPr/>
        </p:nvGrpSpPr>
        <p:grpSpPr>
          <a:xfrm rot="5400000">
            <a:off x="5360832" y="4418494"/>
            <a:ext cx="321272" cy="1013393"/>
            <a:chOff x="9226589" y="6580313"/>
            <a:chExt cx="603515" cy="895167"/>
          </a:xfrm>
        </p:grpSpPr>
        <p:grpSp>
          <p:nvGrpSpPr>
            <p:cNvPr id="40" name="Group 265"/>
            <p:cNvGrpSpPr>
              <a:grpSpLocks noChangeAspect="1"/>
            </p:cNvGrpSpPr>
            <p:nvPr/>
          </p:nvGrpSpPr>
          <p:grpSpPr>
            <a:xfrm>
              <a:off x="9226589" y="6580313"/>
              <a:ext cx="432000" cy="895167"/>
              <a:chOff x="-2" y="117353"/>
              <a:chExt cx="873484" cy="1809989"/>
            </a:xfrm>
          </p:grpSpPr>
          <p:sp>
            <p:nvSpPr>
              <p:cNvPr id="44" name="Shape 263"/>
              <p:cNvSpPr/>
              <p:nvPr/>
            </p:nvSpPr>
            <p:spPr>
              <a:xfrm>
                <a:off x="11257" y="117353"/>
                <a:ext cx="862225" cy="949417"/>
              </a:xfrm>
              <a:prstGeom prst="line">
                <a:avLst/>
              </a:prstGeom>
              <a:noFill/>
              <a:ln w="5715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1600">
                  <a:solidFill>
                    <a:srgbClr val="0C0C0C"/>
                  </a:solidFill>
                </a:endParaRPr>
              </a:p>
            </p:txBody>
          </p:sp>
          <p:sp>
            <p:nvSpPr>
              <p:cNvPr id="45" name="Shape 264"/>
              <p:cNvSpPr/>
              <p:nvPr/>
            </p:nvSpPr>
            <p:spPr>
              <a:xfrm flipH="1">
                <a:off x="-2" y="977928"/>
                <a:ext cx="862226" cy="949414"/>
              </a:xfrm>
              <a:prstGeom prst="line">
                <a:avLst/>
              </a:prstGeom>
              <a:noFill/>
              <a:ln w="5715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1600">
                  <a:solidFill>
                    <a:srgbClr val="0C0C0C"/>
                  </a:solidFill>
                </a:endParaRPr>
              </a:p>
            </p:txBody>
          </p:sp>
        </p:grpSp>
        <p:grpSp>
          <p:nvGrpSpPr>
            <p:cNvPr id="41" name="Group 265"/>
            <p:cNvGrpSpPr>
              <a:grpSpLocks noChangeAspect="1"/>
            </p:cNvGrpSpPr>
            <p:nvPr/>
          </p:nvGrpSpPr>
          <p:grpSpPr>
            <a:xfrm>
              <a:off x="9398104" y="6580313"/>
              <a:ext cx="432000" cy="895167"/>
              <a:chOff x="-2" y="117353"/>
              <a:chExt cx="873484" cy="1809989"/>
            </a:xfrm>
          </p:grpSpPr>
          <p:sp>
            <p:nvSpPr>
              <p:cNvPr id="42" name="Shape 263"/>
              <p:cNvSpPr/>
              <p:nvPr/>
            </p:nvSpPr>
            <p:spPr>
              <a:xfrm>
                <a:off x="11257" y="117353"/>
                <a:ext cx="862225" cy="949417"/>
              </a:xfrm>
              <a:prstGeom prst="line">
                <a:avLst/>
              </a:prstGeom>
              <a:noFill/>
              <a:ln w="5715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1600">
                  <a:solidFill>
                    <a:srgbClr val="0C0C0C"/>
                  </a:solidFill>
                </a:endParaRPr>
              </a:p>
            </p:txBody>
          </p:sp>
          <p:sp>
            <p:nvSpPr>
              <p:cNvPr id="43" name="Shape 264"/>
              <p:cNvSpPr/>
              <p:nvPr/>
            </p:nvSpPr>
            <p:spPr>
              <a:xfrm flipH="1">
                <a:off x="-2" y="977928"/>
                <a:ext cx="862226" cy="949414"/>
              </a:xfrm>
              <a:prstGeom prst="line">
                <a:avLst/>
              </a:prstGeom>
              <a:noFill/>
              <a:ln w="5715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1600">
                  <a:solidFill>
                    <a:srgbClr val="0C0C0C"/>
                  </a:solidFill>
                </a:endParaRPr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>
            <a:off x="244274" y="5152781"/>
            <a:ext cx="189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smtClean="0">
                <a:solidFill>
                  <a:srgbClr val="0C0C0C"/>
                </a:solidFill>
                <a:latin typeface="Calibri Light" panose="020F0302020204030204"/>
              </a:rPr>
              <a:t>1000 экспертов, </a:t>
            </a:r>
            <a:r>
              <a:rPr lang="ru-RU" sz="1400" b="1" dirty="0" smtClean="0">
                <a:solidFill>
                  <a:srgbClr val="0C0C0C"/>
                </a:solidFill>
                <a:latin typeface="Calibri Light" panose="020F0302020204030204"/>
              </a:rPr>
              <a:t>аналитика</a:t>
            </a:r>
            <a:endParaRPr lang="ru-RU" sz="1400" b="1" dirty="0">
              <a:solidFill>
                <a:srgbClr val="0C0C0C"/>
              </a:solidFill>
              <a:latin typeface="Calibri Light" panose="020F030202020403020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84410" y="5168021"/>
            <a:ext cx="1899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C0C0C"/>
                </a:solidFill>
                <a:latin typeface="Calibri Light" panose="020F0302020204030204"/>
              </a:rPr>
              <a:t>Реестр 10 000 компаний (аналог </a:t>
            </a:r>
            <a:r>
              <a:rPr lang="en-US" sz="1400" b="1" dirty="0" smtClean="0">
                <a:solidFill>
                  <a:srgbClr val="0C0C0C"/>
                </a:solidFill>
                <a:latin typeface="Calibri Light" panose="020F0302020204030204"/>
              </a:rPr>
              <a:t>Leader-ID)</a:t>
            </a:r>
            <a:endParaRPr lang="ru-RU" sz="1400" b="1" dirty="0">
              <a:solidFill>
                <a:srgbClr val="0C0C0C"/>
              </a:solidFill>
              <a:latin typeface="Calibri Light" panose="020F030202020403020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91260" y="5164306"/>
            <a:ext cx="248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libri Light" panose="020F0302020204030204"/>
              </a:rPr>
              <a:t>Конкретные проблемы конкретных компаний</a:t>
            </a:r>
            <a:endParaRPr lang="ru-RU" b="1" dirty="0">
              <a:solidFill>
                <a:srgbClr val="C00000"/>
              </a:solidFill>
              <a:latin typeface="Calibri Light" panose="020F0302020204030204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778752" y="969992"/>
            <a:ext cx="29466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C0C0C"/>
                </a:solidFill>
                <a:latin typeface="Calibri Light" panose="020F0302020204030204"/>
              </a:rPr>
              <a:t>КПЭ </a:t>
            </a:r>
            <a:r>
              <a:rPr lang="ru-RU" sz="1600" b="1" dirty="0" smtClean="0">
                <a:solidFill>
                  <a:srgbClr val="0C0C0C"/>
                </a:solidFill>
                <a:latin typeface="Calibri Light" panose="020F0302020204030204"/>
              </a:rPr>
              <a:t>на </a:t>
            </a:r>
            <a:r>
              <a:rPr lang="ru-RU" sz="1600" b="1" dirty="0">
                <a:solidFill>
                  <a:srgbClr val="0C0C0C"/>
                </a:solidFill>
                <a:latin typeface="Calibri Light" panose="020F0302020204030204"/>
              </a:rPr>
              <a:t>2018 год (предложение)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14758" y="841227"/>
            <a:ext cx="6109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C0C0C"/>
                </a:solidFill>
                <a:latin typeface="Calibri Light" panose="020F0302020204030204"/>
              </a:rPr>
              <a:t>3 направления реализации НТИ</a:t>
            </a:r>
            <a:endParaRPr lang="ru-RU" sz="2000" b="1" dirty="0">
              <a:solidFill>
                <a:srgbClr val="0C0C0C"/>
              </a:solidFill>
              <a:latin typeface="Calibri Light" panose="020F030202020403020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383934" y="5792480"/>
            <a:ext cx="2740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</a:rPr>
              <a:t>Нет </a:t>
            </a:r>
            <a:r>
              <a:rPr lang="ru-RU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</a:rPr>
              <a:t>стартапам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</a:rPr>
              <a:t>; нет </a:t>
            </a:r>
            <a:r>
              <a:rPr lang="ru-RU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</a:rPr>
              <a:t>НИОКРам</a:t>
            </a:r>
            <a:endParaRPr lang="ru-RU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</a:rPr>
              <a:t>Фокус на административных и нормативных барьерах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30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j-lt"/>
              </a:rPr>
              <a:t>Предлагаемые изменения статуса </a:t>
            </a:r>
            <a:r>
              <a:rPr lang="ru-RU" dirty="0" smtClean="0">
                <a:latin typeface="+mj-lt"/>
              </a:rPr>
              <a:t>«Дорожных </a:t>
            </a:r>
            <a:r>
              <a:rPr lang="ru-RU" dirty="0" smtClean="0">
                <a:latin typeface="+mj-lt"/>
              </a:rPr>
              <a:t>карты» НТИ</a:t>
            </a:r>
            <a:endParaRPr lang="ru-RU" dirty="0">
              <a:latin typeface="+mj-lt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C8B2-C7A6-0847-A9D3-11E90A4CEB8E}" type="datetime3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18/12/17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>
                <a:solidFill>
                  <a:srgbClr val="0C0C0C">
                    <a:tint val="75000"/>
                  </a:srgbClr>
                </a:solidFill>
              </a:rPr>
              <a:pPr/>
              <a:t>24</a:t>
            </a:fld>
            <a:endParaRPr lang="ru-RU" dirty="0">
              <a:solidFill>
                <a:srgbClr val="0C0C0C">
                  <a:tint val="75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89157" y="2380591"/>
            <a:ext cx="3368373" cy="29700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2" tIns="45716" rIns="91432" bIns="45716" anchor="t" anchorCtr="0">
            <a:noAutofit/>
          </a:bodyPr>
          <a:lstStyle/>
          <a:p>
            <a:pPr marL="215982" indent="-228581">
              <a:lnSpc>
                <a:spcPct val="90000"/>
              </a:lnSpc>
              <a:spcBef>
                <a:spcPts val="400"/>
              </a:spcBef>
              <a:buAutoNum type="arabicPeriod"/>
            </a:pPr>
            <a:r>
              <a:rPr lang="ru-RU" sz="1200" dirty="0">
                <a:latin typeface="+mj-lt"/>
              </a:rPr>
              <a:t>Сведения о рынке, текущем и долгосрочном (целевом) облике, его ключевых сегментах</a:t>
            </a:r>
          </a:p>
          <a:p>
            <a:pPr marL="215982" indent="-228581">
              <a:lnSpc>
                <a:spcPct val="90000"/>
              </a:lnSpc>
              <a:spcBef>
                <a:spcPts val="400"/>
              </a:spcBef>
              <a:buFontTx/>
              <a:buAutoNum type="arabicPeriod"/>
            </a:pPr>
            <a:r>
              <a:rPr lang="ru-RU" sz="1200" dirty="0">
                <a:latin typeface="+mj-lt"/>
              </a:rPr>
              <a:t>Сведения о документах стратегического планирования, положения которых учтены при разработке ДК</a:t>
            </a:r>
          </a:p>
          <a:p>
            <a:pPr marL="215982" indent="-228581">
              <a:lnSpc>
                <a:spcPct val="90000"/>
              </a:lnSpc>
              <a:spcBef>
                <a:spcPts val="400"/>
              </a:spcBef>
              <a:buAutoNum type="arabicPeriod"/>
            </a:pPr>
            <a:r>
              <a:rPr lang="ru-RU" sz="1200" dirty="0">
                <a:latin typeface="+mj-lt"/>
              </a:rPr>
              <a:t>Прогноз изменения в существующих отраслях, бизнес-моделях (анализ долгосрочной конкурентоспособности сегодняшних лидеров рынка)</a:t>
            </a:r>
          </a:p>
          <a:p>
            <a:pPr marL="215982" indent="-228581">
              <a:lnSpc>
                <a:spcPct val="90000"/>
              </a:lnSpc>
              <a:spcBef>
                <a:spcPts val="400"/>
              </a:spcBef>
              <a:buAutoNum type="arabicPeriod"/>
            </a:pPr>
            <a:r>
              <a:rPr lang="ru-RU" sz="1200" dirty="0">
                <a:latin typeface="+mj-lt"/>
              </a:rPr>
              <a:t>Оценка возможных социально-экономических эффектов для РФ</a:t>
            </a:r>
          </a:p>
          <a:p>
            <a:pPr marL="215982" indent="-228581">
              <a:lnSpc>
                <a:spcPct val="90000"/>
              </a:lnSpc>
              <a:spcBef>
                <a:spcPts val="400"/>
              </a:spcBef>
              <a:buAutoNum type="arabicPeriod"/>
            </a:pPr>
            <a:r>
              <a:rPr lang="ru-RU" sz="1200" dirty="0">
                <a:latin typeface="+mj-lt"/>
              </a:rPr>
              <a:t>Перечень целевых показателей "дорожной карты" и их значений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8285" y="3360922"/>
            <a:ext cx="4487565" cy="2783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2" tIns="45716" rIns="91432" bIns="45716">
            <a:noAutofit/>
          </a:bodyPr>
          <a:lstStyle/>
          <a:p>
            <a:pPr>
              <a:spcBef>
                <a:spcPts val="400"/>
              </a:spcBef>
            </a:pPr>
            <a:r>
              <a:rPr lang="en-US" sz="1100" dirty="0">
                <a:latin typeface="+mj-lt"/>
              </a:rPr>
              <a:t>I. </a:t>
            </a:r>
            <a:r>
              <a:rPr lang="ru-RU" sz="1100" dirty="0">
                <a:latin typeface="+mj-lt"/>
              </a:rPr>
              <a:t>Паспорт ДК</a:t>
            </a:r>
          </a:p>
          <a:p>
            <a:pPr>
              <a:spcBef>
                <a:spcPts val="400"/>
              </a:spcBef>
            </a:pPr>
            <a:r>
              <a:rPr lang="en-US" sz="1100" dirty="0">
                <a:latin typeface="+mj-lt"/>
              </a:rPr>
              <a:t>II. </a:t>
            </a:r>
            <a:r>
              <a:rPr lang="ru-RU" sz="1100" dirty="0">
                <a:latin typeface="+mj-lt"/>
              </a:rPr>
              <a:t>Целевые ориентиры и показатели ДК</a:t>
            </a:r>
          </a:p>
          <a:p>
            <a:pPr marL="180960">
              <a:spcBef>
                <a:spcPts val="400"/>
              </a:spcBef>
            </a:pPr>
            <a:r>
              <a:rPr lang="ru-RU" sz="1100" dirty="0">
                <a:latin typeface="+mj-lt"/>
              </a:rPr>
              <a:t>1. Краткое описание сферы реализации ДК, включая сведения о рынках, возникающих  в результате ее реализации, изменения в отраслях, находящихся в сфере ее реализации, а также информацию об ожидаемых социально-экономических эффектах</a:t>
            </a:r>
          </a:p>
          <a:p>
            <a:pPr marL="180960">
              <a:spcBef>
                <a:spcPts val="400"/>
              </a:spcBef>
            </a:pPr>
            <a:r>
              <a:rPr lang="ru-RU" sz="1100" dirty="0">
                <a:latin typeface="+mj-lt"/>
              </a:rPr>
              <a:t>3. Перечень целевых показателей "дорожной карты" и их значений</a:t>
            </a:r>
          </a:p>
          <a:p>
            <a:pPr marL="180960">
              <a:spcBef>
                <a:spcPts val="400"/>
              </a:spcBef>
            </a:pPr>
            <a:r>
              <a:rPr lang="ru-RU" sz="1100" dirty="0">
                <a:latin typeface="+mj-lt"/>
              </a:rPr>
              <a:t>4. Сведения о сформированном в РФ научно-техническом заделе для реализации плана мероприятий ("дорожной карты")</a:t>
            </a:r>
          </a:p>
          <a:p>
            <a:pPr marL="180960">
              <a:spcBef>
                <a:spcPts val="400"/>
              </a:spcBef>
            </a:pPr>
            <a:r>
              <a:rPr lang="ru-RU" sz="1100" strike="sngStrike" dirty="0">
                <a:latin typeface="+mj-lt"/>
              </a:rPr>
              <a:t>5. Оценка рисков реализации ДК</a:t>
            </a:r>
          </a:p>
          <a:p>
            <a:pPr>
              <a:spcBef>
                <a:spcPts val="400"/>
              </a:spcBef>
            </a:pPr>
            <a:r>
              <a:rPr lang="ru-RU" sz="1100" strike="sngStrike" dirty="0">
                <a:latin typeface="+mj-lt"/>
              </a:rPr>
              <a:t>III. План реализации плана мероприятий</a:t>
            </a:r>
            <a:endParaRPr lang="ru-RU" sz="1100" strike="sngStrike" dirty="0">
              <a:latin typeface="+mj-lt"/>
              <a:ea typeface="Calibri"/>
              <a:cs typeface="Times New Roman"/>
            </a:endParaRPr>
          </a:p>
          <a:p>
            <a:pPr>
              <a:spcBef>
                <a:spcPts val="400"/>
              </a:spcBef>
            </a:pPr>
            <a:r>
              <a:rPr lang="ru-RU" sz="1100" strike="sngStrike" dirty="0">
                <a:latin typeface="+mj-lt"/>
              </a:rPr>
              <a:t>IV. Финансовый план</a:t>
            </a:r>
          </a:p>
        </p:txBody>
      </p:sp>
      <p:sp>
        <p:nvSpPr>
          <p:cNvPr id="27" name="Равнобедренный треугольник 26"/>
          <p:cNvSpPr/>
          <p:nvPr/>
        </p:nvSpPr>
        <p:spPr>
          <a:xfrm rot="5400000">
            <a:off x="2678303" y="3549378"/>
            <a:ext cx="4915252" cy="221538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289370" y="1068837"/>
            <a:ext cx="4606480" cy="224676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180960" indent="-161911">
              <a:spcAft>
                <a:spcPts val="400"/>
              </a:spcAft>
              <a:buFont typeface="+mj-lt"/>
              <a:buAutoNum type="arabicPeriod"/>
              <a:tabLst>
                <a:tab pos="447637" algn="l"/>
              </a:tabLst>
            </a:pPr>
            <a:r>
              <a:rPr lang="ru-RU" sz="1300" dirty="0">
                <a:latin typeface="+mj-lt"/>
              </a:rPr>
              <a:t>ДК сочетает в себе элементы стратегии, госпрограммы и дорожной карты. </a:t>
            </a:r>
          </a:p>
          <a:p>
            <a:pPr marL="180960" indent="-161911">
              <a:spcAft>
                <a:spcPts val="400"/>
              </a:spcAft>
              <a:buFont typeface="+mj-lt"/>
              <a:buAutoNum type="arabicPeriod"/>
              <a:tabLst>
                <a:tab pos="447637" algn="l"/>
              </a:tabLst>
            </a:pPr>
            <a:r>
              <a:rPr lang="ru-RU" sz="1300" dirty="0">
                <a:latin typeface="+mj-lt"/>
              </a:rPr>
              <a:t>ДК НТИ не вписаны в систему стратегического планирования РФ, не определен статус данного документа для ФОИВ. Ответственность за реализацию ДК не закреплена за профильными </a:t>
            </a:r>
            <a:r>
              <a:rPr lang="ru-RU" sz="1300" dirty="0" smtClean="0">
                <a:latin typeface="+mj-lt"/>
              </a:rPr>
              <a:t>ФОИВ</a:t>
            </a:r>
          </a:p>
          <a:p>
            <a:pPr marL="180960" indent="-161911">
              <a:spcAft>
                <a:spcPts val="400"/>
              </a:spcAft>
              <a:buFont typeface="+mj-lt"/>
              <a:buAutoNum type="arabicPeriod"/>
              <a:tabLst>
                <a:tab pos="447637" algn="l"/>
              </a:tabLst>
            </a:pPr>
            <a:r>
              <a:rPr lang="ru-RU" sz="1300" dirty="0" smtClean="0">
                <a:latin typeface="+mj-lt"/>
              </a:rPr>
              <a:t>Бюджет </a:t>
            </a:r>
            <a:r>
              <a:rPr lang="ru-RU" sz="1300" dirty="0">
                <a:latin typeface="+mj-lt"/>
              </a:rPr>
              <a:t>на проекты утверждается в рамках ежегодного цикла бюджетного </a:t>
            </a:r>
            <a:r>
              <a:rPr lang="ru-RU" sz="1300" dirty="0" smtClean="0">
                <a:latin typeface="+mj-lt"/>
              </a:rPr>
              <a:t>планирования (финансовый план ДК не используется)</a:t>
            </a:r>
            <a:endParaRPr lang="ru-RU" sz="1300" dirty="0">
              <a:latin typeface="+mj-lt"/>
            </a:endParaRPr>
          </a:p>
          <a:p>
            <a:pPr marL="180960" indent="-161911">
              <a:spcAft>
                <a:spcPts val="400"/>
              </a:spcAft>
              <a:buFont typeface="+mj-lt"/>
              <a:buAutoNum type="arabicPeriod"/>
              <a:tabLst>
                <a:tab pos="447637" algn="l"/>
              </a:tabLst>
            </a:pPr>
            <a:endParaRPr lang="ru-RU" sz="1300" dirty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12367" y="1202521"/>
            <a:ext cx="6767297" cy="338546"/>
          </a:xfrm>
          <a:prstGeom prst="rect">
            <a:avLst/>
          </a:prstGeom>
          <a:noFill/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pPr marL="19049">
              <a:spcAft>
                <a:spcPts val="400"/>
              </a:spcAft>
              <a:tabLst>
                <a:tab pos="447637" algn="l"/>
              </a:tabLst>
            </a:pPr>
            <a:r>
              <a:rPr lang="ru-RU" sz="1600" b="1" dirty="0" smtClean="0">
                <a:latin typeface="+mj-lt"/>
              </a:rPr>
              <a:t>РАЗДЕЛЕНИЕ ДК ДВЕ ЧАСТИ</a:t>
            </a:r>
            <a:endParaRPr lang="ru-RU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8281" y="3067646"/>
            <a:ext cx="4487569" cy="28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ru-RU" sz="1400" b="1" dirty="0">
                <a:latin typeface="+mj-lt"/>
              </a:rPr>
              <a:t>Текущий шаблон ДК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841666" y="2054379"/>
            <a:ext cx="2874084" cy="28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7" tIns="45716" rIns="35997" bIns="45716" rtlCol="0" anchor="ctr"/>
          <a:lstStyle/>
          <a:p>
            <a:pPr algn="ctr"/>
            <a:r>
              <a:rPr lang="ru-RU" sz="1400" b="1" dirty="0">
                <a:latin typeface="+mj-lt"/>
              </a:rPr>
              <a:t>Дорожная карта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3357" y="807623"/>
            <a:ext cx="2147826" cy="338554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Как сейчас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82780" y="807623"/>
            <a:ext cx="3381936" cy="338554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ru-RU" sz="1600" b="1" dirty="0">
                <a:solidFill>
                  <a:srgbClr val="3D783C"/>
                </a:solidFill>
              </a:rPr>
              <a:t>Как предлагается</a:t>
            </a:r>
            <a:endParaRPr lang="ru-RU" sz="1600" dirty="0">
              <a:solidFill>
                <a:srgbClr val="3D783C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89157" y="2047242"/>
            <a:ext cx="3368373" cy="28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ru-RU" sz="1400" b="1" dirty="0">
                <a:latin typeface="+mj-lt"/>
              </a:rPr>
              <a:t>Концепция развития рынка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41666" y="2359069"/>
            <a:ext cx="2865148" cy="29915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32" tIns="45716" rIns="91432" bIns="45716" anchor="t" anchorCtr="0">
            <a:noAutofit/>
          </a:bodyPr>
          <a:lstStyle/>
          <a:p>
            <a:pPr marL="107991">
              <a:lnSpc>
                <a:spcPct val="90000"/>
              </a:lnSpc>
              <a:spcBef>
                <a:spcPts val="400"/>
              </a:spcBef>
            </a:pPr>
            <a:r>
              <a:rPr lang="ru-RU" sz="1200" dirty="0">
                <a:solidFill>
                  <a:srgbClr val="0C0C0C"/>
                </a:solidFill>
                <a:latin typeface="Calibri Light" panose="020F0302020204030204"/>
              </a:rPr>
              <a:t>Технологические, законодательные, кадровые и иные барьеры, препятствующих развитию рынка (структурированное по сегментам рынка, возможно в трех горизонтах: 2 года </a:t>
            </a:r>
            <a:r>
              <a:rPr lang="mr-IN" sz="1200" dirty="0">
                <a:solidFill>
                  <a:srgbClr val="0C0C0C"/>
                </a:solidFill>
                <a:latin typeface="Calibri Light" panose="020F0302020204030204"/>
              </a:rPr>
              <a:t>–</a:t>
            </a:r>
            <a:r>
              <a:rPr lang="ru-RU" sz="1200" dirty="0">
                <a:solidFill>
                  <a:srgbClr val="0C0C0C"/>
                </a:solidFill>
                <a:latin typeface="Calibri Light" panose="020F0302020204030204"/>
              </a:rPr>
              <a:t> 5 лет </a:t>
            </a:r>
            <a:r>
              <a:rPr lang="mr-IN" sz="1200" dirty="0">
                <a:solidFill>
                  <a:srgbClr val="0C0C0C"/>
                </a:solidFill>
                <a:latin typeface="Calibri Light" panose="020F0302020204030204"/>
              </a:rPr>
              <a:t>–</a:t>
            </a:r>
            <a:r>
              <a:rPr lang="ru-RU" sz="1200" dirty="0">
                <a:solidFill>
                  <a:srgbClr val="0C0C0C"/>
                </a:solidFill>
                <a:latin typeface="Calibri Light" panose="020F0302020204030204"/>
              </a:rPr>
              <a:t> 10 лет)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89157" y="1715824"/>
            <a:ext cx="3853961" cy="33855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ru-RU" sz="1600" b="1" dirty="0" smtClean="0">
                <a:latin typeface="+mj-lt"/>
              </a:rPr>
              <a:t>Стратегический документ</a:t>
            </a:r>
            <a:endParaRPr lang="ru-RU" sz="1600" b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41671" y="1708687"/>
            <a:ext cx="2865143" cy="33855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ru-RU" sz="1600" b="1" dirty="0" smtClean="0">
                <a:latin typeface="+mj-lt"/>
              </a:rPr>
              <a:t>Операционный план</a:t>
            </a:r>
            <a:endParaRPr lang="ru-RU" sz="1600" b="1" dirty="0">
              <a:latin typeface="+mj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841666" y="3834934"/>
            <a:ext cx="2686506" cy="147321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marL="285726" indent="-285726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Calibri Light" panose="020F0302020204030204"/>
              </a:rPr>
              <a:t>Перечень технологических барьеров в составе ДК – основание для реализации проектов НТИ</a:t>
            </a:r>
          </a:p>
          <a:p>
            <a:pPr marL="285726" indent="-285726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Calibri Light" panose="020F0302020204030204"/>
              </a:rPr>
              <a:t>Перечень законодательных барьеров в составе ДК – основа для разработки законодательных ДК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6922" y="5571684"/>
            <a:ext cx="4698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latin typeface="+mj-lt"/>
              </a:rPr>
              <a:t>Целесообразно рассмотреть объединение рыночной и законодательной дорожных карт в единый документ</a:t>
            </a:r>
            <a:endParaRPr lang="ru-RU" sz="1200" b="1" dirty="0">
              <a:latin typeface="+mj-lt"/>
            </a:endParaRPr>
          </a:p>
        </p:txBody>
      </p:sp>
      <p:cxnSp>
        <p:nvCxnSpPr>
          <p:cNvPr id="11" name="Соединительная линия уступом 10"/>
          <p:cNvCxnSpPr>
            <a:endCxn id="7" idx="3"/>
          </p:cNvCxnSpPr>
          <p:nvPr/>
        </p:nvCxnSpPr>
        <p:spPr>
          <a:xfrm rot="5400000">
            <a:off x="10646410" y="5255689"/>
            <a:ext cx="675345" cy="418309"/>
          </a:xfrm>
          <a:prstGeom prst="bentConnector2">
            <a:avLst/>
          </a:prstGeom>
          <a:ln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0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+mj-lt"/>
              </a:rPr>
              <a:t>ДК в системе документов стратегического планирования </a:t>
            </a:r>
            <a:r>
              <a:rPr lang="ru-RU" dirty="0" smtClean="0">
                <a:latin typeface="+mj-lt"/>
              </a:rPr>
              <a:t>РФ (предложения АО РВК)</a:t>
            </a:r>
            <a:endParaRPr lang="ru-RU" dirty="0">
              <a:latin typeface="+mj-lt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C8B2-C7A6-0847-A9D3-11E90A4CEB8E}" type="datetime3">
              <a:rPr lang="ru-RU" smtClean="0"/>
              <a:pPr/>
              <a:t>18/12/17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7" name="Текст 7"/>
          <p:cNvSpPr txBox="1">
            <a:spLocks/>
          </p:cNvSpPr>
          <p:nvPr/>
        </p:nvSpPr>
        <p:spPr>
          <a:xfrm>
            <a:off x="2610841" y="1657068"/>
            <a:ext cx="6912000" cy="4510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97693" rtl="0" eaLnBrk="1" latinLnBrk="0" hangingPunct="1">
              <a:lnSpc>
                <a:spcPts val="1699"/>
              </a:lnSpc>
              <a:spcBef>
                <a:spcPts val="0"/>
              </a:spcBef>
              <a:buFont typeface="Wingdings" charset="2"/>
              <a:buNone/>
              <a:defRPr sz="18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808750" indent="-311058" algn="l" defTabSz="497693" rtl="0" eaLnBrk="1" latinLnBrk="0" hangingPunct="1">
              <a:lnSpc>
                <a:spcPts val="1699"/>
              </a:lnSpc>
              <a:spcBef>
                <a:spcPts val="0"/>
              </a:spcBef>
              <a:buFont typeface="Wingdings" charset="2"/>
              <a:buChar char="§"/>
              <a:defRPr sz="18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2pPr>
            <a:lvl3pPr marL="1244230" indent="-248846" algn="l" defTabSz="497693" rtl="0" eaLnBrk="1" latinLnBrk="0" hangingPunct="1">
              <a:lnSpc>
                <a:spcPts val="1699"/>
              </a:lnSpc>
              <a:spcBef>
                <a:spcPts val="0"/>
              </a:spcBef>
              <a:buFont typeface="Wingdings" charset="2"/>
              <a:buChar char="§"/>
              <a:defRPr sz="18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3pPr>
            <a:lvl4pPr marL="1741922" indent="-248846" algn="l" defTabSz="497693" rtl="0" eaLnBrk="1" latinLnBrk="0" hangingPunct="1">
              <a:lnSpc>
                <a:spcPts val="1699"/>
              </a:lnSpc>
              <a:spcBef>
                <a:spcPts val="0"/>
              </a:spcBef>
              <a:buFont typeface="Wingdings" charset="2"/>
              <a:buChar char="§"/>
              <a:defRPr sz="18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4pPr>
            <a:lvl5pPr marL="2239614" indent="-248846" algn="l" defTabSz="497693" rtl="0" eaLnBrk="1" latinLnBrk="0" hangingPunct="1">
              <a:lnSpc>
                <a:spcPts val="1699"/>
              </a:lnSpc>
              <a:spcBef>
                <a:spcPts val="0"/>
              </a:spcBef>
              <a:buFont typeface="Wingdings" charset="2"/>
              <a:buChar char="§"/>
              <a:defRPr sz="18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5pPr>
            <a:lvl6pPr marL="2737306" indent="-248846" algn="l" defTabSz="49769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4999" indent="-248846" algn="l" defTabSz="49769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2690" indent="-248846" algn="l" defTabSz="49769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0383" indent="-248846" algn="l" defTabSz="497693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>
                <a:latin typeface="+mj-lt"/>
              </a:rPr>
              <a:t> </a:t>
            </a:r>
            <a:endParaRPr lang="ru-RU" sz="24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60587" y="2120563"/>
            <a:ext cx="1905231" cy="469316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+mj-lt"/>
              </a:rPr>
              <a:t>Стратегия национальной безопасности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79666" y="2123677"/>
            <a:ext cx="2090844" cy="469316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+mj-lt"/>
              </a:rPr>
              <a:t>Стратегия социально-экономического развития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13452" y="2881170"/>
            <a:ext cx="8939289" cy="648072"/>
          </a:xfrm>
          <a:prstGeom prst="rect">
            <a:avLst/>
          </a:prstGeom>
          <a:noFill/>
          <a:ln w="952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0" rIns="71994" bIns="0" rtlCol="0" anchor="t" anchorCtr="0"/>
          <a:lstStyle/>
          <a:p>
            <a:r>
              <a:rPr lang="ru-RU" sz="1400" dirty="0">
                <a:solidFill>
                  <a:schemeClr val="tx1"/>
                </a:solidFill>
                <a:latin typeface="+mj-lt"/>
              </a:rPr>
              <a:t>Отраслевые документы стратегического планирования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360669" y="3098178"/>
            <a:ext cx="1506462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+mj-lt"/>
              </a:rPr>
              <a:t>Прочие отраслевые стратегии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34310" y="4144415"/>
            <a:ext cx="9127385" cy="720080"/>
          </a:xfrm>
          <a:prstGeom prst="rect">
            <a:avLst/>
          </a:prstGeom>
          <a:noFill/>
          <a:ln w="952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0" rIns="71994" bIns="0" rtlCol="0" anchor="t" anchorCtr="0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+mj-lt"/>
              </a:rPr>
              <a:t>Государственные программы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63383" y="4431954"/>
            <a:ext cx="1069643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+mj-lt"/>
              </a:rPr>
              <a:t>Прочие отраслевые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626689" y="4431954"/>
            <a:ext cx="1418004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7" tIns="71994" rIns="35997" bIns="71994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+mj-lt"/>
              </a:rPr>
              <a:t>«Информационное общество»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802075" y="3098178"/>
            <a:ext cx="1107692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+mj-lt"/>
              </a:rPr>
              <a:t>Транспортная стратегия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985846" y="3098178"/>
            <a:ext cx="2304000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+mj-lt"/>
              </a:rPr>
              <a:t>Стратегия развития авиационной промышленности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776043" y="4431954"/>
            <a:ext cx="1418004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+mj-lt"/>
              </a:rPr>
              <a:t>«Развитие науки и технологий»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89290" y="4431954"/>
            <a:ext cx="1244004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+mj-lt"/>
              </a:rPr>
              <a:t>«Развитие образования»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542981" y="2879013"/>
            <a:ext cx="88625" cy="7200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endParaRPr lang="ru-RU" sz="10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5932564" y="3529242"/>
            <a:ext cx="0" cy="288000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/>
          <p:nvPr/>
        </p:nvCxnSpPr>
        <p:spPr>
          <a:xfrm>
            <a:off x="7340353" y="1742484"/>
            <a:ext cx="354462" cy="0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277950" y="1555690"/>
            <a:ext cx="2129872" cy="40985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1994" rIns="35997" bIns="71994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+mj-lt"/>
              </a:rPr>
              <a:t>Прогноз научно-технологического развития</a:t>
            </a:r>
            <a:endParaRPr lang="ru-RU" sz="1100" baseline="30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77950" y="2045223"/>
            <a:ext cx="2129872" cy="40033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1994" rIns="35997" bIns="71994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+mj-lt"/>
              </a:rPr>
              <a:t>Прогноз социально-экономического развития</a:t>
            </a:r>
            <a:endParaRPr lang="ru-RU" sz="1100" baseline="300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5903958" y="2615500"/>
            <a:ext cx="0" cy="265675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7693049" y="1462828"/>
            <a:ext cx="3959691" cy="38366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1994" rIns="35997" bIns="71994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+mj-lt"/>
              </a:rPr>
              <a:t>Приоритетные направления развития науки, техники и технологий и перечень критических технологий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7362236" y="2121694"/>
            <a:ext cx="2082462" cy="469316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+mj-lt"/>
              </a:rPr>
              <a:t>Стратегия научно-технологического развития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234461" y="1027118"/>
            <a:ext cx="2215385" cy="2547041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0" rIns="71994" bIns="0" rtlCol="0" anchor="t" anchorCtr="0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+mj-lt"/>
              </a:rPr>
              <a:t>Прогнозирование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3101022" y="2055531"/>
            <a:ext cx="6505760" cy="581306"/>
          </a:xfrm>
          <a:prstGeom prst="rect">
            <a:avLst/>
          </a:prstGeom>
          <a:noFill/>
          <a:ln w="952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0" rIns="71994" bIns="0" rtlCol="0" anchor="t" anchorCtr="0"/>
          <a:lstStyle/>
          <a:p>
            <a:pPr algn="ctr"/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76" name="Прямая со стрелкой 75"/>
          <p:cNvCxnSpPr/>
          <p:nvPr/>
        </p:nvCxnSpPr>
        <p:spPr>
          <a:xfrm>
            <a:off x="5892235" y="1846494"/>
            <a:ext cx="0" cy="216000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рямоугольник 78"/>
          <p:cNvSpPr/>
          <p:nvPr/>
        </p:nvSpPr>
        <p:spPr>
          <a:xfrm>
            <a:off x="8330294" y="4431954"/>
            <a:ext cx="1364695" cy="360040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+mj-lt"/>
              </a:rPr>
              <a:t>Дорожные карты НТИ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9894675" y="4443575"/>
            <a:ext cx="1875297" cy="360000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+mj-lt"/>
              </a:rPr>
              <a:t>Законодательные дорожные карты НТИ</a:t>
            </a:r>
          </a:p>
        </p:txBody>
      </p:sp>
      <p:cxnSp>
        <p:nvCxnSpPr>
          <p:cNvPr id="83" name="Прямая со стрелкой 82"/>
          <p:cNvCxnSpPr>
            <a:stCxn id="79" idx="3"/>
            <a:endCxn id="82" idx="1"/>
          </p:cNvCxnSpPr>
          <p:nvPr/>
        </p:nvCxnSpPr>
        <p:spPr>
          <a:xfrm>
            <a:off x="9694989" y="4611979"/>
            <a:ext cx="199686" cy="11601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Текст 5"/>
          <p:cNvSpPr txBox="1">
            <a:spLocks/>
          </p:cNvSpPr>
          <p:nvPr/>
        </p:nvSpPr>
        <p:spPr>
          <a:xfrm>
            <a:off x="2722363" y="5043556"/>
            <a:ext cx="9190219" cy="14165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ru-RU"/>
            </a:defPPr>
            <a:lvl1pPr marL="0" algn="r" defTabSz="497693" rtl="0" eaLnBrk="1" latinLnBrk="0" hangingPunct="1">
              <a:defRPr sz="13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497693" algn="l" defTabSz="49769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84" algn="l" defTabSz="49769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076" algn="l" defTabSz="49769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769" algn="l" defTabSz="49769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460" algn="l" defTabSz="49769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153" algn="l" defTabSz="49769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844" algn="l" defTabSz="49769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537" algn="l" defTabSz="497693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400"/>
              </a:spcBef>
            </a:pPr>
            <a:r>
              <a:rPr lang="ru-RU" b="1" dirty="0">
                <a:latin typeface="+mj-lt"/>
              </a:rPr>
              <a:t>Необходимо изменение  от 28 июня 2014 г. N </a:t>
            </a:r>
            <a:r>
              <a:rPr lang="ru-RU" b="1" dirty="0" smtClean="0">
                <a:latin typeface="+mj-lt"/>
              </a:rPr>
              <a:t>172-ФЗ «О </a:t>
            </a:r>
            <a:r>
              <a:rPr lang="ru-RU" b="1" dirty="0">
                <a:latin typeface="+mj-lt"/>
              </a:rPr>
              <a:t>стратегическом планировании в Российской </a:t>
            </a:r>
            <a:r>
              <a:rPr lang="ru-RU" b="1" dirty="0" smtClean="0">
                <a:latin typeface="+mj-lt"/>
              </a:rPr>
              <a:t>Федерации»</a:t>
            </a:r>
            <a:endParaRPr lang="ru-RU" b="1" dirty="0" smtClean="0">
              <a:solidFill>
                <a:schemeClr val="accent4"/>
              </a:solidFill>
              <a:latin typeface="+mj-lt"/>
            </a:endParaRPr>
          </a:p>
          <a:p>
            <a:pPr marL="285726" indent="-285726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 Light" panose="020F0302020204030204"/>
              </a:rPr>
              <a:t>Синхронизация </a:t>
            </a:r>
            <a:r>
              <a:rPr lang="ru-RU" dirty="0">
                <a:latin typeface="Calibri Light" panose="020F0302020204030204"/>
              </a:rPr>
              <a:t>с  другими федеральными прогнозами, а также перечнем критических технология</a:t>
            </a:r>
          </a:p>
          <a:p>
            <a:pPr marL="285726" indent="-285726" algn="l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Синхронизация со стратегией научно-технологического развития и стратегией инновационного развития и учитывает другие отраслевые стратегии </a:t>
            </a:r>
            <a:r>
              <a:rPr lang="ru-RU" dirty="0" smtClean="0">
                <a:latin typeface="+mj-lt"/>
              </a:rPr>
              <a:t>министерства</a:t>
            </a:r>
          </a:p>
          <a:p>
            <a:pPr algn="l"/>
            <a:r>
              <a:rPr lang="ru-RU" sz="2400" b="1" dirty="0" smtClean="0">
                <a:solidFill>
                  <a:schemeClr val="accent4"/>
                </a:solidFill>
                <a:latin typeface="+mj-lt"/>
              </a:rPr>
              <a:t>!! </a:t>
            </a:r>
            <a:r>
              <a:rPr lang="ru-RU" sz="1400" b="1" dirty="0" smtClean="0">
                <a:latin typeface="+mj-lt"/>
              </a:rPr>
              <a:t>Важна </a:t>
            </a:r>
            <a:r>
              <a:rPr lang="ru-RU" sz="1400" b="1" dirty="0">
                <a:latin typeface="+mj-lt"/>
              </a:rPr>
              <a:t>система операционного контроля реализации со стороны Правительства РФ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7947689" y="3093806"/>
            <a:ext cx="3318190" cy="364414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+mj-lt"/>
              </a:rPr>
              <a:t>Концепция развития рынка </a:t>
            </a:r>
            <a:r>
              <a:rPr lang="ru-RU" sz="1100" b="1" dirty="0" err="1">
                <a:solidFill>
                  <a:schemeClr val="bg1"/>
                </a:solidFill>
                <a:latin typeface="+mj-lt"/>
              </a:rPr>
              <a:t>ХХХнет</a:t>
            </a:r>
            <a:endParaRPr lang="ru-RU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561509" y="1247209"/>
            <a:ext cx="2748735" cy="40985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1994" rIns="35997" bIns="71994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+mj-lt"/>
              </a:rPr>
              <a:t>Ежегодное послание Президента РФ федеральному собранию</a:t>
            </a:r>
            <a:endParaRPr lang="ru-RU" sz="1100" baseline="30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77950" y="2549210"/>
            <a:ext cx="2129872" cy="40033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1994" rIns="35997" bIns="71994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+mj-lt"/>
              </a:rPr>
              <a:t>Стратегический прогноз</a:t>
            </a:r>
            <a:endParaRPr lang="ru-RU" sz="1100" baseline="30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77950" y="3047205"/>
            <a:ext cx="2129872" cy="40033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1994" rIns="35997" bIns="71994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+mj-lt"/>
              </a:rPr>
              <a:t>Бюджетный прогноз</a:t>
            </a:r>
            <a:endParaRPr lang="ru-RU" sz="1100" baseline="30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564764" y="1641570"/>
            <a:ext cx="2748735" cy="20492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1994" rIns="35997" bIns="71994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+mj-lt"/>
              </a:rPr>
              <a:t>Указы</a:t>
            </a:r>
            <a:endParaRPr lang="ru-RU" sz="1100" baseline="30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666557" y="1027724"/>
            <a:ext cx="9244089" cy="2683493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0" rIns="71994" bIns="0" rtlCol="0" anchor="t" anchorCtr="0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+mj-lt"/>
              </a:rPr>
              <a:t>Целеполагание</a:t>
            </a:r>
          </a:p>
        </p:txBody>
      </p:sp>
      <p:cxnSp>
        <p:nvCxnSpPr>
          <p:cNvPr id="49" name="Соединительная линия уступом 29"/>
          <p:cNvCxnSpPr/>
          <p:nvPr/>
        </p:nvCxnSpPr>
        <p:spPr>
          <a:xfrm>
            <a:off x="2465880" y="2206699"/>
            <a:ext cx="221538" cy="0"/>
          </a:xfrm>
          <a:prstGeom prst="straightConnector1">
            <a:avLst/>
          </a:prstGeom>
          <a:ln w="952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2663852" y="3863616"/>
            <a:ext cx="9244089" cy="1070339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0" rIns="71994" bIns="0" rtlCol="0" anchor="t" anchorCtr="0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+mj-lt"/>
              </a:rPr>
              <a:t>Планирование и программирование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25185" y="4132709"/>
            <a:ext cx="1947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+mj-lt"/>
              </a:rPr>
              <a:t>утв. Правительством РФ </a:t>
            </a:r>
            <a:endParaRPr lang="ru-RU" sz="1200" i="1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77800" y="2828588"/>
            <a:ext cx="1947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>
                <a:latin typeface="+mj-lt"/>
              </a:rPr>
              <a:t>утв. Правительством РФ </a:t>
            </a:r>
            <a:endParaRPr lang="ru-RU" sz="1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07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3956" y="81662"/>
            <a:ext cx="8914644" cy="6627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cap="all" dirty="0"/>
              <a:t>Take away!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5576" y="960353"/>
            <a:ext cx="11608200" cy="1231106"/>
          </a:xfrm>
          <a:prstGeom prst="rect">
            <a:avLst/>
          </a:prstGeom>
        </p:spPr>
        <p:txBody>
          <a:bodyPr wrap="square" lIns="91440" tIns="91440" rIns="91440" bIns="91440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sz="1400" dirty="0"/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rgbClr val="F75931"/>
                </a:solidFill>
              </a:rPr>
              <a:t>РАБОЧАЯ ГРУППА АЭРОНЕТ  </a:t>
            </a:r>
            <a:r>
              <a:rPr lang="ru-RU" sz="2000" b="1" cap="all" dirty="0" smtClean="0">
                <a:solidFill>
                  <a:srgbClr val="F75931"/>
                </a:solidFill>
              </a:rPr>
              <a:t> </a:t>
            </a:r>
            <a:r>
              <a:rPr lang="ru-RU" sz="2000" b="1" cap="all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КООРДИНАТОР ДОРОЖНОЙ КАРТЫ</a:t>
            </a:r>
          </a:p>
          <a:p>
            <a:pPr marL="342900" indent="-342900"/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	</a:t>
            </a:r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Площадка взаимодействия ФОИВ, Бизнеса, Науки, Образования</a:t>
            </a:r>
          </a:p>
          <a:p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27768" y="4080981"/>
            <a:ext cx="11315591" cy="1015663"/>
          </a:xfrm>
          <a:prstGeom prst="rect">
            <a:avLst/>
          </a:prstGeom>
        </p:spPr>
        <p:txBody>
          <a:bodyPr wrap="square" lIns="91440" tIns="91440" rIns="91440" bIns="91440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sz="1400" dirty="0"/>
          </a:p>
          <a:p>
            <a:pPr marL="355600" indent="-355600">
              <a:buFont typeface="+mj-lt"/>
              <a:buAutoNum type="arabicPeriod" startAt="4"/>
            </a:pPr>
            <a:r>
              <a:rPr lang="ru-RU" sz="2000" b="1" cap="all" dirty="0" smtClean="0">
                <a:solidFill>
                  <a:srgbClr val="F75931"/>
                </a:solidFill>
              </a:rPr>
              <a:t>приоритеты </a:t>
            </a:r>
            <a:r>
              <a:rPr lang="ru-RU" sz="2000" b="1" cap="all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– преодоление НОРМАТИВНЫХ барьеров, развитие рыночного спроса И технологий, СОЗДАЮЩИХ НОВЫЕ РЫНКИ </a:t>
            </a:r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3BFCF-C92C-473F-949B-C1E96E81FB7B}" type="datetime3">
              <a:rPr lang="ru-RU" smtClean="0"/>
              <a:pPr/>
              <a:t>18/12/17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27768" y="1893041"/>
            <a:ext cx="11608200" cy="1231106"/>
          </a:xfrm>
          <a:prstGeom prst="rect">
            <a:avLst/>
          </a:prstGeom>
        </p:spPr>
        <p:txBody>
          <a:bodyPr wrap="square" lIns="91440" tIns="91440" rIns="91440" bIns="91440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sz="1400" dirty="0"/>
          </a:p>
          <a:p>
            <a:pPr marL="342900" indent="-342900"/>
            <a:r>
              <a:rPr lang="ru-RU" sz="2000" b="1" dirty="0" smtClean="0">
                <a:solidFill>
                  <a:srgbClr val="F75931"/>
                </a:solidFill>
              </a:rPr>
              <a:t>2.	ОТРАСЛЕВАЯ АССОЦИАЦИЯ  </a:t>
            </a:r>
            <a:r>
              <a:rPr lang="ru-RU" sz="2000" b="1" cap="all" dirty="0" smtClean="0">
                <a:solidFill>
                  <a:srgbClr val="F75931"/>
                </a:solidFill>
              </a:rPr>
              <a:t> </a:t>
            </a:r>
            <a:r>
              <a:rPr lang="ru-RU" sz="2000" b="1" cap="all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ЦЕНТР КОНСОЛИДАЦИИ ПРОФСООБЩЕСТВА И ОБЕСПЕЧЕНИЯ ДЕЯТЕЛЬНОСТИ РГ	</a:t>
            </a:r>
            <a:endParaRPr lang="ru-RU" sz="2000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9480" y="2990321"/>
            <a:ext cx="11608200" cy="1538883"/>
          </a:xfrm>
          <a:prstGeom prst="rect">
            <a:avLst/>
          </a:prstGeom>
        </p:spPr>
        <p:txBody>
          <a:bodyPr wrap="square" lIns="91440" tIns="91440" rIns="91440" bIns="91440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sz="1400" dirty="0"/>
          </a:p>
          <a:p>
            <a:pPr marL="342900" indent="-342900"/>
            <a:r>
              <a:rPr lang="ru-RU" sz="2000" b="1" dirty="0" smtClean="0">
                <a:solidFill>
                  <a:srgbClr val="F75931"/>
                </a:solidFill>
              </a:rPr>
              <a:t>3.	ДОРОЖНАЯ КАРТА АЭРОНЕТ </a:t>
            </a:r>
            <a:r>
              <a:rPr lang="ru-RU" sz="2000" b="1" cap="all" dirty="0" smtClean="0">
                <a:solidFill>
                  <a:srgbClr val="F75931"/>
                </a:solidFill>
              </a:rPr>
              <a:t> </a:t>
            </a:r>
            <a:r>
              <a:rPr lang="ru-RU" sz="2000" b="1" cap="all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УТВЕРЖДЕННЫЙ ПРЕЗИДИУМОМ СОВЕТА ПО МОДЕРНИЗАЦИИ  ПЛАН ДЕЙСТВИЙ ПО РАЗВИТИЮ СФЕРЫ ГРАЖДАНСКИХ БАС В РОССИИ</a:t>
            </a:r>
          </a:p>
          <a:p>
            <a:pPr marL="342900" indent="-342900"/>
            <a:r>
              <a:rPr lang="ru-RU" sz="2000" b="1" dirty="0" smtClean="0">
                <a:solidFill>
                  <a:srgbClr val="F75931"/>
                </a:solidFill>
              </a:rPr>
              <a:t>	</a:t>
            </a:r>
            <a:endParaRPr lang="ru-RU" sz="2000" dirty="0" smtClean="0">
              <a:solidFill>
                <a:srgbClr val="68BBCB"/>
              </a:solidFill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98667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123242, Москва, Малый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Конюшковский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 переулок, д. 2</a:t>
            </a:r>
            <a:br>
              <a:rPr lang="ru-RU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+7 495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690-91-29, +7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495 690-91-39</a:t>
            </a:r>
            <a:br>
              <a:rPr lang="de-D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nti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2035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asi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ru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2016 © Национальная технологическая инициатива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0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sym typeface="PFCentroSansPro-Regular" charset="0"/>
              </a:rPr>
              <a:t>ЭТАПЫ РАЗВИТИЯ </a:t>
            </a:r>
            <a:r>
              <a:rPr lang="ru-RU" dirty="0" smtClean="0">
                <a:sym typeface="PFCentroSansPro-Regular" charset="0"/>
              </a:rPr>
              <a:t>РЫНКА. «ВЗЛЕТНАЯ ДИСТАНЦИЯ»</a:t>
            </a:r>
            <a:endParaRPr lang="ru-RU" altLang="ru-RU" dirty="0">
              <a:sym typeface="PFCentroSansPro-Regular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C8B2-C7A6-0847-A9D3-11E90A4CEB8E}" type="datetime3">
              <a:rPr lang="ru-RU" smtClean="0"/>
              <a:pPr/>
              <a:t>18/12/17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3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216544"/>
            <a:ext cx="11885396" cy="0"/>
          </a:xfrm>
          <a:prstGeom prst="line">
            <a:avLst/>
          </a:prstGeom>
          <a:ln>
            <a:solidFill>
              <a:srgbClr val="F7593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43539" y="2391223"/>
            <a:ext cx="3441685" cy="3867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2016-2018</a:t>
            </a:r>
          </a:p>
          <a:p>
            <a:r>
              <a:rPr lang="ru-RU" sz="2000" dirty="0">
                <a:solidFill>
                  <a:srgbClr val="F75931"/>
                </a:solidFill>
                <a:latin typeface="+mj-lt"/>
              </a:rPr>
              <a:t>Разбег</a:t>
            </a:r>
          </a:p>
          <a:p>
            <a:pPr marL="171450" indent="-17145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ru-RU" sz="400" dirty="0" smtClean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Снятие основных</a:t>
            </a:r>
            <a:r>
              <a:rPr lang="ru-RU" sz="1200" dirty="0">
                <a:latin typeface="+mj-lt"/>
              </a:rPr>
              <a:t> </a:t>
            </a:r>
            <a:r>
              <a:rPr lang="ru-RU" sz="1200" dirty="0" smtClean="0">
                <a:latin typeface="+mj-lt"/>
              </a:rPr>
              <a:t>законодательных ограничений;</a:t>
            </a:r>
            <a:endParaRPr lang="ru-RU" sz="1200" dirty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Формирование </a:t>
            </a:r>
            <a:r>
              <a:rPr lang="ru-RU" sz="1200" dirty="0" smtClean="0">
                <a:latin typeface="+mj-lt"/>
              </a:rPr>
              <a:t>саморегулируемых организаций;</a:t>
            </a:r>
            <a:endParaRPr lang="ru-RU" sz="1200" dirty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Реализация пилотных </a:t>
            </a:r>
            <a:r>
              <a:rPr lang="ru-RU" sz="1200" dirty="0" smtClean="0">
                <a:latin typeface="+mj-lt"/>
              </a:rPr>
              <a:t>проектов;</a:t>
            </a:r>
            <a:endParaRPr lang="ru-RU" sz="1200" dirty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Разработка базовых требований </a:t>
            </a:r>
            <a:r>
              <a:rPr lang="ru-RU" sz="1200" dirty="0" smtClean="0">
                <a:latin typeface="+mj-lt"/>
              </a:rPr>
              <a:t>к </a:t>
            </a:r>
            <a:r>
              <a:rPr lang="ru-RU" sz="1200" dirty="0">
                <a:latin typeface="+mj-lt"/>
              </a:rPr>
              <a:t>сертификации и стандартов </a:t>
            </a:r>
            <a:r>
              <a:rPr lang="ru-RU" sz="1200" dirty="0" smtClean="0">
                <a:latin typeface="+mj-lt"/>
              </a:rPr>
              <a:t>образования;</a:t>
            </a:r>
            <a:endParaRPr lang="ru-RU" sz="1200" dirty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Проведение </a:t>
            </a:r>
            <a:r>
              <a:rPr lang="ru-RU" sz="1200" dirty="0">
                <a:latin typeface="+mj-lt"/>
              </a:rPr>
              <a:t>конкурсов </a:t>
            </a:r>
            <a:r>
              <a:rPr lang="ru-RU" sz="1200" dirty="0" smtClean="0">
                <a:latin typeface="+mj-lt"/>
              </a:rPr>
              <a:t>на </a:t>
            </a:r>
            <a:r>
              <a:rPr lang="ru-RU" sz="1200" dirty="0">
                <a:latin typeface="+mj-lt"/>
              </a:rPr>
              <a:t>разработку важнейших </a:t>
            </a:r>
            <a:r>
              <a:rPr lang="ru-RU" sz="1200" dirty="0" smtClean="0">
                <a:latin typeface="+mj-lt"/>
              </a:rPr>
              <a:t>технологий;</a:t>
            </a:r>
            <a:endParaRPr lang="ru-RU" sz="1200" dirty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Первые продажи на мировом </a:t>
            </a:r>
            <a:r>
              <a:rPr lang="ru-RU" sz="1200" dirty="0" smtClean="0">
                <a:latin typeface="+mj-lt"/>
              </a:rPr>
              <a:t>рынке</a:t>
            </a:r>
            <a:endParaRPr lang="ru-RU" sz="1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227" y="2391223"/>
            <a:ext cx="3540934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2019-2025</a:t>
            </a:r>
          </a:p>
          <a:p>
            <a:r>
              <a:rPr lang="ru-RU" sz="2000" dirty="0">
                <a:solidFill>
                  <a:srgbClr val="F75931"/>
                </a:solidFill>
                <a:latin typeface="+mj-lt"/>
              </a:rPr>
              <a:t>Выдерживание</a:t>
            </a:r>
          </a:p>
          <a:p>
            <a:pPr marL="171450" indent="-17145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ru-RU" sz="400" dirty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Формирование </a:t>
            </a:r>
            <a:r>
              <a:rPr lang="ru-RU" sz="1200" dirty="0">
                <a:latin typeface="+mj-lt"/>
              </a:rPr>
              <a:t>правовой и нормативно-технической базы, признание </a:t>
            </a:r>
            <a:r>
              <a:rPr lang="ru-RU" sz="1200" dirty="0" smtClean="0">
                <a:latin typeface="+mj-lt"/>
              </a:rPr>
              <a:t>БАС международными </a:t>
            </a:r>
            <a:r>
              <a:rPr lang="ru-RU" sz="1200" dirty="0">
                <a:latin typeface="+mj-lt"/>
              </a:rPr>
              <a:t>регулирующими </a:t>
            </a:r>
            <a:r>
              <a:rPr lang="ru-RU" sz="1200" dirty="0" smtClean="0">
                <a:latin typeface="+mj-lt"/>
              </a:rPr>
              <a:t>органами;</a:t>
            </a:r>
            <a:endParaRPr lang="ru-RU" sz="1200" dirty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Полная интеграция БАС в общее воздушное </a:t>
            </a:r>
            <a:r>
              <a:rPr lang="ru-RU" sz="1200" dirty="0" smtClean="0">
                <a:latin typeface="+mj-lt"/>
              </a:rPr>
              <a:t>пространство;</a:t>
            </a:r>
            <a:endParaRPr lang="ru-RU" sz="1200" dirty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Снятие основных технологических барьеров, переход на </a:t>
            </a:r>
            <a:r>
              <a:rPr lang="ru-RU" sz="1200" dirty="0" err="1">
                <a:latin typeface="+mj-lt"/>
              </a:rPr>
              <a:t>высокоавтономные</a:t>
            </a:r>
            <a:r>
              <a:rPr lang="ru-RU" sz="1200" dirty="0">
                <a:latin typeface="+mj-lt"/>
              </a:rPr>
              <a:t> </a:t>
            </a:r>
            <a:r>
              <a:rPr lang="ru-RU" sz="1200" dirty="0" smtClean="0">
                <a:latin typeface="+mj-lt"/>
              </a:rPr>
              <a:t>полеты;</a:t>
            </a:r>
            <a:endParaRPr lang="ru-RU" sz="1200" dirty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Углубление </a:t>
            </a:r>
            <a:r>
              <a:rPr lang="ru-RU" sz="1200" dirty="0">
                <a:latin typeface="+mj-lt"/>
              </a:rPr>
              <a:t>специализации сотрудников </a:t>
            </a:r>
            <a:r>
              <a:rPr lang="en-US" sz="1200" dirty="0" smtClean="0">
                <a:latin typeface="+mj-lt"/>
              </a:rPr>
              <a:t/>
            </a:r>
            <a:br>
              <a:rPr lang="en-US" sz="1200" dirty="0" smtClean="0">
                <a:latin typeface="+mj-lt"/>
              </a:rPr>
            </a:br>
            <a:r>
              <a:rPr lang="ru-RU" sz="1200" dirty="0" smtClean="0">
                <a:latin typeface="+mj-lt"/>
              </a:rPr>
              <a:t>отрасли</a:t>
            </a:r>
            <a:r>
              <a:rPr lang="ru-RU" sz="1200" dirty="0">
                <a:latin typeface="+mj-lt"/>
              </a:rPr>
              <a:t>, формирование новых </a:t>
            </a:r>
            <a:r>
              <a:rPr lang="ru-RU" sz="1200" dirty="0" smtClean="0">
                <a:latin typeface="+mj-lt"/>
              </a:rPr>
              <a:t>специальностей;</a:t>
            </a:r>
            <a:endParaRPr lang="ru-RU" sz="1200" dirty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Выделение </a:t>
            </a:r>
            <a:r>
              <a:rPr lang="ru-RU" sz="1200" dirty="0">
                <a:latin typeface="+mj-lt"/>
              </a:rPr>
              <a:t>национальных </a:t>
            </a:r>
            <a:r>
              <a:rPr lang="ru-RU" sz="1200" dirty="0" smtClean="0">
                <a:latin typeface="+mj-lt"/>
              </a:rPr>
              <a:t>чемпионов</a:t>
            </a:r>
            <a:endParaRPr lang="ru-RU" sz="1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2912" y="2391223"/>
            <a:ext cx="3148731" cy="272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2025-2035</a:t>
            </a:r>
          </a:p>
          <a:p>
            <a:r>
              <a:rPr lang="ru-RU" sz="2000" dirty="0" err="1">
                <a:solidFill>
                  <a:srgbClr val="F75931"/>
                </a:solidFill>
                <a:latin typeface="+mj-lt"/>
              </a:rPr>
              <a:t>Подьём</a:t>
            </a:r>
            <a:endParaRPr lang="ru-RU" sz="2000" dirty="0">
              <a:solidFill>
                <a:srgbClr val="F75931"/>
              </a:solidFill>
              <a:latin typeface="+mj-lt"/>
            </a:endParaRPr>
          </a:p>
          <a:p>
            <a:pPr marL="171450" indent="-171450">
              <a:lnSpc>
                <a:spcPct val="12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ru-RU" sz="400" dirty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Интеграция </a:t>
            </a:r>
            <a:r>
              <a:rPr lang="ru-RU" sz="1200" dirty="0">
                <a:latin typeface="+mj-lt"/>
              </a:rPr>
              <a:t>глобальных рынков </a:t>
            </a:r>
            <a:r>
              <a:rPr lang="ru-RU" sz="1200" dirty="0" smtClean="0">
                <a:latin typeface="+mj-lt"/>
              </a:rPr>
              <a:t>БАС;</a:t>
            </a:r>
            <a:endParaRPr lang="ru-RU" sz="1200" dirty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Формирование самоорганизующихся сетей многофункциональных БАС высокой </a:t>
            </a:r>
            <a:r>
              <a:rPr lang="ru-RU" sz="1200" dirty="0" smtClean="0">
                <a:latin typeface="+mj-lt"/>
              </a:rPr>
              <a:t>автономности;</a:t>
            </a:r>
            <a:endParaRPr lang="ru-RU" sz="1200" dirty="0">
              <a:latin typeface="+mj-lt"/>
            </a:endParaRPr>
          </a:p>
          <a:p>
            <a:pPr marL="171450" indent="-1714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Закрепление глобального </a:t>
            </a:r>
            <a:r>
              <a:rPr lang="ru-RU" sz="1200" dirty="0" smtClean="0">
                <a:latin typeface="+mj-lt"/>
              </a:rPr>
              <a:t>лидерства </a:t>
            </a:r>
            <a:r>
              <a:rPr lang="ru-RU" sz="1200" dirty="0">
                <a:latin typeface="+mj-lt"/>
              </a:rPr>
              <a:t>национальных </a:t>
            </a:r>
            <a:r>
              <a:rPr lang="ru-RU" sz="1200" dirty="0" smtClean="0">
                <a:latin typeface="+mj-lt"/>
              </a:rPr>
              <a:t>чемпионов</a:t>
            </a:r>
            <a:endParaRPr lang="ru-RU" sz="1200" dirty="0">
              <a:latin typeface="+mj-lt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839788" y="2216545"/>
            <a:ext cx="7489372" cy="4641456"/>
            <a:chOff x="839788" y="2464526"/>
            <a:chExt cx="7489372" cy="2795451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839788" y="2464526"/>
              <a:ext cx="0" cy="2795451"/>
            </a:xfrm>
            <a:prstGeom prst="line">
              <a:avLst/>
            </a:prstGeom>
            <a:ln>
              <a:solidFill>
                <a:srgbClr val="F75931"/>
              </a:solidFill>
              <a:prstDash val="lgDash"/>
              <a:headEnd type="none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4636725" y="2464526"/>
              <a:ext cx="0" cy="2795451"/>
            </a:xfrm>
            <a:prstGeom prst="line">
              <a:avLst/>
            </a:prstGeom>
            <a:ln>
              <a:solidFill>
                <a:srgbClr val="F75931"/>
              </a:solidFill>
              <a:prstDash val="lgDash"/>
              <a:headEnd type="none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8329160" y="2464526"/>
              <a:ext cx="0" cy="2795451"/>
            </a:xfrm>
            <a:prstGeom prst="line">
              <a:avLst/>
            </a:prstGeom>
            <a:ln>
              <a:solidFill>
                <a:srgbClr val="F75931"/>
              </a:solidFill>
              <a:prstDash val="lgDash"/>
              <a:headEnd type="none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Прямая соединительная линия 11"/>
          <p:cNvCxnSpPr/>
          <p:nvPr/>
        </p:nvCxnSpPr>
        <p:spPr>
          <a:xfrm>
            <a:off x="0" y="2145254"/>
            <a:ext cx="4380931" cy="0"/>
          </a:xfrm>
          <a:prstGeom prst="line">
            <a:avLst/>
          </a:prstGeom>
          <a:ln>
            <a:solidFill>
              <a:srgbClr val="F7593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Дуга 23"/>
          <p:cNvSpPr/>
          <p:nvPr/>
        </p:nvSpPr>
        <p:spPr>
          <a:xfrm>
            <a:off x="4138101" y="1720416"/>
            <a:ext cx="424839" cy="424839"/>
          </a:xfrm>
          <a:prstGeom prst="arc">
            <a:avLst>
              <a:gd name="adj1" fmla="val 1533603"/>
              <a:gd name="adj2" fmla="val 5827502"/>
            </a:avLst>
          </a:prstGeom>
          <a:ln>
            <a:solidFill>
              <a:srgbClr val="F7593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уга 24"/>
          <p:cNvSpPr/>
          <p:nvPr/>
        </p:nvSpPr>
        <p:spPr>
          <a:xfrm>
            <a:off x="4525399" y="1895094"/>
            <a:ext cx="424839" cy="424839"/>
          </a:xfrm>
          <a:prstGeom prst="arc">
            <a:avLst>
              <a:gd name="adj1" fmla="val 11917054"/>
              <a:gd name="adj2" fmla="val 16158652"/>
            </a:avLst>
          </a:prstGeom>
          <a:ln>
            <a:solidFill>
              <a:srgbClr val="F7593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737818" y="1895094"/>
            <a:ext cx="3314361" cy="0"/>
          </a:xfrm>
          <a:prstGeom prst="line">
            <a:avLst/>
          </a:prstGeom>
          <a:ln>
            <a:solidFill>
              <a:srgbClr val="F7593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Дуга 26"/>
          <p:cNvSpPr/>
          <p:nvPr/>
        </p:nvSpPr>
        <p:spPr>
          <a:xfrm>
            <a:off x="8404223" y="1465205"/>
            <a:ext cx="424839" cy="424839"/>
          </a:xfrm>
          <a:prstGeom prst="arc">
            <a:avLst>
              <a:gd name="adj1" fmla="val 4095181"/>
              <a:gd name="adj2" fmla="val 5827502"/>
            </a:avLst>
          </a:prstGeom>
          <a:ln>
            <a:solidFill>
              <a:srgbClr val="F7593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8735961" y="646378"/>
            <a:ext cx="3423197" cy="1213106"/>
          </a:xfrm>
          <a:prstGeom prst="line">
            <a:avLst/>
          </a:prstGeom>
          <a:ln>
            <a:solidFill>
              <a:srgbClr val="F7593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"/>
          <p:cNvGrpSpPr>
            <a:grpSpLocks noChangeAspect="1"/>
          </p:cNvGrpSpPr>
          <p:nvPr/>
        </p:nvGrpSpPr>
        <p:grpSpPr bwMode="auto">
          <a:xfrm rot="1174247">
            <a:off x="4830738" y="1491524"/>
            <a:ext cx="1096963" cy="398462"/>
            <a:chOff x="702" y="925"/>
            <a:chExt cx="691" cy="251"/>
          </a:xfrm>
          <a:solidFill>
            <a:srgbClr val="F75931"/>
          </a:solidFill>
        </p:grpSpPr>
        <p:sp>
          <p:nvSpPr>
            <p:cNvPr id="42" name="Freeform 5"/>
            <p:cNvSpPr>
              <a:spLocks/>
            </p:cNvSpPr>
            <p:nvPr/>
          </p:nvSpPr>
          <p:spPr bwMode="auto">
            <a:xfrm>
              <a:off x="710" y="925"/>
              <a:ext cx="683" cy="251"/>
            </a:xfrm>
            <a:custGeom>
              <a:avLst/>
              <a:gdLst>
                <a:gd name="T0" fmla="*/ 356 w 359"/>
                <a:gd name="T1" fmla="*/ 24 h 130"/>
                <a:gd name="T2" fmla="*/ 349 w 359"/>
                <a:gd name="T3" fmla="*/ 17 h 130"/>
                <a:gd name="T4" fmla="*/ 312 w 359"/>
                <a:gd name="T5" fmla="*/ 15 h 130"/>
                <a:gd name="T6" fmla="*/ 227 w 359"/>
                <a:gd name="T7" fmla="*/ 44 h 130"/>
                <a:gd name="T8" fmla="*/ 113 w 359"/>
                <a:gd name="T9" fmla="*/ 1 h 130"/>
                <a:gd name="T10" fmla="*/ 111 w 359"/>
                <a:gd name="T11" fmla="*/ 1 h 130"/>
                <a:gd name="T12" fmla="*/ 86 w 359"/>
                <a:gd name="T13" fmla="*/ 9 h 130"/>
                <a:gd name="T14" fmla="*/ 85 w 359"/>
                <a:gd name="T15" fmla="*/ 11 h 130"/>
                <a:gd name="T16" fmla="*/ 85 w 359"/>
                <a:gd name="T17" fmla="*/ 14 h 130"/>
                <a:gd name="T18" fmla="*/ 147 w 359"/>
                <a:gd name="T19" fmla="*/ 72 h 130"/>
                <a:gd name="T20" fmla="*/ 21 w 359"/>
                <a:gd name="T21" fmla="*/ 116 h 130"/>
                <a:gd name="T22" fmla="*/ 2 w 359"/>
                <a:gd name="T23" fmla="*/ 122 h 130"/>
                <a:gd name="T24" fmla="*/ 1 w 359"/>
                <a:gd name="T25" fmla="*/ 126 h 130"/>
                <a:gd name="T26" fmla="*/ 4 w 359"/>
                <a:gd name="T27" fmla="*/ 127 h 130"/>
                <a:gd name="T28" fmla="*/ 22 w 359"/>
                <a:gd name="T29" fmla="*/ 121 h 130"/>
                <a:gd name="T30" fmla="*/ 152 w 359"/>
                <a:gd name="T31" fmla="*/ 76 h 130"/>
                <a:gd name="T32" fmla="*/ 154 w 359"/>
                <a:gd name="T33" fmla="*/ 74 h 130"/>
                <a:gd name="T34" fmla="*/ 153 w 359"/>
                <a:gd name="T35" fmla="*/ 72 h 130"/>
                <a:gd name="T36" fmla="*/ 92 w 359"/>
                <a:gd name="T37" fmla="*/ 13 h 130"/>
                <a:gd name="T38" fmla="*/ 112 w 359"/>
                <a:gd name="T39" fmla="*/ 6 h 130"/>
                <a:gd name="T40" fmla="*/ 226 w 359"/>
                <a:gd name="T41" fmla="*/ 49 h 130"/>
                <a:gd name="T42" fmla="*/ 228 w 359"/>
                <a:gd name="T43" fmla="*/ 50 h 130"/>
                <a:gd name="T44" fmla="*/ 289 w 359"/>
                <a:gd name="T45" fmla="*/ 28 h 130"/>
                <a:gd name="T46" fmla="*/ 291 w 359"/>
                <a:gd name="T47" fmla="*/ 31 h 130"/>
                <a:gd name="T48" fmla="*/ 293 w 359"/>
                <a:gd name="T49" fmla="*/ 32 h 130"/>
                <a:gd name="T50" fmla="*/ 301 w 359"/>
                <a:gd name="T51" fmla="*/ 34 h 130"/>
                <a:gd name="T52" fmla="*/ 307 w 359"/>
                <a:gd name="T53" fmla="*/ 33 h 130"/>
                <a:gd name="T54" fmla="*/ 327 w 359"/>
                <a:gd name="T55" fmla="*/ 26 h 130"/>
                <a:gd name="T56" fmla="*/ 328 w 359"/>
                <a:gd name="T57" fmla="*/ 23 h 130"/>
                <a:gd name="T58" fmla="*/ 325 w 359"/>
                <a:gd name="T59" fmla="*/ 22 h 130"/>
                <a:gd name="T60" fmla="*/ 305 w 359"/>
                <a:gd name="T61" fmla="*/ 28 h 130"/>
                <a:gd name="T62" fmla="*/ 296 w 359"/>
                <a:gd name="T63" fmla="*/ 27 h 130"/>
                <a:gd name="T64" fmla="*/ 294 w 359"/>
                <a:gd name="T65" fmla="*/ 26 h 130"/>
                <a:gd name="T66" fmla="*/ 314 w 359"/>
                <a:gd name="T67" fmla="*/ 19 h 130"/>
                <a:gd name="T68" fmla="*/ 347 w 359"/>
                <a:gd name="T69" fmla="*/ 22 h 130"/>
                <a:gd name="T70" fmla="*/ 351 w 359"/>
                <a:gd name="T71" fmla="*/ 26 h 130"/>
                <a:gd name="T72" fmla="*/ 326 w 359"/>
                <a:gd name="T73" fmla="*/ 51 h 130"/>
                <a:gd name="T74" fmla="*/ 115 w 359"/>
                <a:gd name="T75" fmla="*/ 123 h 130"/>
                <a:gd name="T76" fmla="*/ 114 w 359"/>
                <a:gd name="T77" fmla="*/ 124 h 130"/>
                <a:gd name="T78" fmla="*/ 113 w 359"/>
                <a:gd name="T79" fmla="*/ 124 h 130"/>
                <a:gd name="T80" fmla="*/ 43 w 359"/>
                <a:gd name="T81" fmla="*/ 118 h 130"/>
                <a:gd name="T82" fmla="*/ 40 w 359"/>
                <a:gd name="T83" fmla="*/ 120 h 130"/>
                <a:gd name="T84" fmla="*/ 42 w 359"/>
                <a:gd name="T85" fmla="*/ 123 h 130"/>
                <a:gd name="T86" fmla="*/ 104 w 359"/>
                <a:gd name="T87" fmla="*/ 130 h 130"/>
                <a:gd name="T88" fmla="*/ 114 w 359"/>
                <a:gd name="T89" fmla="*/ 129 h 130"/>
                <a:gd name="T90" fmla="*/ 117 w 359"/>
                <a:gd name="T91" fmla="*/ 128 h 130"/>
                <a:gd name="T92" fmla="*/ 328 w 359"/>
                <a:gd name="T93" fmla="*/ 55 h 130"/>
                <a:gd name="T94" fmla="*/ 356 w 359"/>
                <a:gd name="T95" fmla="*/ 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9" h="130">
                  <a:moveTo>
                    <a:pt x="356" y="24"/>
                  </a:moveTo>
                  <a:cubicBezTo>
                    <a:pt x="355" y="21"/>
                    <a:pt x="353" y="19"/>
                    <a:pt x="349" y="17"/>
                  </a:cubicBezTo>
                  <a:cubicBezTo>
                    <a:pt x="339" y="12"/>
                    <a:pt x="321" y="12"/>
                    <a:pt x="312" y="15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0"/>
                    <a:pt x="112" y="0"/>
                    <a:pt x="111" y="1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5" y="10"/>
                    <a:pt x="85" y="10"/>
                    <a:pt x="85" y="11"/>
                  </a:cubicBezTo>
                  <a:cubicBezTo>
                    <a:pt x="84" y="12"/>
                    <a:pt x="85" y="13"/>
                    <a:pt x="85" y="14"/>
                  </a:cubicBezTo>
                  <a:cubicBezTo>
                    <a:pt x="147" y="72"/>
                    <a:pt x="147" y="72"/>
                    <a:pt x="147" y="72"/>
                  </a:cubicBezTo>
                  <a:cubicBezTo>
                    <a:pt x="117" y="83"/>
                    <a:pt x="53" y="105"/>
                    <a:pt x="21" y="116"/>
                  </a:cubicBezTo>
                  <a:cubicBezTo>
                    <a:pt x="12" y="119"/>
                    <a:pt x="5" y="121"/>
                    <a:pt x="2" y="122"/>
                  </a:cubicBezTo>
                  <a:cubicBezTo>
                    <a:pt x="1" y="123"/>
                    <a:pt x="0" y="124"/>
                    <a:pt x="1" y="126"/>
                  </a:cubicBezTo>
                  <a:cubicBezTo>
                    <a:pt x="1" y="127"/>
                    <a:pt x="3" y="128"/>
                    <a:pt x="4" y="127"/>
                  </a:cubicBezTo>
                  <a:cubicBezTo>
                    <a:pt x="6" y="126"/>
                    <a:pt x="13" y="124"/>
                    <a:pt x="22" y="121"/>
                  </a:cubicBezTo>
                  <a:cubicBezTo>
                    <a:pt x="56" y="109"/>
                    <a:pt x="125" y="86"/>
                    <a:pt x="152" y="76"/>
                  </a:cubicBezTo>
                  <a:cubicBezTo>
                    <a:pt x="153" y="76"/>
                    <a:pt x="154" y="75"/>
                    <a:pt x="154" y="74"/>
                  </a:cubicBezTo>
                  <a:cubicBezTo>
                    <a:pt x="154" y="73"/>
                    <a:pt x="154" y="72"/>
                    <a:pt x="153" y="72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226" y="49"/>
                    <a:pt x="226" y="49"/>
                    <a:pt x="226" y="49"/>
                  </a:cubicBezTo>
                  <a:cubicBezTo>
                    <a:pt x="226" y="50"/>
                    <a:pt x="227" y="50"/>
                    <a:pt x="228" y="50"/>
                  </a:cubicBezTo>
                  <a:cubicBezTo>
                    <a:pt x="289" y="28"/>
                    <a:pt x="289" y="28"/>
                    <a:pt x="289" y="28"/>
                  </a:cubicBezTo>
                  <a:cubicBezTo>
                    <a:pt x="289" y="29"/>
                    <a:pt x="290" y="30"/>
                    <a:pt x="291" y="31"/>
                  </a:cubicBezTo>
                  <a:cubicBezTo>
                    <a:pt x="292" y="31"/>
                    <a:pt x="293" y="32"/>
                    <a:pt x="293" y="32"/>
                  </a:cubicBezTo>
                  <a:cubicBezTo>
                    <a:pt x="296" y="33"/>
                    <a:pt x="298" y="34"/>
                    <a:pt x="301" y="34"/>
                  </a:cubicBezTo>
                  <a:cubicBezTo>
                    <a:pt x="303" y="34"/>
                    <a:pt x="305" y="34"/>
                    <a:pt x="307" y="33"/>
                  </a:cubicBezTo>
                  <a:cubicBezTo>
                    <a:pt x="327" y="26"/>
                    <a:pt x="327" y="26"/>
                    <a:pt x="327" y="26"/>
                  </a:cubicBezTo>
                  <a:cubicBezTo>
                    <a:pt x="328" y="26"/>
                    <a:pt x="329" y="25"/>
                    <a:pt x="328" y="23"/>
                  </a:cubicBezTo>
                  <a:cubicBezTo>
                    <a:pt x="328" y="22"/>
                    <a:pt x="326" y="21"/>
                    <a:pt x="325" y="22"/>
                  </a:cubicBezTo>
                  <a:cubicBezTo>
                    <a:pt x="305" y="28"/>
                    <a:pt x="305" y="28"/>
                    <a:pt x="305" y="28"/>
                  </a:cubicBezTo>
                  <a:cubicBezTo>
                    <a:pt x="301" y="30"/>
                    <a:pt x="300" y="29"/>
                    <a:pt x="296" y="27"/>
                  </a:cubicBezTo>
                  <a:cubicBezTo>
                    <a:pt x="295" y="27"/>
                    <a:pt x="295" y="27"/>
                    <a:pt x="294" y="26"/>
                  </a:cubicBezTo>
                  <a:cubicBezTo>
                    <a:pt x="314" y="19"/>
                    <a:pt x="314" y="19"/>
                    <a:pt x="314" y="19"/>
                  </a:cubicBezTo>
                  <a:cubicBezTo>
                    <a:pt x="321" y="17"/>
                    <a:pt x="339" y="18"/>
                    <a:pt x="347" y="22"/>
                  </a:cubicBezTo>
                  <a:cubicBezTo>
                    <a:pt x="348" y="23"/>
                    <a:pt x="350" y="24"/>
                    <a:pt x="351" y="26"/>
                  </a:cubicBezTo>
                  <a:cubicBezTo>
                    <a:pt x="353" y="33"/>
                    <a:pt x="337" y="45"/>
                    <a:pt x="326" y="51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5" y="124"/>
                    <a:pt x="114" y="124"/>
                    <a:pt x="114" y="124"/>
                  </a:cubicBezTo>
                  <a:cubicBezTo>
                    <a:pt x="113" y="124"/>
                    <a:pt x="113" y="124"/>
                    <a:pt x="113" y="124"/>
                  </a:cubicBezTo>
                  <a:cubicBezTo>
                    <a:pt x="102" y="126"/>
                    <a:pt x="62" y="122"/>
                    <a:pt x="43" y="118"/>
                  </a:cubicBezTo>
                  <a:cubicBezTo>
                    <a:pt x="41" y="118"/>
                    <a:pt x="40" y="119"/>
                    <a:pt x="40" y="120"/>
                  </a:cubicBezTo>
                  <a:cubicBezTo>
                    <a:pt x="39" y="122"/>
                    <a:pt x="40" y="123"/>
                    <a:pt x="42" y="123"/>
                  </a:cubicBezTo>
                  <a:cubicBezTo>
                    <a:pt x="58" y="126"/>
                    <a:pt x="87" y="130"/>
                    <a:pt x="104" y="130"/>
                  </a:cubicBezTo>
                  <a:cubicBezTo>
                    <a:pt x="108" y="130"/>
                    <a:pt x="111" y="129"/>
                    <a:pt x="114" y="129"/>
                  </a:cubicBezTo>
                  <a:cubicBezTo>
                    <a:pt x="115" y="129"/>
                    <a:pt x="116" y="129"/>
                    <a:pt x="117" y="128"/>
                  </a:cubicBezTo>
                  <a:cubicBezTo>
                    <a:pt x="328" y="55"/>
                    <a:pt x="328" y="55"/>
                    <a:pt x="328" y="55"/>
                  </a:cubicBezTo>
                  <a:cubicBezTo>
                    <a:pt x="338" y="50"/>
                    <a:pt x="359" y="36"/>
                    <a:pt x="3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6"/>
            <p:cNvSpPr>
              <a:spLocks/>
            </p:cNvSpPr>
            <p:nvPr/>
          </p:nvSpPr>
          <p:spPr bwMode="auto">
            <a:xfrm>
              <a:off x="702" y="1051"/>
              <a:ext cx="131" cy="88"/>
            </a:xfrm>
            <a:custGeom>
              <a:avLst/>
              <a:gdLst>
                <a:gd name="T0" fmla="*/ 27 w 69"/>
                <a:gd name="T1" fmla="*/ 46 h 46"/>
                <a:gd name="T2" fmla="*/ 29 w 69"/>
                <a:gd name="T3" fmla="*/ 45 h 46"/>
                <a:gd name="T4" fmla="*/ 30 w 69"/>
                <a:gd name="T5" fmla="*/ 42 h 46"/>
                <a:gd name="T6" fmla="*/ 19 w 69"/>
                <a:gd name="T7" fmla="*/ 28 h 46"/>
                <a:gd name="T8" fmla="*/ 29 w 69"/>
                <a:gd name="T9" fmla="*/ 24 h 46"/>
                <a:gd name="T10" fmla="*/ 30 w 69"/>
                <a:gd name="T11" fmla="*/ 21 h 46"/>
                <a:gd name="T12" fmla="*/ 27 w 69"/>
                <a:gd name="T13" fmla="*/ 19 h 46"/>
                <a:gd name="T14" fmla="*/ 16 w 69"/>
                <a:gd name="T15" fmla="*/ 23 h 46"/>
                <a:gd name="T16" fmla="*/ 7 w 69"/>
                <a:gd name="T17" fmla="*/ 11 h 46"/>
                <a:gd name="T18" fmla="*/ 24 w 69"/>
                <a:gd name="T19" fmla="*/ 5 h 46"/>
                <a:gd name="T20" fmla="*/ 65 w 69"/>
                <a:gd name="T21" fmla="*/ 31 h 46"/>
                <a:gd name="T22" fmla="*/ 68 w 69"/>
                <a:gd name="T23" fmla="*/ 30 h 46"/>
                <a:gd name="T24" fmla="*/ 68 w 69"/>
                <a:gd name="T25" fmla="*/ 27 h 46"/>
                <a:gd name="T26" fmla="*/ 26 w 69"/>
                <a:gd name="T27" fmla="*/ 0 h 46"/>
                <a:gd name="T28" fmla="*/ 23 w 69"/>
                <a:gd name="T29" fmla="*/ 0 h 46"/>
                <a:gd name="T30" fmla="*/ 2 w 69"/>
                <a:gd name="T31" fmla="*/ 7 h 46"/>
                <a:gd name="T32" fmla="*/ 0 w 69"/>
                <a:gd name="T33" fmla="*/ 8 h 46"/>
                <a:gd name="T34" fmla="*/ 0 w 69"/>
                <a:gd name="T35" fmla="*/ 11 h 46"/>
                <a:gd name="T36" fmla="*/ 25 w 69"/>
                <a:gd name="T37" fmla="*/ 45 h 46"/>
                <a:gd name="T38" fmla="*/ 27 w 69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46">
                  <a:moveTo>
                    <a:pt x="27" y="46"/>
                  </a:moveTo>
                  <a:cubicBezTo>
                    <a:pt x="28" y="46"/>
                    <a:pt x="29" y="46"/>
                    <a:pt x="29" y="45"/>
                  </a:cubicBezTo>
                  <a:cubicBezTo>
                    <a:pt x="30" y="44"/>
                    <a:pt x="30" y="43"/>
                    <a:pt x="30" y="42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0" y="24"/>
                    <a:pt x="31" y="22"/>
                    <a:pt x="30" y="21"/>
                  </a:cubicBezTo>
                  <a:cubicBezTo>
                    <a:pt x="30" y="20"/>
                    <a:pt x="28" y="19"/>
                    <a:pt x="27" y="19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6" y="32"/>
                    <a:pt x="68" y="32"/>
                    <a:pt x="68" y="30"/>
                  </a:cubicBezTo>
                  <a:cubicBezTo>
                    <a:pt x="69" y="29"/>
                    <a:pt x="69" y="28"/>
                    <a:pt x="68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0"/>
                    <a:pt x="23" y="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6" y="45"/>
                    <a:pt x="27" y="46"/>
                    <a:pt x="27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7"/>
            <p:cNvSpPr>
              <a:spLocks/>
            </p:cNvSpPr>
            <p:nvPr/>
          </p:nvSpPr>
          <p:spPr bwMode="auto">
            <a:xfrm>
              <a:off x="858" y="1016"/>
              <a:ext cx="430" cy="135"/>
            </a:xfrm>
            <a:custGeom>
              <a:avLst/>
              <a:gdLst>
                <a:gd name="T0" fmla="*/ 12 w 226"/>
                <a:gd name="T1" fmla="*/ 64 h 70"/>
                <a:gd name="T2" fmla="*/ 3 w 226"/>
                <a:gd name="T3" fmla="*/ 63 h 70"/>
                <a:gd name="T4" fmla="*/ 0 w 226"/>
                <a:gd name="T5" fmla="*/ 66 h 70"/>
                <a:gd name="T6" fmla="*/ 3 w 226"/>
                <a:gd name="T7" fmla="*/ 68 h 70"/>
                <a:gd name="T8" fmla="*/ 11 w 226"/>
                <a:gd name="T9" fmla="*/ 69 h 70"/>
                <a:gd name="T10" fmla="*/ 27 w 226"/>
                <a:gd name="T11" fmla="*/ 70 h 70"/>
                <a:gd name="T12" fmla="*/ 43 w 226"/>
                <a:gd name="T13" fmla="*/ 68 h 70"/>
                <a:gd name="T14" fmla="*/ 224 w 226"/>
                <a:gd name="T15" fmla="*/ 5 h 70"/>
                <a:gd name="T16" fmla="*/ 226 w 226"/>
                <a:gd name="T17" fmla="*/ 2 h 70"/>
                <a:gd name="T18" fmla="*/ 223 w 226"/>
                <a:gd name="T19" fmla="*/ 0 h 70"/>
                <a:gd name="T20" fmla="*/ 42 w 226"/>
                <a:gd name="T21" fmla="*/ 63 h 70"/>
                <a:gd name="T22" fmla="*/ 12 w 226"/>
                <a:gd name="T23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6" h="70">
                  <a:moveTo>
                    <a:pt x="12" y="64"/>
                  </a:moveTo>
                  <a:cubicBezTo>
                    <a:pt x="9" y="64"/>
                    <a:pt x="6" y="63"/>
                    <a:pt x="3" y="63"/>
                  </a:cubicBezTo>
                  <a:cubicBezTo>
                    <a:pt x="2" y="63"/>
                    <a:pt x="1" y="64"/>
                    <a:pt x="0" y="66"/>
                  </a:cubicBezTo>
                  <a:cubicBezTo>
                    <a:pt x="0" y="67"/>
                    <a:pt x="1" y="68"/>
                    <a:pt x="3" y="68"/>
                  </a:cubicBezTo>
                  <a:cubicBezTo>
                    <a:pt x="6" y="69"/>
                    <a:pt x="8" y="69"/>
                    <a:pt x="11" y="69"/>
                  </a:cubicBezTo>
                  <a:cubicBezTo>
                    <a:pt x="16" y="70"/>
                    <a:pt x="22" y="70"/>
                    <a:pt x="27" y="70"/>
                  </a:cubicBezTo>
                  <a:cubicBezTo>
                    <a:pt x="32" y="70"/>
                    <a:pt x="38" y="69"/>
                    <a:pt x="43" y="68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6" y="5"/>
                    <a:pt x="226" y="3"/>
                    <a:pt x="226" y="2"/>
                  </a:cubicBezTo>
                  <a:cubicBezTo>
                    <a:pt x="225" y="0"/>
                    <a:pt x="224" y="0"/>
                    <a:pt x="223" y="0"/>
                  </a:cubicBezTo>
                  <a:cubicBezTo>
                    <a:pt x="42" y="63"/>
                    <a:pt x="42" y="63"/>
                    <a:pt x="42" y="63"/>
                  </a:cubicBezTo>
                  <a:cubicBezTo>
                    <a:pt x="33" y="66"/>
                    <a:pt x="22" y="65"/>
                    <a:pt x="12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8"/>
            <p:cNvSpPr>
              <a:spLocks/>
            </p:cNvSpPr>
            <p:nvPr/>
          </p:nvSpPr>
          <p:spPr bwMode="auto">
            <a:xfrm>
              <a:off x="908" y="948"/>
              <a:ext cx="127" cy="114"/>
            </a:xfrm>
            <a:custGeom>
              <a:avLst/>
              <a:gdLst>
                <a:gd name="T0" fmla="*/ 66 w 67"/>
                <a:gd name="T1" fmla="*/ 55 h 59"/>
                <a:gd name="T2" fmla="*/ 4 w 67"/>
                <a:gd name="T3" fmla="*/ 1 h 59"/>
                <a:gd name="T4" fmla="*/ 0 w 67"/>
                <a:gd name="T5" fmla="*/ 1 h 59"/>
                <a:gd name="T6" fmla="*/ 1 w 67"/>
                <a:gd name="T7" fmla="*/ 5 h 59"/>
                <a:gd name="T8" fmla="*/ 63 w 67"/>
                <a:gd name="T9" fmla="*/ 59 h 59"/>
                <a:gd name="T10" fmla="*/ 64 w 67"/>
                <a:gd name="T11" fmla="*/ 59 h 59"/>
                <a:gd name="T12" fmla="*/ 66 w 67"/>
                <a:gd name="T13" fmla="*/ 58 h 59"/>
                <a:gd name="T14" fmla="*/ 66 w 67"/>
                <a:gd name="T15" fmla="*/ 5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59">
                  <a:moveTo>
                    <a:pt x="66" y="55"/>
                  </a:moveTo>
                  <a:cubicBezTo>
                    <a:pt x="65" y="54"/>
                    <a:pt x="25" y="19"/>
                    <a:pt x="4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3" y="7"/>
                    <a:pt x="62" y="58"/>
                    <a:pt x="63" y="59"/>
                  </a:cubicBezTo>
                  <a:cubicBezTo>
                    <a:pt x="63" y="59"/>
                    <a:pt x="64" y="59"/>
                    <a:pt x="64" y="59"/>
                  </a:cubicBezTo>
                  <a:cubicBezTo>
                    <a:pt x="65" y="59"/>
                    <a:pt x="66" y="59"/>
                    <a:pt x="66" y="58"/>
                  </a:cubicBezTo>
                  <a:cubicBezTo>
                    <a:pt x="67" y="57"/>
                    <a:pt x="67" y="56"/>
                    <a:pt x="66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6" name="Group 4"/>
          <p:cNvGrpSpPr>
            <a:grpSpLocks noChangeAspect="1"/>
          </p:cNvGrpSpPr>
          <p:nvPr/>
        </p:nvGrpSpPr>
        <p:grpSpPr bwMode="auto">
          <a:xfrm>
            <a:off x="8404223" y="1381990"/>
            <a:ext cx="1096963" cy="398462"/>
            <a:chOff x="702" y="925"/>
            <a:chExt cx="691" cy="251"/>
          </a:xfrm>
          <a:solidFill>
            <a:srgbClr val="F75931"/>
          </a:solidFill>
        </p:grpSpPr>
        <p:sp>
          <p:nvSpPr>
            <p:cNvPr id="47" name="Freeform 5"/>
            <p:cNvSpPr>
              <a:spLocks/>
            </p:cNvSpPr>
            <p:nvPr/>
          </p:nvSpPr>
          <p:spPr bwMode="auto">
            <a:xfrm>
              <a:off x="710" y="925"/>
              <a:ext cx="683" cy="251"/>
            </a:xfrm>
            <a:custGeom>
              <a:avLst/>
              <a:gdLst>
                <a:gd name="T0" fmla="*/ 356 w 359"/>
                <a:gd name="T1" fmla="*/ 24 h 130"/>
                <a:gd name="T2" fmla="*/ 349 w 359"/>
                <a:gd name="T3" fmla="*/ 17 h 130"/>
                <a:gd name="T4" fmla="*/ 312 w 359"/>
                <a:gd name="T5" fmla="*/ 15 h 130"/>
                <a:gd name="T6" fmla="*/ 227 w 359"/>
                <a:gd name="T7" fmla="*/ 44 h 130"/>
                <a:gd name="T8" fmla="*/ 113 w 359"/>
                <a:gd name="T9" fmla="*/ 1 h 130"/>
                <a:gd name="T10" fmla="*/ 111 w 359"/>
                <a:gd name="T11" fmla="*/ 1 h 130"/>
                <a:gd name="T12" fmla="*/ 86 w 359"/>
                <a:gd name="T13" fmla="*/ 9 h 130"/>
                <a:gd name="T14" fmla="*/ 85 w 359"/>
                <a:gd name="T15" fmla="*/ 11 h 130"/>
                <a:gd name="T16" fmla="*/ 85 w 359"/>
                <a:gd name="T17" fmla="*/ 14 h 130"/>
                <a:gd name="T18" fmla="*/ 147 w 359"/>
                <a:gd name="T19" fmla="*/ 72 h 130"/>
                <a:gd name="T20" fmla="*/ 21 w 359"/>
                <a:gd name="T21" fmla="*/ 116 h 130"/>
                <a:gd name="T22" fmla="*/ 2 w 359"/>
                <a:gd name="T23" fmla="*/ 122 h 130"/>
                <a:gd name="T24" fmla="*/ 1 w 359"/>
                <a:gd name="T25" fmla="*/ 126 h 130"/>
                <a:gd name="T26" fmla="*/ 4 w 359"/>
                <a:gd name="T27" fmla="*/ 127 h 130"/>
                <a:gd name="T28" fmla="*/ 22 w 359"/>
                <a:gd name="T29" fmla="*/ 121 h 130"/>
                <a:gd name="T30" fmla="*/ 152 w 359"/>
                <a:gd name="T31" fmla="*/ 76 h 130"/>
                <a:gd name="T32" fmla="*/ 154 w 359"/>
                <a:gd name="T33" fmla="*/ 74 h 130"/>
                <a:gd name="T34" fmla="*/ 153 w 359"/>
                <a:gd name="T35" fmla="*/ 72 h 130"/>
                <a:gd name="T36" fmla="*/ 92 w 359"/>
                <a:gd name="T37" fmla="*/ 13 h 130"/>
                <a:gd name="T38" fmla="*/ 112 w 359"/>
                <a:gd name="T39" fmla="*/ 6 h 130"/>
                <a:gd name="T40" fmla="*/ 226 w 359"/>
                <a:gd name="T41" fmla="*/ 49 h 130"/>
                <a:gd name="T42" fmla="*/ 228 w 359"/>
                <a:gd name="T43" fmla="*/ 50 h 130"/>
                <a:gd name="T44" fmla="*/ 289 w 359"/>
                <a:gd name="T45" fmla="*/ 28 h 130"/>
                <a:gd name="T46" fmla="*/ 291 w 359"/>
                <a:gd name="T47" fmla="*/ 31 h 130"/>
                <a:gd name="T48" fmla="*/ 293 w 359"/>
                <a:gd name="T49" fmla="*/ 32 h 130"/>
                <a:gd name="T50" fmla="*/ 301 w 359"/>
                <a:gd name="T51" fmla="*/ 34 h 130"/>
                <a:gd name="T52" fmla="*/ 307 w 359"/>
                <a:gd name="T53" fmla="*/ 33 h 130"/>
                <a:gd name="T54" fmla="*/ 327 w 359"/>
                <a:gd name="T55" fmla="*/ 26 h 130"/>
                <a:gd name="T56" fmla="*/ 328 w 359"/>
                <a:gd name="T57" fmla="*/ 23 h 130"/>
                <a:gd name="T58" fmla="*/ 325 w 359"/>
                <a:gd name="T59" fmla="*/ 22 h 130"/>
                <a:gd name="T60" fmla="*/ 305 w 359"/>
                <a:gd name="T61" fmla="*/ 28 h 130"/>
                <a:gd name="T62" fmla="*/ 296 w 359"/>
                <a:gd name="T63" fmla="*/ 27 h 130"/>
                <a:gd name="T64" fmla="*/ 294 w 359"/>
                <a:gd name="T65" fmla="*/ 26 h 130"/>
                <a:gd name="T66" fmla="*/ 314 w 359"/>
                <a:gd name="T67" fmla="*/ 19 h 130"/>
                <a:gd name="T68" fmla="*/ 347 w 359"/>
                <a:gd name="T69" fmla="*/ 22 h 130"/>
                <a:gd name="T70" fmla="*/ 351 w 359"/>
                <a:gd name="T71" fmla="*/ 26 h 130"/>
                <a:gd name="T72" fmla="*/ 326 w 359"/>
                <a:gd name="T73" fmla="*/ 51 h 130"/>
                <a:gd name="T74" fmla="*/ 115 w 359"/>
                <a:gd name="T75" fmla="*/ 123 h 130"/>
                <a:gd name="T76" fmla="*/ 114 w 359"/>
                <a:gd name="T77" fmla="*/ 124 h 130"/>
                <a:gd name="T78" fmla="*/ 113 w 359"/>
                <a:gd name="T79" fmla="*/ 124 h 130"/>
                <a:gd name="T80" fmla="*/ 43 w 359"/>
                <a:gd name="T81" fmla="*/ 118 h 130"/>
                <a:gd name="T82" fmla="*/ 40 w 359"/>
                <a:gd name="T83" fmla="*/ 120 h 130"/>
                <a:gd name="T84" fmla="*/ 42 w 359"/>
                <a:gd name="T85" fmla="*/ 123 h 130"/>
                <a:gd name="T86" fmla="*/ 104 w 359"/>
                <a:gd name="T87" fmla="*/ 130 h 130"/>
                <a:gd name="T88" fmla="*/ 114 w 359"/>
                <a:gd name="T89" fmla="*/ 129 h 130"/>
                <a:gd name="T90" fmla="*/ 117 w 359"/>
                <a:gd name="T91" fmla="*/ 128 h 130"/>
                <a:gd name="T92" fmla="*/ 328 w 359"/>
                <a:gd name="T93" fmla="*/ 55 h 130"/>
                <a:gd name="T94" fmla="*/ 356 w 359"/>
                <a:gd name="T95" fmla="*/ 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9" h="130">
                  <a:moveTo>
                    <a:pt x="356" y="24"/>
                  </a:moveTo>
                  <a:cubicBezTo>
                    <a:pt x="355" y="21"/>
                    <a:pt x="353" y="19"/>
                    <a:pt x="349" y="17"/>
                  </a:cubicBezTo>
                  <a:cubicBezTo>
                    <a:pt x="339" y="12"/>
                    <a:pt x="321" y="12"/>
                    <a:pt x="312" y="15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0"/>
                    <a:pt x="112" y="0"/>
                    <a:pt x="111" y="1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85" y="10"/>
                    <a:pt x="85" y="10"/>
                    <a:pt x="85" y="11"/>
                  </a:cubicBezTo>
                  <a:cubicBezTo>
                    <a:pt x="84" y="12"/>
                    <a:pt x="85" y="13"/>
                    <a:pt x="85" y="14"/>
                  </a:cubicBezTo>
                  <a:cubicBezTo>
                    <a:pt x="147" y="72"/>
                    <a:pt x="147" y="72"/>
                    <a:pt x="147" y="72"/>
                  </a:cubicBezTo>
                  <a:cubicBezTo>
                    <a:pt x="117" y="83"/>
                    <a:pt x="53" y="105"/>
                    <a:pt x="21" y="116"/>
                  </a:cubicBezTo>
                  <a:cubicBezTo>
                    <a:pt x="12" y="119"/>
                    <a:pt x="5" y="121"/>
                    <a:pt x="2" y="122"/>
                  </a:cubicBezTo>
                  <a:cubicBezTo>
                    <a:pt x="1" y="123"/>
                    <a:pt x="0" y="124"/>
                    <a:pt x="1" y="126"/>
                  </a:cubicBezTo>
                  <a:cubicBezTo>
                    <a:pt x="1" y="127"/>
                    <a:pt x="3" y="128"/>
                    <a:pt x="4" y="127"/>
                  </a:cubicBezTo>
                  <a:cubicBezTo>
                    <a:pt x="6" y="126"/>
                    <a:pt x="13" y="124"/>
                    <a:pt x="22" y="121"/>
                  </a:cubicBezTo>
                  <a:cubicBezTo>
                    <a:pt x="56" y="109"/>
                    <a:pt x="125" y="86"/>
                    <a:pt x="152" y="76"/>
                  </a:cubicBezTo>
                  <a:cubicBezTo>
                    <a:pt x="153" y="76"/>
                    <a:pt x="154" y="75"/>
                    <a:pt x="154" y="74"/>
                  </a:cubicBezTo>
                  <a:cubicBezTo>
                    <a:pt x="154" y="73"/>
                    <a:pt x="154" y="72"/>
                    <a:pt x="153" y="72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226" y="49"/>
                    <a:pt x="226" y="49"/>
                    <a:pt x="226" y="49"/>
                  </a:cubicBezTo>
                  <a:cubicBezTo>
                    <a:pt x="226" y="50"/>
                    <a:pt x="227" y="50"/>
                    <a:pt x="228" y="50"/>
                  </a:cubicBezTo>
                  <a:cubicBezTo>
                    <a:pt x="289" y="28"/>
                    <a:pt x="289" y="28"/>
                    <a:pt x="289" y="28"/>
                  </a:cubicBezTo>
                  <a:cubicBezTo>
                    <a:pt x="289" y="29"/>
                    <a:pt x="290" y="30"/>
                    <a:pt x="291" y="31"/>
                  </a:cubicBezTo>
                  <a:cubicBezTo>
                    <a:pt x="292" y="31"/>
                    <a:pt x="293" y="32"/>
                    <a:pt x="293" y="32"/>
                  </a:cubicBezTo>
                  <a:cubicBezTo>
                    <a:pt x="296" y="33"/>
                    <a:pt x="298" y="34"/>
                    <a:pt x="301" y="34"/>
                  </a:cubicBezTo>
                  <a:cubicBezTo>
                    <a:pt x="303" y="34"/>
                    <a:pt x="305" y="34"/>
                    <a:pt x="307" y="33"/>
                  </a:cubicBezTo>
                  <a:cubicBezTo>
                    <a:pt x="327" y="26"/>
                    <a:pt x="327" y="26"/>
                    <a:pt x="327" y="26"/>
                  </a:cubicBezTo>
                  <a:cubicBezTo>
                    <a:pt x="328" y="26"/>
                    <a:pt x="329" y="25"/>
                    <a:pt x="328" y="23"/>
                  </a:cubicBezTo>
                  <a:cubicBezTo>
                    <a:pt x="328" y="22"/>
                    <a:pt x="326" y="21"/>
                    <a:pt x="325" y="22"/>
                  </a:cubicBezTo>
                  <a:cubicBezTo>
                    <a:pt x="305" y="28"/>
                    <a:pt x="305" y="28"/>
                    <a:pt x="305" y="28"/>
                  </a:cubicBezTo>
                  <a:cubicBezTo>
                    <a:pt x="301" y="30"/>
                    <a:pt x="300" y="29"/>
                    <a:pt x="296" y="27"/>
                  </a:cubicBezTo>
                  <a:cubicBezTo>
                    <a:pt x="295" y="27"/>
                    <a:pt x="295" y="27"/>
                    <a:pt x="294" y="26"/>
                  </a:cubicBezTo>
                  <a:cubicBezTo>
                    <a:pt x="314" y="19"/>
                    <a:pt x="314" y="19"/>
                    <a:pt x="314" y="19"/>
                  </a:cubicBezTo>
                  <a:cubicBezTo>
                    <a:pt x="321" y="17"/>
                    <a:pt x="339" y="18"/>
                    <a:pt x="347" y="22"/>
                  </a:cubicBezTo>
                  <a:cubicBezTo>
                    <a:pt x="348" y="23"/>
                    <a:pt x="350" y="24"/>
                    <a:pt x="351" y="26"/>
                  </a:cubicBezTo>
                  <a:cubicBezTo>
                    <a:pt x="353" y="33"/>
                    <a:pt x="337" y="45"/>
                    <a:pt x="326" y="51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5" y="124"/>
                    <a:pt x="114" y="124"/>
                    <a:pt x="114" y="124"/>
                  </a:cubicBezTo>
                  <a:cubicBezTo>
                    <a:pt x="113" y="124"/>
                    <a:pt x="113" y="124"/>
                    <a:pt x="113" y="124"/>
                  </a:cubicBezTo>
                  <a:cubicBezTo>
                    <a:pt x="102" y="126"/>
                    <a:pt x="62" y="122"/>
                    <a:pt x="43" y="118"/>
                  </a:cubicBezTo>
                  <a:cubicBezTo>
                    <a:pt x="41" y="118"/>
                    <a:pt x="40" y="119"/>
                    <a:pt x="40" y="120"/>
                  </a:cubicBezTo>
                  <a:cubicBezTo>
                    <a:pt x="39" y="122"/>
                    <a:pt x="40" y="123"/>
                    <a:pt x="42" y="123"/>
                  </a:cubicBezTo>
                  <a:cubicBezTo>
                    <a:pt x="58" y="126"/>
                    <a:pt x="87" y="130"/>
                    <a:pt x="104" y="130"/>
                  </a:cubicBezTo>
                  <a:cubicBezTo>
                    <a:pt x="108" y="130"/>
                    <a:pt x="111" y="129"/>
                    <a:pt x="114" y="129"/>
                  </a:cubicBezTo>
                  <a:cubicBezTo>
                    <a:pt x="115" y="129"/>
                    <a:pt x="116" y="129"/>
                    <a:pt x="117" y="128"/>
                  </a:cubicBezTo>
                  <a:cubicBezTo>
                    <a:pt x="328" y="55"/>
                    <a:pt x="328" y="55"/>
                    <a:pt x="328" y="55"/>
                  </a:cubicBezTo>
                  <a:cubicBezTo>
                    <a:pt x="338" y="50"/>
                    <a:pt x="359" y="36"/>
                    <a:pt x="3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6"/>
            <p:cNvSpPr>
              <a:spLocks/>
            </p:cNvSpPr>
            <p:nvPr/>
          </p:nvSpPr>
          <p:spPr bwMode="auto">
            <a:xfrm>
              <a:off x="702" y="1051"/>
              <a:ext cx="131" cy="88"/>
            </a:xfrm>
            <a:custGeom>
              <a:avLst/>
              <a:gdLst>
                <a:gd name="T0" fmla="*/ 27 w 69"/>
                <a:gd name="T1" fmla="*/ 46 h 46"/>
                <a:gd name="T2" fmla="*/ 29 w 69"/>
                <a:gd name="T3" fmla="*/ 45 h 46"/>
                <a:gd name="T4" fmla="*/ 30 w 69"/>
                <a:gd name="T5" fmla="*/ 42 h 46"/>
                <a:gd name="T6" fmla="*/ 19 w 69"/>
                <a:gd name="T7" fmla="*/ 28 h 46"/>
                <a:gd name="T8" fmla="*/ 29 w 69"/>
                <a:gd name="T9" fmla="*/ 24 h 46"/>
                <a:gd name="T10" fmla="*/ 30 w 69"/>
                <a:gd name="T11" fmla="*/ 21 h 46"/>
                <a:gd name="T12" fmla="*/ 27 w 69"/>
                <a:gd name="T13" fmla="*/ 19 h 46"/>
                <a:gd name="T14" fmla="*/ 16 w 69"/>
                <a:gd name="T15" fmla="*/ 23 h 46"/>
                <a:gd name="T16" fmla="*/ 7 w 69"/>
                <a:gd name="T17" fmla="*/ 11 h 46"/>
                <a:gd name="T18" fmla="*/ 24 w 69"/>
                <a:gd name="T19" fmla="*/ 5 h 46"/>
                <a:gd name="T20" fmla="*/ 65 w 69"/>
                <a:gd name="T21" fmla="*/ 31 h 46"/>
                <a:gd name="T22" fmla="*/ 68 w 69"/>
                <a:gd name="T23" fmla="*/ 30 h 46"/>
                <a:gd name="T24" fmla="*/ 68 w 69"/>
                <a:gd name="T25" fmla="*/ 27 h 46"/>
                <a:gd name="T26" fmla="*/ 26 w 69"/>
                <a:gd name="T27" fmla="*/ 0 h 46"/>
                <a:gd name="T28" fmla="*/ 23 w 69"/>
                <a:gd name="T29" fmla="*/ 0 h 46"/>
                <a:gd name="T30" fmla="*/ 2 w 69"/>
                <a:gd name="T31" fmla="*/ 7 h 46"/>
                <a:gd name="T32" fmla="*/ 0 w 69"/>
                <a:gd name="T33" fmla="*/ 8 h 46"/>
                <a:gd name="T34" fmla="*/ 0 w 69"/>
                <a:gd name="T35" fmla="*/ 11 h 46"/>
                <a:gd name="T36" fmla="*/ 25 w 69"/>
                <a:gd name="T37" fmla="*/ 45 h 46"/>
                <a:gd name="T38" fmla="*/ 27 w 69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46">
                  <a:moveTo>
                    <a:pt x="27" y="46"/>
                  </a:moveTo>
                  <a:cubicBezTo>
                    <a:pt x="28" y="46"/>
                    <a:pt x="29" y="46"/>
                    <a:pt x="29" y="45"/>
                  </a:cubicBezTo>
                  <a:cubicBezTo>
                    <a:pt x="30" y="44"/>
                    <a:pt x="30" y="43"/>
                    <a:pt x="30" y="42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0" y="24"/>
                    <a:pt x="31" y="22"/>
                    <a:pt x="30" y="21"/>
                  </a:cubicBezTo>
                  <a:cubicBezTo>
                    <a:pt x="30" y="20"/>
                    <a:pt x="28" y="19"/>
                    <a:pt x="27" y="19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6" y="32"/>
                    <a:pt x="68" y="32"/>
                    <a:pt x="68" y="30"/>
                  </a:cubicBezTo>
                  <a:cubicBezTo>
                    <a:pt x="69" y="29"/>
                    <a:pt x="69" y="28"/>
                    <a:pt x="68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0"/>
                    <a:pt x="23" y="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25" y="45"/>
                    <a:pt x="25" y="45"/>
                    <a:pt x="25" y="45"/>
                  </a:cubicBezTo>
                  <a:cubicBezTo>
                    <a:pt x="26" y="45"/>
                    <a:pt x="27" y="46"/>
                    <a:pt x="27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7"/>
            <p:cNvSpPr>
              <a:spLocks/>
            </p:cNvSpPr>
            <p:nvPr/>
          </p:nvSpPr>
          <p:spPr bwMode="auto">
            <a:xfrm>
              <a:off x="858" y="1016"/>
              <a:ext cx="430" cy="135"/>
            </a:xfrm>
            <a:custGeom>
              <a:avLst/>
              <a:gdLst>
                <a:gd name="T0" fmla="*/ 12 w 226"/>
                <a:gd name="T1" fmla="*/ 64 h 70"/>
                <a:gd name="T2" fmla="*/ 3 w 226"/>
                <a:gd name="T3" fmla="*/ 63 h 70"/>
                <a:gd name="T4" fmla="*/ 0 w 226"/>
                <a:gd name="T5" fmla="*/ 66 h 70"/>
                <a:gd name="T6" fmla="*/ 3 w 226"/>
                <a:gd name="T7" fmla="*/ 68 h 70"/>
                <a:gd name="T8" fmla="*/ 11 w 226"/>
                <a:gd name="T9" fmla="*/ 69 h 70"/>
                <a:gd name="T10" fmla="*/ 27 w 226"/>
                <a:gd name="T11" fmla="*/ 70 h 70"/>
                <a:gd name="T12" fmla="*/ 43 w 226"/>
                <a:gd name="T13" fmla="*/ 68 h 70"/>
                <a:gd name="T14" fmla="*/ 224 w 226"/>
                <a:gd name="T15" fmla="*/ 5 h 70"/>
                <a:gd name="T16" fmla="*/ 226 w 226"/>
                <a:gd name="T17" fmla="*/ 2 h 70"/>
                <a:gd name="T18" fmla="*/ 223 w 226"/>
                <a:gd name="T19" fmla="*/ 0 h 70"/>
                <a:gd name="T20" fmla="*/ 42 w 226"/>
                <a:gd name="T21" fmla="*/ 63 h 70"/>
                <a:gd name="T22" fmla="*/ 12 w 226"/>
                <a:gd name="T23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6" h="70">
                  <a:moveTo>
                    <a:pt x="12" y="64"/>
                  </a:moveTo>
                  <a:cubicBezTo>
                    <a:pt x="9" y="64"/>
                    <a:pt x="6" y="63"/>
                    <a:pt x="3" y="63"/>
                  </a:cubicBezTo>
                  <a:cubicBezTo>
                    <a:pt x="2" y="63"/>
                    <a:pt x="1" y="64"/>
                    <a:pt x="0" y="66"/>
                  </a:cubicBezTo>
                  <a:cubicBezTo>
                    <a:pt x="0" y="67"/>
                    <a:pt x="1" y="68"/>
                    <a:pt x="3" y="68"/>
                  </a:cubicBezTo>
                  <a:cubicBezTo>
                    <a:pt x="6" y="69"/>
                    <a:pt x="8" y="69"/>
                    <a:pt x="11" y="69"/>
                  </a:cubicBezTo>
                  <a:cubicBezTo>
                    <a:pt x="16" y="70"/>
                    <a:pt x="22" y="70"/>
                    <a:pt x="27" y="70"/>
                  </a:cubicBezTo>
                  <a:cubicBezTo>
                    <a:pt x="32" y="70"/>
                    <a:pt x="38" y="69"/>
                    <a:pt x="43" y="68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6" y="5"/>
                    <a:pt x="226" y="3"/>
                    <a:pt x="226" y="2"/>
                  </a:cubicBezTo>
                  <a:cubicBezTo>
                    <a:pt x="225" y="0"/>
                    <a:pt x="224" y="0"/>
                    <a:pt x="223" y="0"/>
                  </a:cubicBezTo>
                  <a:cubicBezTo>
                    <a:pt x="42" y="63"/>
                    <a:pt x="42" y="63"/>
                    <a:pt x="42" y="63"/>
                  </a:cubicBezTo>
                  <a:cubicBezTo>
                    <a:pt x="33" y="66"/>
                    <a:pt x="22" y="65"/>
                    <a:pt x="12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8"/>
            <p:cNvSpPr>
              <a:spLocks/>
            </p:cNvSpPr>
            <p:nvPr/>
          </p:nvSpPr>
          <p:spPr bwMode="auto">
            <a:xfrm>
              <a:off x="908" y="948"/>
              <a:ext cx="127" cy="114"/>
            </a:xfrm>
            <a:custGeom>
              <a:avLst/>
              <a:gdLst>
                <a:gd name="T0" fmla="*/ 66 w 67"/>
                <a:gd name="T1" fmla="*/ 55 h 59"/>
                <a:gd name="T2" fmla="*/ 4 w 67"/>
                <a:gd name="T3" fmla="*/ 1 h 59"/>
                <a:gd name="T4" fmla="*/ 0 w 67"/>
                <a:gd name="T5" fmla="*/ 1 h 59"/>
                <a:gd name="T6" fmla="*/ 1 w 67"/>
                <a:gd name="T7" fmla="*/ 5 h 59"/>
                <a:gd name="T8" fmla="*/ 63 w 67"/>
                <a:gd name="T9" fmla="*/ 59 h 59"/>
                <a:gd name="T10" fmla="*/ 64 w 67"/>
                <a:gd name="T11" fmla="*/ 59 h 59"/>
                <a:gd name="T12" fmla="*/ 66 w 67"/>
                <a:gd name="T13" fmla="*/ 58 h 59"/>
                <a:gd name="T14" fmla="*/ 66 w 67"/>
                <a:gd name="T15" fmla="*/ 5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59">
                  <a:moveTo>
                    <a:pt x="66" y="55"/>
                  </a:moveTo>
                  <a:cubicBezTo>
                    <a:pt x="65" y="54"/>
                    <a:pt x="25" y="19"/>
                    <a:pt x="4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3" y="7"/>
                    <a:pt x="62" y="58"/>
                    <a:pt x="63" y="59"/>
                  </a:cubicBezTo>
                  <a:cubicBezTo>
                    <a:pt x="63" y="59"/>
                    <a:pt x="64" y="59"/>
                    <a:pt x="64" y="59"/>
                  </a:cubicBezTo>
                  <a:cubicBezTo>
                    <a:pt x="65" y="59"/>
                    <a:pt x="66" y="59"/>
                    <a:pt x="66" y="58"/>
                  </a:cubicBezTo>
                  <a:cubicBezTo>
                    <a:pt x="67" y="57"/>
                    <a:pt x="67" y="56"/>
                    <a:pt x="66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55" name="Прямая соединительная линия 54"/>
          <p:cNvCxnSpPr/>
          <p:nvPr/>
        </p:nvCxnSpPr>
        <p:spPr>
          <a:xfrm flipH="1">
            <a:off x="4299045" y="1753676"/>
            <a:ext cx="637690" cy="0"/>
          </a:xfrm>
          <a:prstGeom prst="line">
            <a:avLst/>
          </a:prstGeom>
          <a:ln w="12700">
            <a:solidFill>
              <a:srgbClr val="F759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4636725" y="1815776"/>
            <a:ext cx="300010" cy="0"/>
          </a:xfrm>
          <a:prstGeom prst="line">
            <a:avLst/>
          </a:prstGeom>
          <a:ln w="12700">
            <a:solidFill>
              <a:srgbClr val="F759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Группа 59"/>
          <p:cNvGrpSpPr/>
          <p:nvPr/>
        </p:nvGrpSpPr>
        <p:grpSpPr>
          <a:xfrm rot="20464193">
            <a:off x="7911678" y="1924079"/>
            <a:ext cx="637690" cy="62100"/>
            <a:chOff x="7691470" y="1409475"/>
            <a:chExt cx="637690" cy="62100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flipH="1">
              <a:off x="7691470" y="1409475"/>
              <a:ext cx="637690" cy="0"/>
            </a:xfrm>
            <a:prstGeom prst="line">
              <a:avLst/>
            </a:prstGeom>
            <a:ln w="12700">
              <a:solidFill>
                <a:srgbClr val="F759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flipH="1">
              <a:off x="8029150" y="1471575"/>
              <a:ext cx="300010" cy="0"/>
            </a:xfrm>
            <a:prstGeom prst="line">
              <a:avLst/>
            </a:prstGeom>
            <a:ln w="12700">
              <a:solidFill>
                <a:srgbClr val="F759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Группа 67"/>
          <p:cNvGrpSpPr/>
          <p:nvPr/>
        </p:nvGrpSpPr>
        <p:grpSpPr>
          <a:xfrm>
            <a:off x="1114333" y="1738628"/>
            <a:ext cx="1096963" cy="398462"/>
            <a:chOff x="1114333" y="1409234"/>
            <a:chExt cx="1096963" cy="398462"/>
          </a:xfrm>
        </p:grpSpPr>
        <p:grpSp>
          <p:nvGrpSpPr>
            <p:cNvPr id="35" name="Group 4"/>
            <p:cNvGrpSpPr>
              <a:grpSpLocks noChangeAspect="1"/>
            </p:cNvGrpSpPr>
            <p:nvPr/>
          </p:nvGrpSpPr>
          <p:grpSpPr bwMode="auto">
            <a:xfrm rot="1174247">
              <a:off x="1114333" y="1409234"/>
              <a:ext cx="1096963" cy="398462"/>
              <a:chOff x="702" y="925"/>
              <a:chExt cx="691" cy="251"/>
            </a:xfrm>
            <a:solidFill>
              <a:srgbClr val="F75931"/>
            </a:solidFill>
          </p:grpSpPr>
          <p:sp>
            <p:nvSpPr>
              <p:cNvPr id="37" name="Freeform 5"/>
              <p:cNvSpPr>
                <a:spLocks/>
              </p:cNvSpPr>
              <p:nvPr/>
            </p:nvSpPr>
            <p:spPr bwMode="auto">
              <a:xfrm>
                <a:off x="710" y="925"/>
                <a:ext cx="683" cy="251"/>
              </a:xfrm>
              <a:custGeom>
                <a:avLst/>
                <a:gdLst>
                  <a:gd name="T0" fmla="*/ 356 w 359"/>
                  <a:gd name="T1" fmla="*/ 24 h 130"/>
                  <a:gd name="T2" fmla="*/ 349 w 359"/>
                  <a:gd name="T3" fmla="*/ 17 h 130"/>
                  <a:gd name="T4" fmla="*/ 312 w 359"/>
                  <a:gd name="T5" fmla="*/ 15 h 130"/>
                  <a:gd name="T6" fmla="*/ 227 w 359"/>
                  <a:gd name="T7" fmla="*/ 44 h 130"/>
                  <a:gd name="T8" fmla="*/ 113 w 359"/>
                  <a:gd name="T9" fmla="*/ 1 h 130"/>
                  <a:gd name="T10" fmla="*/ 111 w 359"/>
                  <a:gd name="T11" fmla="*/ 1 h 130"/>
                  <a:gd name="T12" fmla="*/ 86 w 359"/>
                  <a:gd name="T13" fmla="*/ 9 h 130"/>
                  <a:gd name="T14" fmla="*/ 85 w 359"/>
                  <a:gd name="T15" fmla="*/ 11 h 130"/>
                  <a:gd name="T16" fmla="*/ 85 w 359"/>
                  <a:gd name="T17" fmla="*/ 14 h 130"/>
                  <a:gd name="T18" fmla="*/ 147 w 359"/>
                  <a:gd name="T19" fmla="*/ 72 h 130"/>
                  <a:gd name="T20" fmla="*/ 21 w 359"/>
                  <a:gd name="T21" fmla="*/ 116 h 130"/>
                  <a:gd name="T22" fmla="*/ 2 w 359"/>
                  <a:gd name="T23" fmla="*/ 122 h 130"/>
                  <a:gd name="T24" fmla="*/ 1 w 359"/>
                  <a:gd name="T25" fmla="*/ 126 h 130"/>
                  <a:gd name="T26" fmla="*/ 4 w 359"/>
                  <a:gd name="T27" fmla="*/ 127 h 130"/>
                  <a:gd name="T28" fmla="*/ 22 w 359"/>
                  <a:gd name="T29" fmla="*/ 121 h 130"/>
                  <a:gd name="T30" fmla="*/ 152 w 359"/>
                  <a:gd name="T31" fmla="*/ 76 h 130"/>
                  <a:gd name="T32" fmla="*/ 154 w 359"/>
                  <a:gd name="T33" fmla="*/ 74 h 130"/>
                  <a:gd name="T34" fmla="*/ 153 w 359"/>
                  <a:gd name="T35" fmla="*/ 72 h 130"/>
                  <a:gd name="T36" fmla="*/ 92 w 359"/>
                  <a:gd name="T37" fmla="*/ 13 h 130"/>
                  <a:gd name="T38" fmla="*/ 112 w 359"/>
                  <a:gd name="T39" fmla="*/ 6 h 130"/>
                  <a:gd name="T40" fmla="*/ 226 w 359"/>
                  <a:gd name="T41" fmla="*/ 49 h 130"/>
                  <a:gd name="T42" fmla="*/ 228 w 359"/>
                  <a:gd name="T43" fmla="*/ 50 h 130"/>
                  <a:gd name="T44" fmla="*/ 289 w 359"/>
                  <a:gd name="T45" fmla="*/ 28 h 130"/>
                  <a:gd name="T46" fmla="*/ 291 w 359"/>
                  <a:gd name="T47" fmla="*/ 31 h 130"/>
                  <a:gd name="T48" fmla="*/ 293 w 359"/>
                  <a:gd name="T49" fmla="*/ 32 h 130"/>
                  <a:gd name="T50" fmla="*/ 301 w 359"/>
                  <a:gd name="T51" fmla="*/ 34 h 130"/>
                  <a:gd name="T52" fmla="*/ 307 w 359"/>
                  <a:gd name="T53" fmla="*/ 33 h 130"/>
                  <a:gd name="T54" fmla="*/ 327 w 359"/>
                  <a:gd name="T55" fmla="*/ 26 h 130"/>
                  <a:gd name="T56" fmla="*/ 328 w 359"/>
                  <a:gd name="T57" fmla="*/ 23 h 130"/>
                  <a:gd name="T58" fmla="*/ 325 w 359"/>
                  <a:gd name="T59" fmla="*/ 22 h 130"/>
                  <a:gd name="T60" fmla="*/ 305 w 359"/>
                  <a:gd name="T61" fmla="*/ 28 h 130"/>
                  <a:gd name="T62" fmla="*/ 296 w 359"/>
                  <a:gd name="T63" fmla="*/ 27 h 130"/>
                  <a:gd name="T64" fmla="*/ 294 w 359"/>
                  <a:gd name="T65" fmla="*/ 26 h 130"/>
                  <a:gd name="T66" fmla="*/ 314 w 359"/>
                  <a:gd name="T67" fmla="*/ 19 h 130"/>
                  <a:gd name="T68" fmla="*/ 347 w 359"/>
                  <a:gd name="T69" fmla="*/ 22 h 130"/>
                  <a:gd name="T70" fmla="*/ 351 w 359"/>
                  <a:gd name="T71" fmla="*/ 26 h 130"/>
                  <a:gd name="T72" fmla="*/ 326 w 359"/>
                  <a:gd name="T73" fmla="*/ 51 h 130"/>
                  <a:gd name="T74" fmla="*/ 115 w 359"/>
                  <a:gd name="T75" fmla="*/ 123 h 130"/>
                  <a:gd name="T76" fmla="*/ 114 w 359"/>
                  <a:gd name="T77" fmla="*/ 124 h 130"/>
                  <a:gd name="T78" fmla="*/ 113 w 359"/>
                  <a:gd name="T79" fmla="*/ 124 h 130"/>
                  <a:gd name="T80" fmla="*/ 43 w 359"/>
                  <a:gd name="T81" fmla="*/ 118 h 130"/>
                  <a:gd name="T82" fmla="*/ 40 w 359"/>
                  <a:gd name="T83" fmla="*/ 120 h 130"/>
                  <a:gd name="T84" fmla="*/ 42 w 359"/>
                  <a:gd name="T85" fmla="*/ 123 h 130"/>
                  <a:gd name="T86" fmla="*/ 104 w 359"/>
                  <a:gd name="T87" fmla="*/ 130 h 130"/>
                  <a:gd name="T88" fmla="*/ 114 w 359"/>
                  <a:gd name="T89" fmla="*/ 129 h 130"/>
                  <a:gd name="T90" fmla="*/ 117 w 359"/>
                  <a:gd name="T91" fmla="*/ 128 h 130"/>
                  <a:gd name="T92" fmla="*/ 328 w 359"/>
                  <a:gd name="T93" fmla="*/ 55 h 130"/>
                  <a:gd name="T94" fmla="*/ 356 w 359"/>
                  <a:gd name="T95" fmla="*/ 2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9" h="130">
                    <a:moveTo>
                      <a:pt x="356" y="24"/>
                    </a:moveTo>
                    <a:cubicBezTo>
                      <a:pt x="355" y="21"/>
                      <a:pt x="353" y="19"/>
                      <a:pt x="349" y="17"/>
                    </a:cubicBezTo>
                    <a:cubicBezTo>
                      <a:pt x="339" y="12"/>
                      <a:pt x="321" y="12"/>
                      <a:pt x="312" y="15"/>
                    </a:cubicBezTo>
                    <a:cubicBezTo>
                      <a:pt x="227" y="44"/>
                      <a:pt x="227" y="44"/>
                      <a:pt x="227" y="44"/>
                    </a:cubicBezTo>
                    <a:cubicBezTo>
                      <a:pt x="113" y="1"/>
                      <a:pt x="113" y="1"/>
                      <a:pt x="113" y="1"/>
                    </a:cubicBezTo>
                    <a:cubicBezTo>
                      <a:pt x="112" y="0"/>
                      <a:pt x="112" y="0"/>
                      <a:pt x="111" y="1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85" y="10"/>
                      <a:pt x="85" y="10"/>
                      <a:pt x="85" y="11"/>
                    </a:cubicBezTo>
                    <a:cubicBezTo>
                      <a:pt x="84" y="12"/>
                      <a:pt x="85" y="13"/>
                      <a:pt x="85" y="14"/>
                    </a:cubicBezTo>
                    <a:cubicBezTo>
                      <a:pt x="147" y="72"/>
                      <a:pt x="147" y="72"/>
                      <a:pt x="147" y="72"/>
                    </a:cubicBezTo>
                    <a:cubicBezTo>
                      <a:pt x="117" y="83"/>
                      <a:pt x="53" y="105"/>
                      <a:pt x="21" y="116"/>
                    </a:cubicBezTo>
                    <a:cubicBezTo>
                      <a:pt x="12" y="119"/>
                      <a:pt x="5" y="121"/>
                      <a:pt x="2" y="122"/>
                    </a:cubicBezTo>
                    <a:cubicBezTo>
                      <a:pt x="1" y="123"/>
                      <a:pt x="0" y="124"/>
                      <a:pt x="1" y="126"/>
                    </a:cubicBezTo>
                    <a:cubicBezTo>
                      <a:pt x="1" y="127"/>
                      <a:pt x="3" y="128"/>
                      <a:pt x="4" y="127"/>
                    </a:cubicBezTo>
                    <a:cubicBezTo>
                      <a:pt x="6" y="126"/>
                      <a:pt x="13" y="124"/>
                      <a:pt x="22" y="121"/>
                    </a:cubicBezTo>
                    <a:cubicBezTo>
                      <a:pt x="56" y="109"/>
                      <a:pt x="125" y="86"/>
                      <a:pt x="152" y="76"/>
                    </a:cubicBezTo>
                    <a:cubicBezTo>
                      <a:pt x="153" y="76"/>
                      <a:pt x="154" y="75"/>
                      <a:pt x="154" y="74"/>
                    </a:cubicBezTo>
                    <a:cubicBezTo>
                      <a:pt x="154" y="73"/>
                      <a:pt x="154" y="72"/>
                      <a:pt x="153" y="72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226" y="49"/>
                      <a:pt x="226" y="49"/>
                      <a:pt x="226" y="49"/>
                    </a:cubicBezTo>
                    <a:cubicBezTo>
                      <a:pt x="226" y="50"/>
                      <a:pt x="227" y="50"/>
                      <a:pt x="228" y="50"/>
                    </a:cubicBezTo>
                    <a:cubicBezTo>
                      <a:pt x="289" y="28"/>
                      <a:pt x="289" y="28"/>
                      <a:pt x="289" y="28"/>
                    </a:cubicBezTo>
                    <a:cubicBezTo>
                      <a:pt x="289" y="29"/>
                      <a:pt x="290" y="30"/>
                      <a:pt x="291" y="31"/>
                    </a:cubicBezTo>
                    <a:cubicBezTo>
                      <a:pt x="292" y="31"/>
                      <a:pt x="293" y="32"/>
                      <a:pt x="293" y="32"/>
                    </a:cubicBezTo>
                    <a:cubicBezTo>
                      <a:pt x="296" y="33"/>
                      <a:pt x="298" y="34"/>
                      <a:pt x="301" y="34"/>
                    </a:cubicBezTo>
                    <a:cubicBezTo>
                      <a:pt x="303" y="34"/>
                      <a:pt x="305" y="34"/>
                      <a:pt x="307" y="33"/>
                    </a:cubicBezTo>
                    <a:cubicBezTo>
                      <a:pt x="327" y="26"/>
                      <a:pt x="327" y="26"/>
                      <a:pt x="327" y="26"/>
                    </a:cubicBezTo>
                    <a:cubicBezTo>
                      <a:pt x="328" y="26"/>
                      <a:pt x="329" y="25"/>
                      <a:pt x="328" y="23"/>
                    </a:cubicBezTo>
                    <a:cubicBezTo>
                      <a:pt x="328" y="22"/>
                      <a:pt x="326" y="21"/>
                      <a:pt x="325" y="22"/>
                    </a:cubicBezTo>
                    <a:cubicBezTo>
                      <a:pt x="305" y="28"/>
                      <a:pt x="305" y="28"/>
                      <a:pt x="305" y="28"/>
                    </a:cubicBezTo>
                    <a:cubicBezTo>
                      <a:pt x="301" y="30"/>
                      <a:pt x="300" y="29"/>
                      <a:pt x="296" y="27"/>
                    </a:cubicBezTo>
                    <a:cubicBezTo>
                      <a:pt x="295" y="27"/>
                      <a:pt x="295" y="27"/>
                      <a:pt x="294" y="26"/>
                    </a:cubicBezTo>
                    <a:cubicBezTo>
                      <a:pt x="314" y="19"/>
                      <a:pt x="314" y="19"/>
                      <a:pt x="314" y="19"/>
                    </a:cubicBezTo>
                    <a:cubicBezTo>
                      <a:pt x="321" y="17"/>
                      <a:pt x="339" y="18"/>
                      <a:pt x="347" y="22"/>
                    </a:cubicBezTo>
                    <a:cubicBezTo>
                      <a:pt x="348" y="23"/>
                      <a:pt x="350" y="24"/>
                      <a:pt x="351" y="26"/>
                    </a:cubicBezTo>
                    <a:cubicBezTo>
                      <a:pt x="353" y="33"/>
                      <a:pt x="337" y="45"/>
                      <a:pt x="326" y="51"/>
                    </a:cubicBezTo>
                    <a:cubicBezTo>
                      <a:pt x="115" y="123"/>
                      <a:pt x="115" y="123"/>
                      <a:pt x="115" y="123"/>
                    </a:cubicBezTo>
                    <a:cubicBezTo>
                      <a:pt x="115" y="124"/>
                      <a:pt x="114" y="124"/>
                      <a:pt x="114" y="124"/>
                    </a:cubicBezTo>
                    <a:cubicBezTo>
                      <a:pt x="113" y="124"/>
                      <a:pt x="113" y="124"/>
                      <a:pt x="113" y="124"/>
                    </a:cubicBezTo>
                    <a:cubicBezTo>
                      <a:pt x="102" y="126"/>
                      <a:pt x="62" y="122"/>
                      <a:pt x="43" y="118"/>
                    </a:cubicBezTo>
                    <a:cubicBezTo>
                      <a:pt x="41" y="118"/>
                      <a:pt x="40" y="119"/>
                      <a:pt x="40" y="120"/>
                    </a:cubicBezTo>
                    <a:cubicBezTo>
                      <a:pt x="39" y="122"/>
                      <a:pt x="40" y="123"/>
                      <a:pt x="42" y="123"/>
                    </a:cubicBezTo>
                    <a:cubicBezTo>
                      <a:pt x="58" y="126"/>
                      <a:pt x="87" y="130"/>
                      <a:pt x="104" y="130"/>
                    </a:cubicBezTo>
                    <a:cubicBezTo>
                      <a:pt x="108" y="130"/>
                      <a:pt x="111" y="129"/>
                      <a:pt x="114" y="129"/>
                    </a:cubicBezTo>
                    <a:cubicBezTo>
                      <a:pt x="115" y="129"/>
                      <a:pt x="116" y="129"/>
                      <a:pt x="117" y="128"/>
                    </a:cubicBezTo>
                    <a:cubicBezTo>
                      <a:pt x="328" y="55"/>
                      <a:pt x="328" y="55"/>
                      <a:pt x="328" y="55"/>
                    </a:cubicBezTo>
                    <a:cubicBezTo>
                      <a:pt x="338" y="50"/>
                      <a:pt x="359" y="36"/>
                      <a:pt x="356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6"/>
              <p:cNvSpPr>
                <a:spLocks/>
              </p:cNvSpPr>
              <p:nvPr/>
            </p:nvSpPr>
            <p:spPr bwMode="auto">
              <a:xfrm>
                <a:off x="702" y="1051"/>
                <a:ext cx="131" cy="88"/>
              </a:xfrm>
              <a:custGeom>
                <a:avLst/>
                <a:gdLst>
                  <a:gd name="T0" fmla="*/ 27 w 69"/>
                  <a:gd name="T1" fmla="*/ 46 h 46"/>
                  <a:gd name="T2" fmla="*/ 29 w 69"/>
                  <a:gd name="T3" fmla="*/ 45 h 46"/>
                  <a:gd name="T4" fmla="*/ 30 w 69"/>
                  <a:gd name="T5" fmla="*/ 42 h 46"/>
                  <a:gd name="T6" fmla="*/ 19 w 69"/>
                  <a:gd name="T7" fmla="*/ 28 h 46"/>
                  <a:gd name="T8" fmla="*/ 29 w 69"/>
                  <a:gd name="T9" fmla="*/ 24 h 46"/>
                  <a:gd name="T10" fmla="*/ 30 w 69"/>
                  <a:gd name="T11" fmla="*/ 21 h 46"/>
                  <a:gd name="T12" fmla="*/ 27 w 69"/>
                  <a:gd name="T13" fmla="*/ 19 h 46"/>
                  <a:gd name="T14" fmla="*/ 16 w 69"/>
                  <a:gd name="T15" fmla="*/ 23 h 46"/>
                  <a:gd name="T16" fmla="*/ 7 w 69"/>
                  <a:gd name="T17" fmla="*/ 11 h 46"/>
                  <a:gd name="T18" fmla="*/ 24 w 69"/>
                  <a:gd name="T19" fmla="*/ 5 h 46"/>
                  <a:gd name="T20" fmla="*/ 65 w 69"/>
                  <a:gd name="T21" fmla="*/ 31 h 46"/>
                  <a:gd name="T22" fmla="*/ 68 w 69"/>
                  <a:gd name="T23" fmla="*/ 30 h 46"/>
                  <a:gd name="T24" fmla="*/ 68 w 69"/>
                  <a:gd name="T25" fmla="*/ 27 h 46"/>
                  <a:gd name="T26" fmla="*/ 26 w 69"/>
                  <a:gd name="T27" fmla="*/ 0 h 46"/>
                  <a:gd name="T28" fmla="*/ 23 w 69"/>
                  <a:gd name="T29" fmla="*/ 0 h 46"/>
                  <a:gd name="T30" fmla="*/ 2 w 69"/>
                  <a:gd name="T31" fmla="*/ 7 h 46"/>
                  <a:gd name="T32" fmla="*/ 0 w 69"/>
                  <a:gd name="T33" fmla="*/ 8 h 46"/>
                  <a:gd name="T34" fmla="*/ 0 w 69"/>
                  <a:gd name="T35" fmla="*/ 11 h 46"/>
                  <a:gd name="T36" fmla="*/ 25 w 69"/>
                  <a:gd name="T37" fmla="*/ 45 h 46"/>
                  <a:gd name="T38" fmla="*/ 27 w 69"/>
                  <a:gd name="T3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9" h="46">
                    <a:moveTo>
                      <a:pt x="27" y="46"/>
                    </a:moveTo>
                    <a:cubicBezTo>
                      <a:pt x="28" y="46"/>
                      <a:pt x="29" y="46"/>
                      <a:pt x="29" y="45"/>
                    </a:cubicBezTo>
                    <a:cubicBezTo>
                      <a:pt x="30" y="44"/>
                      <a:pt x="30" y="43"/>
                      <a:pt x="30" y="42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0" y="24"/>
                      <a:pt x="31" y="22"/>
                      <a:pt x="30" y="21"/>
                    </a:cubicBezTo>
                    <a:cubicBezTo>
                      <a:pt x="30" y="20"/>
                      <a:pt x="28" y="19"/>
                      <a:pt x="27" y="1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65" y="31"/>
                      <a:pt x="65" y="31"/>
                      <a:pt x="65" y="31"/>
                    </a:cubicBezTo>
                    <a:cubicBezTo>
                      <a:pt x="66" y="32"/>
                      <a:pt x="68" y="32"/>
                      <a:pt x="68" y="30"/>
                    </a:cubicBezTo>
                    <a:cubicBezTo>
                      <a:pt x="69" y="29"/>
                      <a:pt x="69" y="28"/>
                      <a:pt x="68" y="27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0"/>
                      <a:pt x="24" y="0"/>
                      <a:pt x="23" y="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6" y="45"/>
                      <a:pt x="27" y="46"/>
                      <a:pt x="2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7"/>
              <p:cNvSpPr>
                <a:spLocks/>
              </p:cNvSpPr>
              <p:nvPr/>
            </p:nvSpPr>
            <p:spPr bwMode="auto">
              <a:xfrm>
                <a:off x="858" y="1016"/>
                <a:ext cx="430" cy="135"/>
              </a:xfrm>
              <a:custGeom>
                <a:avLst/>
                <a:gdLst>
                  <a:gd name="T0" fmla="*/ 12 w 226"/>
                  <a:gd name="T1" fmla="*/ 64 h 70"/>
                  <a:gd name="T2" fmla="*/ 3 w 226"/>
                  <a:gd name="T3" fmla="*/ 63 h 70"/>
                  <a:gd name="T4" fmla="*/ 0 w 226"/>
                  <a:gd name="T5" fmla="*/ 66 h 70"/>
                  <a:gd name="T6" fmla="*/ 3 w 226"/>
                  <a:gd name="T7" fmla="*/ 68 h 70"/>
                  <a:gd name="T8" fmla="*/ 11 w 226"/>
                  <a:gd name="T9" fmla="*/ 69 h 70"/>
                  <a:gd name="T10" fmla="*/ 27 w 226"/>
                  <a:gd name="T11" fmla="*/ 70 h 70"/>
                  <a:gd name="T12" fmla="*/ 43 w 226"/>
                  <a:gd name="T13" fmla="*/ 68 h 70"/>
                  <a:gd name="T14" fmla="*/ 224 w 226"/>
                  <a:gd name="T15" fmla="*/ 5 h 70"/>
                  <a:gd name="T16" fmla="*/ 226 w 226"/>
                  <a:gd name="T17" fmla="*/ 2 h 70"/>
                  <a:gd name="T18" fmla="*/ 223 w 226"/>
                  <a:gd name="T19" fmla="*/ 0 h 70"/>
                  <a:gd name="T20" fmla="*/ 42 w 226"/>
                  <a:gd name="T21" fmla="*/ 63 h 70"/>
                  <a:gd name="T22" fmla="*/ 12 w 226"/>
                  <a:gd name="T23" fmla="*/ 6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6" h="70">
                    <a:moveTo>
                      <a:pt x="12" y="64"/>
                    </a:moveTo>
                    <a:cubicBezTo>
                      <a:pt x="9" y="64"/>
                      <a:pt x="6" y="63"/>
                      <a:pt x="3" y="63"/>
                    </a:cubicBezTo>
                    <a:cubicBezTo>
                      <a:pt x="2" y="63"/>
                      <a:pt x="1" y="64"/>
                      <a:pt x="0" y="66"/>
                    </a:cubicBezTo>
                    <a:cubicBezTo>
                      <a:pt x="0" y="67"/>
                      <a:pt x="1" y="68"/>
                      <a:pt x="3" y="68"/>
                    </a:cubicBezTo>
                    <a:cubicBezTo>
                      <a:pt x="6" y="69"/>
                      <a:pt x="8" y="69"/>
                      <a:pt x="11" y="69"/>
                    </a:cubicBezTo>
                    <a:cubicBezTo>
                      <a:pt x="16" y="70"/>
                      <a:pt x="22" y="70"/>
                      <a:pt x="27" y="70"/>
                    </a:cubicBezTo>
                    <a:cubicBezTo>
                      <a:pt x="32" y="70"/>
                      <a:pt x="38" y="69"/>
                      <a:pt x="43" y="68"/>
                    </a:cubicBezTo>
                    <a:cubicBezTo>
                      <a:pt x="224" y="5"/>
                      <a:pt x="224" y="5"/>
                      <a:pt x="224" y="5"/>
                    </a:cubicBezTo>
                    <a:cubicBezTo>
                      <a:pt x="226" y="5"/>
                      <a:pt x="226" y="3"/>
                      <a:pt x="226" y="2"/>
                    </a:cubicBezTo>
                    <a:cubicBezTo>
                      <a:pt x="225" y="0"/>
                      <a:pt x="224" y="0"/>
                      <a:pt x="223" y="0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33" y="66"/>
                      <a:pt x="22" y="65"/>
                      <a:pt x="12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8"/>
              <p:cNvSpPr>
                <a:spLocks/>
              </p:cNvSpPr>
              <p:nvPr/>
            </p:nvSpPr>
            <p:spPr bwMode="auto">
              <a:xfrm>
                <a:off x="908" y="948"/>
                <a:ext cx="127" cy="114"/>
              </a:xfrm>
              <a:custGeom>
                <a:avLst/>
                <a:gdLst>
                  <a:gd name="T0" fmla="*/ 66 w 67"/>
                  <a:gd name="T1" fmla="*/ 55 h 59"/>
                  <a:gd name="T2" fmla="*/ 4 w 67"/>
                  <a:gd name="T3" fmla="*/ 1 h 59"/>
                  <a:gd name="T4" fmla="*/ 0 w 67"/>
                  <a:gd name="T5" fmla="*/ 1 h 59"/>
                  <a:gd name="T6" fmla="*/ 1 w 67"/>
                  <a:gd name="T7" fmla="*/ 5 h 59"/>
                  <a:gd name="T8" fmla="*/ 63 w 67"/>
                  <a:gd name="T9" fmla="*/ 59 h 59"/>
                  <a:gd name="T10" fmla="*/ 64 w 67"/>
                  <a:gd name="T11" fmla="*/ 59 h 59"/>
                  <a:gd name="T12" fmla="*/ 66 w 67"/>
                  <a:gd name="T13" fmla="*/ 58 h 59"/>
                  <a:gd name="T14" fmla="*/ 66 w 67"/>
                  <a:gd name="T15" fmla="*/ 5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59">
                    <a:moveTo>
                      <a:pt x="66" y="55"/>
                    </a:moveTo>
                    <a:cubicBezTo>
                      <a:pt x="65" y="54"/>
                      <a:pt x="25" y="19"/>
                      <a:pt x="4" y="1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0" y="2"/>
                      <a:pt x="0" y="4"/>
                      <a:pt x="1" y="5"/>
                    </a:cubicBezTo>
                    <a:cubicBezTo>
                      <a:pt x="3" y="7"/>
                      <a:pt x="62" y="58"/>
                      <a:pt x="63" y="59"/>
                    </a:cubicBezTo>
                    <a:cubicBezTo>
                      <a:pt x="63" y="59"/>
                      <a:pt x="64" y="59"/>
                      <a:pt x="64" y="59"/>
                    </a:cubicBezTo>
                    <a:cubicBezTo>
                      <a:pt x="65" y="59"/>
                      <a:pt x="66" y="59"/>
                      <a:pt x="66" y="58"/>
                    </a:cubicBezTo>
                    <a:cubicBezTo>
                      <a:pt x="67" y="57"/>
                      <a:pt x="67" y="56"/>
                      <a:pt x="66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2" name="Овал 61"/>
            <p:cNvSpPr/>
            <p:nvPr/>
          </p:nvSpPr>
          <p:spPr>
            <a:xfrm>
              <a:off x="1510763" y="1743216"/>
              <a:ext cx="45719" cy="45719"/>
            </a:xfrm>
            <a:prstGeom prst="ellipse">
              <a:avLst/>
            </a:prstGeom>
            <a:noFill/>
            <a:ln>
              <a:solidFill>
                <a:srgbClr val="F759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2018362" y="1743216"/>
              <a:ext cx="45719" cy="45719"/>
            </a:xfrm>
            <a:prstGeom prst="ellipse">
              <a:avLst/>
            </a:prstGeom>
            <a:noFill/>
            <a:ln>
              <a:solidFill>
                <a:srgbClr val="F759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5" name="Овал 64"/>
          <p:cNvSpPr/>
          <p:nvPr/>
        </p:nvSpPr>
        <p:spPr>
          <a:xfrm>
            <a:off x="5225534" y="1821662"/>
            <a:ext cx="45719" cy="45719"/>
          </a:xfrm>
          <a:prstGeom prst="ellipse">
            <a:avLst/>
          </a:prstGeom>
          <a:noFill/>
          <a:ln>
            <a:solidFill>
              <a:srgbClr val="F759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5733133" y="1821662"/>
            <a:ext cx="45719" cy="45719"/>
          </a:xfrm>
          <a:prstGeom prst="ellipse">
            <a:avLst/>
          </a:prstGeom>
          <a:noFill/>
          <a:ln>
            <a:solidFill>
              <a:srgbClr val="F759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TextBox 80"/>
          <p:cNvSpPr txBox="1"/>
          <p:nvPr/>
        </p:nvSpPr>
        <p:spPr>
          <a:xfrm>
            <a:off x="2535929" y="178045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5931"/>
                </a:solidFill>
              </a:rPr>
              <a:t>G&gt;Y</a:t>
            </a:r>
            <a:endParaRPr lang="ru-RU" sz="1200" dirty="0">
              <a:solidFill>
                <a:srgbClr val="F75931"/>
              </a:solidFill>
            </a:endParaRPr>
          </a:p>
        </p:txBody>
      </p:sp>
      <p:grpSp>
        <p:nvGrpSpPr>
          <p:cNvPr id="89" name="Группа 88"/>
          <p:cNvGrpSpPr/>
          <p:nvPr/>
        </p:nvGrpSpPr>
        <p:grpSpPr>
          <a:xfrm>
            <a:off x="773397" y="1421221"/>
            <a:ext cx="1698041" cy="1092546"/>
            <a:chOff x="773397" y="1077020"/>
            <a:chExt cx="1698041" cy="1092546"/>
          </a:xfrm>
        </p:grpSpPr>
        <p:cxnSp>
          <p:nvCxnSpPr>
            <p:cNvPr id="70" name="Прямая со стрелкой 69"/>
            <p:cNvCxnSpPr/>
            <p:nvPr/>
          </p:nvCxnSpPr>
          <p:spPr>
            <a:xfrm>
              <a:off x="1789043" y="1626237"/>
              <a:ext cx="588397" cy="0"/>
            </a:xfrm>
            <a:prstGeom prst="straightConnector1">
              <a:avLst/>
            </a:prstGeom>
            <a:ln>
              <a:solidFill>
                <a:srgbClr val="F7593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/>
            <p:nvPr/>
          </p:nvCxnSpPr>
          <p:spPr>
            <a:xfrm flipH="1">
              <a:off x="1220330" y="1751268"/>
              <a:ext cx="313293" cy="0"/>
            </a:xfrm>
            <a:prstGeom prst="straightConnector1">
              <a:avLst/>
            </a:prstGeom>
            <a:ln>
              <a:solidFill>
                <a:srgbClr val="F7593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 стрелкой 75"/>
            <p:cNvCxnSpPr/>
            <p:nvPr/>
          </p:nvCxnSpPr>
          <p:spPr>
            <a:xfrm>
              <a:off x="1785667" y="1627057"/>
              <a:ext cx="0" cy="429774"/>
            </a:xfrm>
            <a:prstGeom prst="straightConnector1">
              <a:avLst/>
            </a:prstGeom>
            <a:ln>
              <a:solidFill>
                <a:srgbClr val="F7593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2168150" y="1280949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75931"/>
                  </a:solidFill>
                </a:rPr>
                <a:t>P</a:t>
              </a:r>
              <a:endParaRPr lang="ru-RU" dirty="0">
                <a:solidFill>
                  <a:srgbClr val="F75931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73397" y="1479154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75931"/>
                  </a:solidFill>
                </a:rPr>
                <a:t>Q</a:t>
              </a:r>
              <a:r>
                <a:rPr lang="ru-RU" sz="1200" dirty="0" err="1" smtClean="0">
                  <a:solidFill>
                    <a:srgbClr val="F75931"/>
                  </a:solidFill>
                </a:rPr>
                <a:t>тр</a:t>
              </a:r>
              <a:endParaRPr lang="ru-RU" sz="1200" dirty="0">
                <a:solidFill>
                  <a:srgbClr val="F75931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775127" y="1800234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75931"/>
                  </a:solidFill>
                </a:rPr>
                <a:t>G</a:t>
              </a:r>
              <a:endParaRPr lang="ru-RU" sz="1200" dirty="0">
                <a:solidFill>
                  <a:srgbClr val="F75931"/>
                </a:solidFill>
              </a:endParaRPr>
            </a:p>
          </p:txBody>
        </p:sp>
        <p:cxnSp>
          <p:nvCxnSpPr>
            <p:cNvPr id="83" name="Прямая со стрелкой 82"/>
            <p:cNvCxnSpPr/>
            <p:nvPr/>
          </p:nvCxnSpPr>
          <p:spPr>
            <a:xfrm flipV="1">
              <a:off x="1785667" y="1372976"/>
              <a:ext cx="0" cy="254162"/>
            </a:xfrm>
            <a:prstGeom prst="straightConnector1">
              <a:avLst/>
            </a:prstGeom>
            <a:ln>
              <a:solidFill>
                <a:srgbClr val="F7593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775127" y="107702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75931"/>
                  </a:solidFill>
                </a:rPr>
                <a:t>Y</a:t>
              </a:r>
              <a:endParaRPr lang="ru-RU" sz="1200" dirty="0">
                <a:solidFill>
                  <a:srgbClr val="F75931"/>
                </a:solidFill>
              </a:endParaRPr>
            </a:p>
          </p:txBody>
        </p:sp>
        <p:cxnSp>
          <p:nvCxnSpPr>
            <p:cNvPr id="86" name="Прямая со стрелкой 85"/>
            <p:cNvCxnSpPr/>
            <p:nvPr/>
          </p:nvCxnSpPr>
          <p:spPr>
            <a:xfrm flipH="1">
              <a:off x="1573330" y="1626237"/>
              <a:ext cx="216616" cy="0"/>
            </a:xfrm>
            <a:prstGeom prst="straightConnector1">
              <a:avLst/>
            </a:prstGeom>
            <a:ln>
              <a:solidFill>
                <a:srgbClr val="F7593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235383" y="1287396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75931"/>
                  </a:solidFill>
                </a:rPr>
                <a:t>X</a:t>
              </a:r>
              <a:endParaRPr lang="ru-RU" sz="1200" dirty="0">
                <a:solidFill>
                  <a:srgbClr val="F75931"/>
                </a:solidFill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4930843" y="1185161"/>
            <a:ext cx="1340389" cy="1075345"/>
            <a:chOff x="1235383" y="1094221"/>
            <a:chExt cx="1340389" cy="1075345"/>
          </a:xfrm>
        </p:grpSpPr>
        <p:cxnSp>
          <p:nvCxnSpPr>
            <p:cNvPr id="91" name="Прямая со стрелкой 90"/>
            <p:cNvCxnSpPr/>
            <p:nvPr/>
          </p:nvCxnSpPr>
          <p:spPr>
            <a:xfrm>
              <a:off x="1789043" y="1626237"/>
              <a:ext cx="682395" cy="0"/>
            </a:xfrm>
            <a:prstGeom prst="straightConnector1">
              <a:avLst/>
            </a:prstGeom>
            <a:ln>
              <a:solidFill>
                <a:srgbClr val="F7593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/>
            <p:cNvCxnSpPr/>
            <p:nvPr/>
          </p:nvCxnSpPr>
          <p:spPr>
            <a:xfrm>
              <a:off x="1785667" y="1627057"/>
              <a:ext cx="0" cy="429774"/>
            </a:xfrm>
            <a:prstGeom prst="straightConnector1">
              <a:avLst/>
            </a:prstGeom>
            <a:ln>
              <a:solidFill>
                <a:srgbClr val="F7593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2272484" y="1280949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75931"/>
                  </a:solidFill>
                </a:rPr>
                <a:t>P</a:t>
              </a:r>
              <a:endParaRPr lang="ru-RU" dirty="0">
                <a:solidFill>
                  <a:srgbClr val="F75931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775127" y="1800234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75931"/>
                  </a:solidFill>
                </a:rPr>
                <a:t>G</a:t>
              </a:r>
              <a:endParaRPr lang="ru-RU" sz="1200" dirty="0">
                <a:solidFill>
                  <a:srgbClr val="F75931"/>
                </a:solidFill>
              </a:endParaRPr>
            </a:p>
          </p:txBody>
        </p:sp>
        <p:cxnSp>
          <p:nvCxnSpPr>
            <p:cNvPr id="97" name="Прямая со стрелкой 96"/>
            <p:cNvCxnSpPr/>
            <p:nvPr/>
          </p:nvCxnSpPr>
          <p:spPr>
            <a:xfrm flipV="1">
              <a:off x="1785667" y="1207616"/>
              <a:ext cx="0" cy="419522"/>
            </a:xfrm>
            <a:prstGeom prst="straightConnector1">
              <a:avLst/>
            </a:prstGeom>
            <a:ln>
              <a:solidFill>
                <a:srgbClr val="F7593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1802499" y="109422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75931"/>
                  </a:solidFill>
                </a:rPr>
                <a:t>Y</a:t>
              </a:r>
              <a:endParaRPr lang="ru-RU" sz="1200" dirty="0">
                <a:solidFill>
                  <a:srgbClr val="F75931"/>
                </a:solidFill>
              </a:endParaRPr>
            </a:p>
          </p:txBody>
        </p:sp>
        <p:cxnSp>
          <p:nvCxnSpPr>
            <p:cNvPr id="99" name="Прямая со стрелкой 98"/>
            <p:cNvCxnSpPr/>
            <p:nvPr/>
          </p:nvCxnSpPr>
          <p:spPr>
            <a:xfrm flipH="1">
              <a:off x="1573330" y="1626237"/>
              <a:ext cx="216616" cy="0"/>
            </a:xfrm>
            <a:prstGeom prst="straightConnector1">
              <a:avLst/>
            </a:prstGeom>
            <a:ln>
              <a:solidFill>
                <a:srgbClr val="F7593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235383" y="1287396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75931"/>
                  </a:solidFill>
                </a:rPr>
                <a:t>X</a:t>
              </a:r>
              <a:endParaRPr lang="ru-RU" sz="1200" dirty="0">
                <a:solidFill>
                  <a:srgbClr val="F75931"/>
                </a:solidFill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3024182" y="1780452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5931"/>
                </a:solidFill>
              </a:rPr>
              <a:t>P&gt;Q</a:t>
            </a:r>
            <a:r>
              <a:rPr lang="ru-RU" sz="1200" dirty="0" err="1">
                <a:solidFill>
                  <a:srgbClr val="F75931"/>
                </a:solidFill>
              </a:rPr>
              <a:t>тр</a:t>
            </a:r>
            <a:r>
              <a:rPr lang="ru-RU" dirty="0" smtClean="0">
                <a:solidFill>
                  <a:srgbClr val="F75931"/>
                </a:solidFill>
              </a:rPr>
              <a:t>+</a:t>
            </a:r>
            <a:r>
              <a:rPr lang="en-US" dirty="0" smtClean="0">
                <a:solidFill>
                  <a:srgbClr val="F75931"/>
                </a:solidFill>
              </a:rPr>
              <a:t>X</a:t>
            </a:r>
            <a:endParaRPr lang="ru-RU" sz="1200" dirty="0">
              <a:solidFill>
                <a:srgbClr val="F7593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327944" y="152645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5931"/>
                </a:solidFill>
              </a:rPr>
              <a:t>G=Y</a:t>
            </a:r>
            <a:endParaRPr lang="ru-RU" sz="1200" dirty="0">
              <a:solidFill>
                <a:srgbClr val="F7593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845693" y="152645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5931"/>
                </a:solidFill>
              </a:rPr>
              <a:t>P&gt;X</a:t>
            </a:r>
            <a:endParaRPr lang="ru-RU" sz="1200" dirty="0">
              <a:solidFill>
                <a:srgbClr val="F75931"/>
              </a:solidFill>
            </a:endParaRPr>
          </a:p>
        </p:txBody>
      </p:sp>
      <p:grpSp>
        <p:nvGrpSpPr>
          <p:cNvPr id="106" name="Группа 105"/>
          <p:cNvGrpSpPr/>
          <p:nvPr/>
        </p:nvGrpSpPr>
        <p:grpSpPr>
          <a:xfrm rot="20432432">
            <a:off x="8556132" y="958519"/>
            <a:ext cx="1340389" cy="1119840"/>
            <a:chOff x="1235383" y="1051095"/>
            <a:chExt cx="1340389" cy="1119840"/>
          </a:xfrm>
        </p:grpSpPr>
        <p:cxnSp>
          <p:nvCxnSpPr>
            <p:cNvPr id="107" name="Прямая со стрелкой 106"/>
            <p:cNvCxnSpPr/>
            <p:nvPr/>
          </p:nvCxnSpPr>
          <p:spPr>
            <a:xfrm>
              <a:off x="1789043" y="1626237"/>
              <a:ext cx="682395" cy="0"/>
            </a:xfrm>
            <a:prstGeom prst="straightConnector1">
              <a:avLst/>
            </a:prstGeom>
            <a:ln>
              <a:solidFill>
                <a:srgbClr val="F7593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 стрелкой 107"/>
            <p:cNvCxnSpPr/>
            <p:nvPr/>
          </p:nvCxnSpPr>
          <p:spPr>
            <a:xfrm>
              <a:off x="1785667" y="1627057"/>
              <a:ext cx="0" cy="429774"/>
            </a:xfrm>
            <a:prstGeom prst="straightConnector1">
              <a:avLst/>
            </a:prstGeom>
            <a:ln>
              <a:solidFill>
                <a:srgbClr val="F7593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>
              <a:off x="2272484" y="1280949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75931"/>
                  </a:solidFill>
                </a:rPr>
                <a:t>P</a:t>
              </a:r>
              <a:endParaRPr lang="ru-RU" dirty="0">
                <a:solidFill>
                  <a:srgbClr val="F75931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348356" y="1766719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75931"/>
                  </a:solidFill>
                </a:rPr>
                <a:t>G</a:t>
              </a:r>
              <a:endParaRPr lang="ru-RU" sz="1200" dirty="0">
                <a:solidFill>
                  <a:srgbClr val="F75931"/>
                </a:solidFill>
              </a:endParaRPr>
            </a:p>
          </p:txBody>
        </p:sp>
        <p:cxnSp>
          <p:nvCxnSpPr>
            <p:cNvPr id="111" name="Прямая со стрелкой 110"/>
            <p:cNvCxnSpPr/>
            <p:nvPr/>
          </p:nvCxnSpPr>
          <p:spPr>
            <a:xfrm rot="1167568" flipH="1" flipV="1">
              <a:off x="1709355" y="1182089"/>
              <a:ext cx="152623" cy="431964"/>
            </a:xfrm>
            <a:prstGeom prst="straightConnector1">
              <a:avLst/>
            </a:prstGeom>
            <a:ln>
              <a:solidFill>
                <a:srgbClr val="F7593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1801901" y="105109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75931"/>
                  </a:solidFill>
                </a:rPr>
                <a:t>Y</a:t>
              </a:r>
              <a:endParaRPr lang="ru-RU" sz="1200" dirty="0">
                <a:solidFill>
                  <a:srgbClr val="F75931"/>
                </a:solidFill>
              </a:endParaRPr>
            </a:p>
          </p:txBody>
        </p:sp>
        <p:cxnSp>
          <p:nvCxnSpPr>
            <p:cNvPr id="113" name="Прямая со стрелкой 112"/>
            <p:cNvCxnSpPr/>
            <p:nvPr/>
          </p:nvCxnSpPr>
          <p:spPr>
            <a:xfrm rot="1167568" flipH="1">
              <a:off x="1509116" y="1578084"/>
              <a:ext cx="272573" cy="96307"/>
            </a:xfrm>
            <a:prstGeom prst="straightConnector1">
              <a:avLst/>
            </a:prstGeom>
            <a:ln>
              <a:solidFill>
                <a:srgbClr val="F75931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1235383" y="1287396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75931"/>
                  </a:solidFill>
                </a:rPr>
                <a:t>X</a:t>
              </a:r>
              <a:endParaRPr lang="ru-RU" sz="1200" dirty="0">
                <a:solidFill>
                  <a:srgbClr val="F75931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735535" y="1262090"/>
              <a:ext cx="447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75931"/>
                  </a:solidFill>
                </a:rPr>
                <a:t>G</a:t>
              </a:r>
              <a:r>
                <a:rPr lang="en-US" sz="1100" dirty="0" smtClean="0">
                  <a:solidFill>
                    <a:srgbClr val="F75931"/>
                  </a:solidFill>
                </a:rPr>
                <a:t>2</a:t>
              </a:r>
              <a:endParaRPr lang="ru-RU" sz="1200" dirty="0">
                <a:solidFill>
                  <a:srgbClr val="F75931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759329" y="1801603"/>
              <a:ext cx="447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75931"/>
                  </a:solidFill>
                </a:rPr>
                <a:t>G</a:t>
              </a:r>
              <a:r>
                <a:rPr lang="en-US" sz="1100" dirty="0">
                  <a:solidFill>
                    <a:srgbClr val="F75931"/>
                  </a:solidFill>
                </a:rPr>
                <a:t>1</a:t>
              </a:r>
              <a:endParaRPr lang="ru-RU" sz="1200" dirty="0">
                <a:solidFill>
                  <a:srgbClr val="F75931"/>
                </a:solidFill>
              </a:endParaRPr>
            </a:p>
          </p:txBody>
        </p:sp>
      </p:grpSp>
      <p:cxnSp>
        <p:nvCxnSpPr>
          <p:cNvPr id="116" name="Прямая со стрелкой 115"/>
          <p:cNvCxnSpPr/>
          <p:nvPr/>
        </p:nvCxnSpPr>
        <p:spPr>
          <a:xfrm flipH="1">
            <a:off x="8947523" y="1570587"/>
            <a:ext cx="172674" cy="61010"/>
          </a:xfrm>
          <a:prstGeom prst="straightConnector1">
            <a:avLst/>
          </a:prstGeom>
          <a:ln>
            <a:solidFill>
              <a:srgbClr val="F7593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>
            <a:off x="9119763" y="1566018"/>
            <a:ext cx="0" cy="487646"/>
          </a:xfrm>
          <a:prstGeom prst="straightConnector1">
            <a:avLst/>
          </a:prstGeom>
          <a:ln>
            <a:solidFill>
              <a:srgbClr val="F7593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10009370" y="152645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5931"/>
                </a:solidFill>
              </a:rPr>
              <a:t>Y=G</a:t>
            </a:r>
            <a:r>
              <a:rPr lang="en-US" sz="1200" dirty="0" smtClean="0">
                <a:solidFill>
                  <a:srgbClr val="F75931"/>
                </a:solidFill>
              </a:rPr>
              <a:t>1</a:t>
            </a:r>
            <a:endParaRPr lang="ru-RU" sz="1200" dirty="0">
              <a:solidFill>
                <a:srgbClr val="F75931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0733978" y="152645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5931"/>
                </a:solidFill>
              </a:rPr>
              <a:t>P=X+G</a:t>
            </a:r>
            <a:r>
              <a:rPr lang="en-US" sz="1200" dirty="0">
                <a:solidFill>
                  <a:srgbClr val="F75931"/>
                </a:solidFill>
              </a:rPr>
              <a:t>2</a:t>
            </a:r>
            <a:endParaRPr lang="ru-RU" sz="1200" dirty="0">
              <a:solidFill>
                <a:srgbClr val="F75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3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24" y="3823440"/>
            <a:ext cx="803522" cy="3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17170" y="188238"/>
            <a:ext cx="929259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+mj-lt"/>
              </a:rPr>
              <a:t>Ключевые задачи НТИ , </a:t>
            </a:r>
            <a:r>
              <a:rPr lang="ru-RU" dirty="0" smtClean="0">
                <a:latin typeface="+mj-lt"/>
              </a:rPr>
              <a:t>установленные Планом развития НТИ на 2017 год </a:t>
            </a:r>
            <a:endParaRPr lang="ru-RU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0501" y="777240"/>
            <a:ext cx="6655114" cy="5578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solidFill>
                  <a:schemeClr val="tx1"/>
                </a:solidFill>
                <a:latin typeface="+mj-lt"/>
              </a:rPr>
              <a:t>Создана 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устойчивая система управления и координации НТИ.</a:t>
            </a:r>
          </a:p>
          <a:p>
            <a:pPr marL="228600" indent="-228600">
              <a:buFont typeface="+mj-lt"/>
              <a:buAutoNum type="arabicPeriod"/>
            </a:pPr>
            <a:endParaRPr lang="ru-RU" sz="1200" dirty="0">
              <a:solidFill>
                <a:schemeClr val="tx1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В реализацию НТИ вовлечены действующие государственные институты развития, а также федеральные органы исполнительной власти</a:t>
            </a:r>
            <a:r>
              <a:rPr lang="ru-RU" sz="1200" dirty="0" smtClean="0">
                <a:solidFill>
                  <a:schemeClr val="tx1"/>
                </a:solidFill>
                <a:latin typeface="+mj-lt"/>
              </a:rPr>
              <a:t>.</a:t>
            </a:r>
            <a:endParaRPr lang="ru-RU" sz="1200" dirty="0">
              <a:solidFill>
                <a:schemeClr val="tx1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endParaRPr lang="ru-RU" sz="1200" dirty="0">
              <a:solidFill>
                <a:schemeClr val="tx1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На базе университетов созданы центры компетенций НТИ по «сквозным» технологиям, запущены исследовательские и образовательные программы по приоритетным для НТИ технологическим направлениям.</a:t>
            </a:r>
          </a:p>
          <a:p>
            <a:pPr marL="228600" indent="-228600">
              <a:buFont typeface="+mj-lt"/>
              <a:buAutoNum type="arabicPeriod"/>
            </a:pPr>
            <a:endParaRPr lang="ru-RU" sz="1200" dirty="0">
              <a:solidFill>
                <a:schemeClr val="tx1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В интересах развития талантов в научно-технической сфере организована деятельность «кружкового движения» и разработана концепция урока «Технологии».</a:t>
            </a:r>
          </a:p>
          <a:p>
            <a:pPr marL="228600" indent="-228600">
              <a:buFont typeface="+mj-lt"/>
              <a:buAutoNum type="arabicPeriod"/>
            </a:pPr>
            <a:endParaRPr lang="ru-RU" sz="1200" dirty="0">
              <a:solidFill>
                <a:schemeClr val="tx1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Проведено «пилотирование» региональной политики НТИ.</a:t>
            </a:r>
          </a:p>
          <a:p>
            <a:pPr marL="228600" indent="-228600">
              <a:buFont typeface="+mj-lt"/>
              <a:buAutoNum type="arabicPeriod"/>
            </a:pPr>
            <a:endParaRPr lang="ru-RU" sz="1200" dirty="0">
              <a:solidFill>
                <a:schemeClr val="tx1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Определены операторы, осуществляющие поддержку для разных категорий проектов НТИ и сервисов НТИ.</a:t>
            </a:r>
          </a:p>
          <a:p>
            <a:pPr marL="228600" indent="-228600">
              <a:buFont typeface="+mj-lt"/>
              <a:buAutoNum type="arabicPeriod"/>
            </a:pPr>
            <a:endParaRPr lang="ru-RU" sz="1200" dirty="0">
              <a:solidFill>
                <a:schemeClr val="tx1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Сформирован задел по регулированию рынка интеллектуальной собственности и рынка «умного» капитала для развития НТИ на последующих этапах</a:t>
            </a:r>
            <a:r>
              <a:rPr lang="ru-RU" sz="1200" dirty="0" smtClean="0">
                <a:solidFill>
                  <a:schemeClr val="tx1"/>
                </a:solidFill>
                <a:latin typeface="+mj-lt"/>
              </a:rPr>
              <a:t>.</a:t>
            </a:r>
            <a:endParaRPr lang="ru-RU" sz="1200" dirty="0">
              <a:solidFill>
                <a:schemeClr val="tx1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endParaRPr lang="ru-RU" sz="1200" dirty="0">
              <a:solidFill>
                <a:schemeClr val="tx1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Разработан и запущен механизм популяризации научно-технической деятельности и технологического предпринимательства среди широких слоев </a:t>
            </a:r>
            <a:r>
              <a:rPr lang="ru-RU" sz="1200" dirty="0" smtClean="0">
                <a:solidFill>
                  <a:schemeClr val="tx1"/>
                </a:solidFill>
                <a:latin typeface="+mj-lt"/>
              </a:rPr>
              <a:t>населения. </a:t>
            </a:r>
            <a:endParaRPr lang="ru-RU" sz="1200" dirty="0">
              <a:solidFill>
                <a:schemeClr val="tx1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endParaRPr lang="ru-RU" sz="1200" dirty="0">
              <a:solidFill>
                <a:schemeClr val="tx1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solidFill>
                  <a:schemeClr val="tx1"/>
                </a:solidFill>
                <a:latin typeface="+mj-lt"/>
              </a:rPr>
              <a:t>Сформирован 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механизм «открытия рынков» для перспективных продуктов и </a:t>
            </a:r>
            <a:r>
              <a:rPr lang="ru-RU" sz="1200" dirty="0" smtClean="0">
                <a:solidFill>
                  <a:schemeClr val="tx1"/>
                </a:solidFill>
                <a:latin typeface="+mj-lt"/>
              </a:rPr>
              <a:t>услуг.</a:t>
            </a:r>
          </a:p>
          <a:p>
            <a:pPr marL="228600" indent="-228600">
              <a:buFont typeface="+mj-lt"/>
              <a:buAutoNum type="arabicPeriod"/>
            </a:pPr>
            <a:endParaRPr lang="ru-RU" sz="1200" dirty="0" smtClean="0">
              <a:solidFill>
                <a:schemeClr val="tx1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solidFill>
                  <a:schemeClr val="tx1"/>
                </a:solidFill>
                <a:latin typeface="+mj-lt"/>
              </a:rPr>
              <a:t>Разработан 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и согласован план развития НТИ на 2018-2024 годы. </a:t>
            </a:r>
            <a:endParaRPr lang="ru-RU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58099" y="815340"/>
            <a:ext cx="4324351" cy="569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+mj-lt"/>
              </a:rPr>
              <a:t>Статус</a:t>
            </a:r>
            <a:endParaRPr lang="ru-RU" sz="1600" b="1" dirty="0" smtClean="0">
              <a:solidFill>
                <a:schemeClr val="tx1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100" dirty="0" smtClean="0">
                <a:solidFill>
                  <a:schemeClr val="tx1"/>
                </a:solidFill>
              </a:rPr>
              <a:t>Реформа в РВК, перераспределение полномочий между АСИ и РВК</a:t>
            </a:r>
            <a:r>
              <a:rPr lang="ru-RU" sz="1100" dirty="0" smtClean="0">
                <a:solidFill>
                  <a:schemeClr val="accent4"/>
                </a:solidFill>
              </a:rPr>
              <a:t>. </a:t>
            </a:r>
            <a:r>
              <a:rPr lang="ru-RU" sz="1200" dirty="0" smtClean="0">
                <a:solidFill>
                  <a:schemeClr val="accent4"/>
                </a:solidFill>
              </a:rPr>
              <a:t>Работа по формированию ИЦ </a:t>
            </a:r>
            <a:r>
              <a:rPr lang="ru-RU" sz="1200" dirty="0" err="1" smtClean="0">
                <a:solidFill>
                  <a:schemeClr val="accent4"/>
                </a:solidFill>
              </a:rPr>
              <a:t>Аэронет</a:t>
            </a:r>
            <a:r>
              <a:rPr lang="ru-RU" sz="1200" dirty="0" smtClean="0">
                <a:solidFill>
                  <a:schemeClr val="accent4"/>
                </a:solidFill>
              </a:rPr>
              <a:t> 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100" dirty="0" smtClean="0">
                <a:solidFill>
                  <a:schemeClr val="tx1"/>
                </a:solidFill>
              </a:rPr>
              <a:t>Минимальное (часто формальное) вовлечение, активность только ФСИ, ВЭБ и АСИ. НБ формально (необходимо усилить на уровне мандатов и системы координации). </a:t>
            </a:r>
            <a:r>
              <a:rPr lang="ru-RU" sz="1200" dirty="0" smtClean="0">
                <a:solidFill>
                  <a:schemeClr val="accent4"/>
                </a:solidFill>
              </a:rPr>
              <a:t>Усиление взаимодействия с Минтрансом России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100" dirty="0" smtClean="0">
                <a:solidFill>
                  <a:schemeClr val="tx1"/>
                </a:solidFill>
              </a:rPr>
              <a:t>Проводится конкурс программ среди вузов, окончание в декабре.</a:t>
            </a:r>
            <a:r>
              <a:rPr lang="ru-RU" sz="1200" dirty="0" smtClean="0">
                <a:solidFill>
                  <a:schemeClr val="accent4"/>
                </a:solidFill>
              </a:rPr>
              <a:t> Сотрудничество с 7 вузами, рекомендации 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ru-RU" sz="1100" dirty="0" smtClean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100" dirty="0" smtClean="0">
                <a:solidFill>
                  <a:schemeClr val="tx1"/>
                </a:solidFill>
              </a:rPr>
              <a:t>Утверждена карта «Кружковое движение». </a:t>
            </a:r>
            <a:r>
              <a:rPr lang="ru-RU" sz="1200" dirty="0" smtClean="0">
                <a:solidFill>
                  <a:schemeClr val="accent4"/>
                </a:solidFill>
              </a:rPr>
              <a:t>Обсуждение взаимодействия по проекту «Спутник </a:t>
            </a:r>
            <a:r>
              <a:rPr lang="ru-RU" sz="1200" dirty="0" err="1" smtClean="0">
                <a:solidFill>
                  <a:schemeClr val="accent4"/>
                </a:solidFill>
              </a:rPr>
              <a:t>Челлендж</a:t>
            </a:r>
            <a:r>
              <a:rPr lang="ru-RU" sz="1200" dirty="0" smtClean="0">
                <a:solidFill>
                  <a:schemeClr val="accent4"/>
                </a:solidFill>
              </a:rPr>
              <a:t>»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100" dirty="0" smtClean="0">
                <a:solidFill>
                  <a:schemeClr val="tx1"/>
                </a:solidFill>
              </a:rPr>
              <a:t>Проведены стратегические сессии в 16 регионах НТИ, сформированы региональные дорожные карты, создана зона пилотного внедрения в Новгородской области. </a:t>
            </a:r>
            <a:r>
              <a:rPr lang="ru-RU" sz="1200" dirty="0" smtClean="0">
                <a:solidFill>
                  <a:schemeClr val="accent4"/>
                </a:solidFill>
              </a:rPr>
              <a:t>Соглашение с Новгородской областью. Рабочее взаимодействие: Питер, Самара, Красноярск, Ульяновск, Ижевск, Ставрополь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100" dirty="0" smtClean="0">
                <a:solidFill>
                  <a:schemeClr val="tx1"/>
                </a:solidFill>
              </a:rPr>
              <a:t>В качестве операторов определены Внешэкономбанк и ВЭБ-инновации, ФСИ, </a:t>
            </a:r>
            <a:r>
              <a:rPr lang="ru-RU" sz="1100" dirty="0" err="1" smtClean="0">
                <a:solidFill>
                  <a:schemeClr val="tx1"/>
                </a:solidFill>
              </a:rPr>
              <a:t>Сколково</a:t>
            </a:r>
            <a:r>
              <a:rPr lang="ru-RU" sz="1100" dirty="0" smtClean="0">
                <a:solidFill>
                  <a:schemeClr val="tx1"/>
                </a:solidFill>
              </a:rPr>
              <a:t>, РЭЦ, АСИ. </a:t>
            </a:r>
            <a:r>
              <a:rPr lang="ru-RU" sz="1200" dirty="0">
                <a:solidFill>
                  <a:schemeClr val="accent4"/>
                </a:solidFill>
              </a:rPr>
              <a:t>В</a:t>
            </a:r>
            <a:r>
              <a:rPr lang="ru-RU" sz="1200" dirty="0" smtClean="0">
                <a:solidFill>
                  <a:schemeClr val="accent4"/>
                </a:solidFill>
              </a:rPr>
              <a:t>заимодействие с ФСИ, ВЭБ-Инновации, РЭЦ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100" dirty="0" err="1" smtClean="0">
                <a:solidFill>
                  <a:schemeClr val="tx1"/>
                </a:solidFill>
              </a:rPr>
              <a:t>Коцепция</a:t>
            </a:r>
            <a:r>
              <a:rPr lang="ru-RU" sz="1100" dirty="0" smtClean="0">
                <a:solidFill>
                  <a:schemeClr val="tx1"/>
                </a:solidFill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</a:rPr>
              <a:t>IPNet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>прошла общественное обсуждение и готова к принятию. Концепция </a:t>
            </a:r>
            <a:r>
              <a:rPr lang="en-US" sz="1100" dirty="0" err="1" smtClean="0">
                <a:solidFill>
                  <a:schemeClr val="tx1"/>
                </a:solidFill>
              </a:rPr>
              <a:t>CapitalNet</a:t>
            </a:r>
            <a:r>
              <a:rPr lang="en-US" sz="1100" dirty="0" smtClean="0">
                <a:solidFill>
                  <a:schemeClr val="tx1"/>
                </a:solidFill>
              </a:rPr>
              <a:t> </a:t>
            </a:r>
            <a:r>
              <a:rPr lang="ru-RU" sz="1100" dirty="0" smtClean="0">
                <a:solidFill>
                  <a:schemeClr val="tx1"/>
                </a:solidFill>
              </a:rPr>
              <a:t>в стадии формирования.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100" dirty="0" smtClean="0">
                <a:solidFill>
                  <a:schemeClr val="tx1"/>
                </a:solidFill>
              </a:rPr>
              <a:t>Реализуется проект по организации технологических конкурсов. </a:t>
            </a:r>
            <a:r>
              <a:rPr lang="ru-RU" sz="1200" dirty="0" smtClean="0">
                <a:solidFill>
                  <a:schemeClr val="accent4"/>
                </a:solidFill>
              </a:rPr>
              <a:t>Были в основании ТК по топливной энергетике 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100" dirty="0" smtClean="0">
                <a:solidFill>
                  <a:schemeClr val="tx1"/>
                </a:solidFill>
              </a:rPr>
              <a:t>Запускается механизм нормативно-правовых дорожных карт. </a:t>
            </a:r>
            <a:r>
              <a:rPr lang="ru-RU" sz="1200" dirty="0" smtClean="0">
                <a:solidFill>
                  <a:schemeClr val="accent4"/>
                </a:solidFill>
              </a:rPr>
              <a:t>Карта на согласовании</a:t>
            </a:r>
            <a:endParaRPr lang="ru-RU" sz="1100" dirty="0" smtClean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100" dirty="0" smtClean="0">
                <a:solidFill>
                  <a:schemeClr val="tx1"/>
                </a:solidFill>
              </a:rPr>
              <a:t>По </a:t>
            </a:r>
            <a:r>
              <a:rPr lang="ru-RU" sz="1100" dirty="0">
                <a:solidFill>
                  <a:schemeClr val="tx1"/>
                </a:solidFill>
              </a:rPr>
              <a:t>итогам рассмотрения отчетов о реализации плана развития НТИ будет подготовлен перечень мероприятий на 2018-2024 годы.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10" y="980093"/>
            <a:ext cx="800577" cy="33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22" y="4336571"/>
            <a:ext cx="800577" cy="33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6" y="2701395"/>
            <a:ext cx="803522" cy="3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79" y="2065125"/>
            <a:ext cx="803522" cy="3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565" y="1472384"/>
            <a:ext cx="800577" cy="33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5" y="5010898"/>
            <a:ext cx="800577" cy="33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5" y="5507602"/>
            <a:ext cx="800577" cy="33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Дата 3"/>
          <p:cNvSpPr>
            <a:spLocks noGrp="1"/>
          </p:cNvSpPr>
          <p:nvPr>
            <p:ph type="dt" sz="half" idx="10"/>
          </p:nvPr>
        </p:nvSpPr>
        <p:spPr>
          <a:xfrm>
            <a:off x="352262" y="6389370"/>
            <a:ext cx="8300248" cy="365125"/>
          </a:xfrm>
        </p:spPr>
        <p:txBody>
          <a:bodyPr/>
          <a:lstStyle/>
          <a:p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*Пояснительная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записка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плану реализации Национальной технологической инициативы на 2017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год</a:t>
            </a:r>
          </a:p>
          <a:p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** Для детального статуса см. приложение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055" y="815340"/>
            <a:ext cx="30844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+mj-lt"/>
              </a:rPr>
              <a:t>Ожидаемый результат на начало 2018 года*: 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565" y="3266066"/>
            <a:ext cx="803522" cy="3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4" y="6025835"/>
            <a:ext cx="800577" cy="33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86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/>
              <a:t>Статус реализации «дорожных карт» НТИ по итогам 2017 г.*</a:t>
            </a:r>
            <a:endParaRPr lang="ru-RU" sz="2400" b="1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1830542" y="6396990"/>
            <a:ext cx="8300248" cy="365125"/>
          </a:xfrm>
        </p:spPr>
        <p:txBody>
          <a:bodyPr/>
          <a:lstStyle/>
          <a:p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*По предварительной оценке ПО НТИ. Для детального статуса см. приложение</a:t>
            </a:r>
          </a:p>
          <a:p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** в том числе в процессе реализации</a:t>
            </a:r>
          </a:p>
          <a:p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*** по части значимых контрольных результатов на текущий момент нет статуса.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55600" y="879686"/>
          <a:ext cx="11485880" cy="533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412"/>
                <a:gridCol w="1404850"/>
                <a:gridCol w="1668815"/>
                <a:gridCol w="1501515"/>
                <a:gridCol w="1437913"/>
                <a:gridCol w="1437913"/>
                <a:gridCol w="1313731"/>
                <a:gridCol w="131373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ДК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Достижение целевых</a:t>
                      </a:r>
                      <a:r>
                        <a:rPr lang="ru-RU" sz="1200" baseline="0" dirty="0" smtClean="0">
                          <a:latin typeface="+mj-lt"/>
                        </a:rPr>
                        <a:t> показателей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Достижение</a:t>
                      </a:r>
                      <a:r>
                        <a:rPr lang="ru-RU" sz="1200" baseline="0" dirty="0" smtClean="0">
                          <a:latin typeface="+mj-lt"/>
                        </a:rPr>
                        <a:t> значимых контрольных результатов (прогноз) **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Количество проектов на</a:t>
                      </a:r>
                      <a:r>
                        <a:rPr lang="ru-RU" sz="1200" baseline="0" dirty="0" smtClean="0">
                          <a:latin typeface="+mj-lt"/>
                        </a:rPr>
                        <a:t> реализации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Количество проектов в</a:t>
                      </a:r>
                      <a:r>
                        <a:rPr lang="ru-RU" sz="1200" baseline="0" dirty="0" smtClean="0">
                          <a:latin typeface="+mj-lt"/>
                        </a:rPr>
                        <a:t> разработке (одобрено ПК)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Проекты ФСИ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Проекты вне П317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Статус</a:t>
                      </a:r>
                      <a:r>
                        <a:rPr lang="ru-RU" sz="1200" baseline="0" dirty="0" smtClean="0">
                          <a:latin typeface="+mj-lt"/>
                        </a:rPr>
                        <a:t> согласования нормативной ДК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 smtClean="0">
                          <a:latin typeface="+mj-lt"/>
                        </a:rPr>
                        <a:t>Аэронет</a:t>
                      </a:r>
                      <a:endParaRPr lang="ru-RU" sz="1200" b="1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5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6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45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н/д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межведомственном согласовании, с задержками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 smtClean="0">
                          <a:latin typeface="+mj-lt"/>
                        </a:rPr>
                        <a:t>Автонет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0%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17%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1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7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36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н/д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rgbClr val="3D783C"/>
                          </a:solidFill>
                          <a:latin typeface="+mj-lt"/>
                          <a:ea typeface="+mn-ea"/>
                          <a:cs typeface="+mn-cs"/>
                        </a:rPr>
                        <a:t>подготовка к внесению в Правительство РФ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 smtClean="0">
                          <a:latin typeface="+mj-lt"/>
                        </a:rPr>
                        <a:t>Маринет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25%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60%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5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9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40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н/д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межведомственном согласовании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 smtClean="0">
                          <a:latin typeface="+mj-lt"/>
                        </a:rPr>
                        <a:t>Нейронет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48%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100%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7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16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59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н/д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межведомственном согласовании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 smtClean="0">
                          <a:latin typeface="+mj-lt"/>
                        </a:rPr>
                        <a:t>Хелснет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18%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26%***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3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6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24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отказ Минздрава</a:t>
                      </a:r>
                      <a:endParaRPr lang="ru-RU" sz="1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 smtClean="0">
                          <a:latin typeface="+mj-lt"/>
                        </a:rPr>
                        <a:t>Энерджинет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0%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91%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2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6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37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н/д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межведомственном согласовании, с задержками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err="1" smtClean="0">
                          <a:latin typeface="+mj-lt"/>
                        </a:rPr>
                        <a:t>Технет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50%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59%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0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3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19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межведомственном согласовании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latin typeface="+mj-lt"/>
                        </a:rPr>
                        <a:t>Кружковое движение</a:t>
                      </a:r>
                      <a:endParaRPr lang="ru-RU"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н/д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н/д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3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7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-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j-lt"/>
                        </a:rPr>
                        <a:t>н/д</a:t>
                      </a:r>
                      <a:endParaRPr lang="ru-RU" sz="12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j-lt"/>
                        </a:rPr>
                        <a:t>необходимо утвердить</a:t>
                      </a:r>
                      <a:r>
                        <a:rPr lang="ru-RU" sz="1000" baseline="0" dirty="0" smtClean="0">
                          <a:latin typeface="+mj-lt"/>
                        </a:rPr>
                        <a:t> на МРГ и Президиуме</a:t>
                      </a:r>
                      <a:endParaRPr lang="ru-RU" sz="10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51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>
            <a:graphicFrameLocks/>
          </p:cNvGraphicFramePr>
          <p:nvPr>
            <p:extLst/>
          </p:nvPr>
        </p:nvGraphicFramePr>
        <p:xfrm>
          <a:off x="5187203" y="1057437"/>
          <a:ext cx="6446819" cy="2804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+mj-lt"/>
              </a:rPr>
              <a:t>ДК «</a:t>
            </a:r>
            <a:r>
              <a:rPr lang="ru-RU" sz="3200" b="1" dirty="0" err="1" smtClean="0">
                <a:latin typeface="+mj-lt"/>
              </a:rPr>
              <a:t>Аэронет</a:t>
            </a:r>
            <a:r>
              <a:rPr lang="ru-RU" sz="3200" b="1" dirty="0" smtClean="0">
                <a:latin typeface="+mj-lt"/>
              </a:rPr>
              <a:t>»</a:t>
            </a:r>
            <a:endParaRPr lang="en-US" sz="32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451" y="761943"/>
            <a:ext cx="3819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+mj-lt"/>
              </a:rPr>
              <a:t>Достижение целевых показателей*</a:t>
            </a:r>
            <a:endParaRPr lang="en-US" sz="1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3490" y="762697"/>
            <a:ext cx="4668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+mj-lt"/>
              </a:rPr>
              <a:t>Достижение значимых контрольных </a:t>
            </a:r>
            <a:r>
              <a:rPr lang="ru-RU" sz="1400" b="1" dirty="0" smtClean="0">
                <a:solidFill>
                  <a:srgbClr val="C00000"/>
                </a:solidFill>
                <a:latin typeface="+mj-lt"/>
              </a:rPr>
              <a:t>результатов (ЗКР ДК)**</a:t>
            </a:r>
            <a:endParaRPr lang="en-US" sz="1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49" y="5934435"/>
            <a:ext cx="552450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i="1" dirty="0" smtClean="0">
                <a:latin typeface="+mj-lt"/>
              </a:rPr>
              <a:t>* Прогнозное </a:t>
            </a:r>
            <a:r>
              <a:rPr lang="ru-RU" sz="900" i="1" dirty="0">
                <a:latin typeface="+mj-lt"/>
              </a:rPr>
              <a:t>значение по проектам НТИ. Итоговое значение показателя по отрасли будет уточнено </a:t>
            </a:r>
            <a:r>
              <a:rPr lang="ru-RU" sz="900" i="1" dirty="0" smtClean="0">
                <a:latin typeface="+mj-lt"/>
              </a:rPr>
              <a:t>по</a:t>
            </a:r>
            <a:br>
              <a:rPr lang="ru-RU" sz="900" i="1" dirty="0" smtClean="0">
                <a:latin typeface="+mj-lt"/>
              </a:rPr>
            </a:br>
            <a:r>
              <a:rPr lang="ru-RU" sz="900" i="1" dirty="0" smtClean="0">
                <a:latin typeface="+mj-lt"/>
              </a:rPr>
              <a:t>итогам </a:t>
            </a:r>
            <a:r>
              <a:rPr lang="ru-RU" sz="900" i="1" dirty="0">
                <a:latin typeface="+mj-lt"/>
              </a:rPr>
              <a:t>2017 </a:t>
            </a:r>
            <a:r>
              <a:rPr lang="ru-RU" sz="900" i="1" dirty="0" smtClean="0">
                <a:latin typeface="+mj-lt"/>
              </a:rPr>
              <a:t>года. Не приведен показатель «производительность труда» в связи с отсутствием данных.</a:t>
            </a:r>
          </a:p>
          <a:p>
            <a:r>
              <a:rPr lang="ru-RU" sz="900" i="1" dirty="0" smtClean="0">
                <a:latin typeface="+mj-lt"/>
              </a:rPr>
              <a:t>** По предварительной оценке ПО НТИ.</a:t>
            </a:r>
            <a:endParaRPr lang="en-US" sz="900" dirty="0">
              <a:latin typeface="+mj-lt"/>
            </a:endParaRPr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246371" y="905672"/>
          <a:ext cx="2059949" cy="143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/>
          </p:nvPr>
        </p:nvGraphicFramePr>
        <p:xfrm>
          <a:off x="1576549" y="824391"/>
          <a:ext cx="3045273" cy="1774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/>
          </p:nvPr>
        </p:nvGraphicFramePr>
        <p:xfrm>
          <a:off x="2774108" y="1983543"/>
          <a:ext cx="2657475" cy="1794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/>
          <p:nvPr>
            <p:extLst/>
          </p:nvPr>
        </p:nvGraphicFramePr>
        <p:xfrm>
          <a:off x="3821607" y="844195"/>
          <a:ext cx="2281833" cy="1741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/>
          </p:nvPr>
        </p:nvGraphicFramePr>
        <p:xfrm>
          <a:off x="889360" y="1975822"/>
          <a:ext cx="2509801" cy="1801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/>
          </p:nvPr>
        </p:nvGraphicFramePr>
        <p:xfrm>
          <a:off x="540376" y="3688214"/>
          <a:ext cx="5260349" cy="222628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758700"/>
                <a:gridCol w="501649"/>
              </a:tblGrid>
              <a:tr h="2749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rgbClr val="C00000"/>
                          </a:solidFill>
                          <a:latin typeface="+mj-lt"/>
                        </a:rPr>
                        <a:t>Статистика</a:t>
                      </a:r>
                      <a:r>
                        <a:rPr lang="ru-RU" sz="1400" kern="1200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портфеля проектов (2016-2017 гг.)</a:t>
                      </a:r>
                      <a:endParaRPr lang="ru-RU" sz="1400" b="1" kern="1200" dirty="0" smtClean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rgbClr val="C00000"/>
                          </a:solidFill>
                        </a:rPr>
                        <a:t>шт.</a:t>
                      </a:r>
                      <a:endParaRPr lang="ru-RU" sz="1400" b="1" kern="1200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7494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Проекты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+mn-lt"/>
                        </a:rPr>
                        <a:t>на реализации, в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т. ч. по 1 проекту завершены проектные работы</a:t>
                      </a:r>
                      <a:endParaRPr lang="ru-RU" sz="10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/>
                        <a:t>5</a:t>
                      </a:r>
                      <a:endParaRPr lang="ru-RU" sz="1050" b="1" dirty="0">
                        <a:latin typeface="+mj-lt"/>
                      </a:endParaRPr>
                    </a:p>
                  </a:txBody>
                  <a:tcPr/>
                </a:tc>
              </a:tr>
              <a:tr h="274944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solidFill>
                            <a:schemeClr val="tx1"/>
                          </a:solidFill>
                        </a:rPr>
                        <a:t>Проекты в разработке (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</a:rPr>
                        <a:t>одобрены Проектным комитетом)</a:t>
                      </a:r>
                      <a:endParaRPr lang="ru-RU" sz="1050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50" b="1" kern="12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5351">
                <a:tc>
                  <a:txBody>
                    <a:bodyPr/>
                    <a:lstStyle/>
                    <a:p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Проекты, профинансированные Фондом содействия развитию малых форм предприятий в научно-технической сфере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5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90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</a:rPr>
                        <a:t>Проекты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</a:rPr>
                        <a:t> при поддержке </a:t>
                      </a:r>
                      <a:r>
                        <a:rPr lang="ru-RU" sz="1050" kern="1200" baseline="0" dirty="0" err="1" smtClean="0">
                          <a:solidFill>
                            <a:schemeClr val="tx1"/>
                          </a:solidFill>
                        </a:rPr>
                        <a:t>ВЭБа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</a:rPr>
                        <a:t> и АСИ «Новый бизнес»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i="0" kern="12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sz="900" i="0" dirty="0" smtClean="0"/>
                        <a:t>Проект «Малая космическая телекоммуникационная платформа спутников связи «Атом»  находится на стадии отбора</a:t>
                      </a:r>
                      <a:r>
                        <a:rPr lang="ru-RU" sz="1050" i="0" kern="12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050" i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05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453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Проекты, реализуемые в отрасли вне рамок НТИ, направленные на достижение целей дорожной карты</a:t>
                      </a:r>
                      <a:endParaRPr lang="ru-RU" sz="105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5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282051" y="3707981"/>
            <a:ext cx="4668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+mj-lt"/>
              </a:rPr>
              <a:t>Планы на 2018 г.</a:t>
            </a:r>
            <a:endParaRPr lang="en-US" sz="1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2926" y="3076007"/>
            <a:ext cx="895349" cy="2000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/>
              <a:t>достигнуто</a:t>
            </a:r>
            <a:endParaRPr lang="en-US" sz="900" dirty="0"/>
          </a:p>
        </p:txBody>
      </p:sp>
      <p:sp>
        <p:nvSpPr>
          <p:cNvPr id="17" name="Rectangle 16"/>
          <p:cNvSpPr/>
          <p:nvPr/>
        </p:nvSpPr>
        <p:spPr>
          <a:xfrm>
            <a:off x="542925" y="3262132"/>
            <a:ext cx="895349" cy="20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/>
              <a:t>н</a:t>
            </a:r>
            <a:r>
              <a:rPr lang="ru-RU" sz="900" dirty="0" smtClean="0"/>
              <a:t>е достигнуто</a:t>
            </a:r>
            <a:endParaRPr lang="en-US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6581135" y="2918192"/>
            <a:ext cx="536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В 2016 году реализованы 7 из 20 ЗКР ДК. Невыполненные в 2016 года ЗКР ДК также не реализованы в 2017 году. </a:t>
            </a:r>
          </a:p>
          <a:p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ru-RU" sz="1000" dirty="0">
                <a:solidFill>
                  <a:schemeClr val="accent6">
                    <a:lumMod val="50000"/>
                  </a:schemeClr>
                </a:solidFill>
              </a:rPr>
              <a:t>текущий момент ДК находится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ru-RU" sz="1000" dirty="0">
                <a:solidFill>
                  <a:schemeClr val="accent6">
                    <a:lumMod val="50000"/>
                  </a:schemeClr>
                </a:solidFill>
              </a:rPr>
              <a:t>стадии  актуализации,  перечень и сроки ЗКР будут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пересмотрены.</a:t>
            </a:r>
            <a:endParaRPr lang="en-US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8441" y="2918192"/>
            <a:ext cx="535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300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553064" y="1846729"/>
            <a:ext cx="412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31</a:t>
            </a:r>
            <a:endParaRPr lang="en-US" sz="1400" dirty="0"/>
          </a:p>
        </p:txBody>
      </p:sp>
      <p:graphicFrame>
        <p:nvGraphicFramePr>
          <p:cNvPr id="11" name="Диаграмма 10"/>
          <p:cNvGraphicFramePr/>
          <p:nvPr>
            <p:extLst/>
          </p:nvPr>
        </p:nvGraphicFramePr>
        <p:xfrm>
          <a:off x="6233160" y="4106313"/>
          <a:ext cx="5501635" cy="2335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426829" y="4324630"/>
            <a:ext cx="1726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00000"/>
                </a:solidFill>
              </a:rPr>
              <a:t>- целевые показатели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34449" y="3943630"/>
            <a:ext cx="5216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00000"/>
                </a:solidFill>
              </a:rPr>
              <a:t>- значимые контрольные результаты –</a:t>
            </a:r>
            <a:r>
              <a:rPr lang="ru-RU" sz="1200" b="1" dirty="0" smtClean="0">
                <a:solidFill>
                  <a:srgbClr val="C00000"/>
                </a:solidFill>
              </a:rPr>
              <a:t> 86 </a:t>
            </a:r>
            <a:r>
              <a:rPr lang="ru-RU" sz="1200" dirty="0" smtClean="0">
                <a:solidFill>
                  <a:srgbClr val="C00000"/>
                </a:solidFill>
              </a:rPr>
              <a:t>= 62(2018) + 14 (2017) + 10 (2016)  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67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Ключевые события </a:t>
            </a:r>
            <a:r>
              <a:rPr lang="ru-RU" sz="2800" b="1" dirty="0" err="1" smtClean="0"/>
              <a:t>Аэронет</a:t>
            </a:r>
            <a:r>
              <a:rPr lang="ru-RU" sz="2800" b="1" dirty="0" smtClean="0"/>
              <a:t>, 2017 </a:t>
            </a:r>
            <a:endParaRPr lang="ru-RU" sz="2800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5F9F-4EC1-554A-8242-EBF7000DDCC5}" type="datetime3">
              <a:rPr lang="ru-RU" smtClean="0"/>
              <a:t>18/12/17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t>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4766" y="979714"/>
            <a:ext cx="107028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ru-RU" b="1" i="1" dirty="0" smtClean="0"/>
              <a:t>Планирование</a:t>
            </a:r>
          </a:p>
          <a:p>
            <a:pPr marL="285750" indent="-285750" fontAlgn="t">
              <a:lnSpc>
                <a:spcPct val="150000"/>
              </a:lnSpc>
              <a:buFont typeface="Arial" charset="0"/>
              <a:buChar char="•"/>
            </a:pPr>
            <a:r>
              <a:rPr lang="ru-RU" i="1" dirty="0"/>
              <a:t>Старт обновления "дорожной карты" </a:t>
            </a:r>
            <a:r>
              <a:rPr lang="ru-RU" i="1" dirty="0" err="1"/>
              <a:t>Аэронет</a:t>
            </a:r>
            <a:r>
              <a:rPr lang="ru-RU" i="1" dirty="0"/>
              <a:t> НТИ с пересмотром подходов и сегментации</a:t>
            </a:r>
            <a:endParaRPr lang="ru-RU" dirty="0"/>
          </a:p>
          <a:p>
            <a:pPr marL="285750" indent="-285750" fontAlgn="t">
              <a:lnSpc>
                <a:spcPct val="150000"/>
              </a:lnSpc>
              <a:buFont typeface="Arial" charset="0"/>
              <a:buChar char="•"/>
            </a:pPr>
            <a:r>
              <a:rPr lang="ru-RU" i="1" dirty="0"/>
              <a:t>Старт разработки "дорожной карты" по развитию законодательства в области </a:t>
            </a:r>
            <a:r>
              <a:rPr lang="ru-RU" i="1" dirty="0" smtClean="0"/>
              <a:t>действия  «дорожной карты» </a:t>
            </a:r>
            <a:r>
              <a:rPr lang="ru-RU" i="1" dirty="0" err="1" smtClean="0"/>
              <a:t>Аэронет</a:t>
            </a:r>
            <a:r>
              <a:rPr lang="ru-RU" i="1" dirty="0" smtClean="0"/>
              <a:t> НТИ</a:t>
            </a:r>
          </a:p>
          <a:p>
            <a:pPr marL="285750" indent="-285750" fontAlgn="t">
              <a:lnSpc>
                <a:spcPct val="150000"/>
              </a:lnSpc>
              <a:buFont typeface="Arial" charset="0"/>
              <a:buChar char="•"/>
            </a:pPr>
            <a:r>
              <a:rPr lang="ru-RU" i="1" dirty="0" smtClean="0"/>
              <a:t>Разработаны технологические барьеры для конкурсов Фонда содействия</a:t>
            </a:r>
            <a:endParaRPr lang="ru-RU" i="1" dirty="0"/>
          </a:p>
          <a:p>
            <a:pPr fontAlgn="t">
              <a:lnSpc>
                <a:spcPct val="150000"/>
              </a:lnSpc>
            </a:pPr>
            <a:r>
              <a:rPr lang="ru-RU" b="1" i="1" dirty="0" smtClean="0"/>
              <a:t>Формирование проектов</a:t>
            </a:r>
          </a:p>
          <a:p>
            <a:pPr marL="285750" indent="-285750" fontAlgn="t">
              <a:lnSpc>
                <a:spcPct val="150000"/>
              </a:lnSpc>
              <a:buFont typeface="Arial" charset="0"/>
              <a:buChar char="•"/>
            </a:pPr>
            <a:r>
              <a:rPr lang="ru-RU" i="1" dirty="0" smtClean="0"/>
              <a:t>Эксперимент «Агро-НТИ» </a:t>
            </a:r>
            <a:r>
              <a:rPr lang="ru-RU" i="1" dirty="0"/>
              <a:t>при инициативе Фонда содействия </a:t>
            </a:r>
            <a:r>
              <a:rPr lang="ru-RU" i="1" dirty="0" smtClean="0"/>
              <a:t>инновациям</a:t>
            </a:r>
          </a:p>
          <a:p>
            <a:pPr marL="285750" indent="-285750" fontAlgn="t">
              <a:lnSpc>
                <a:spcPct val="150000"/>
              </a:lnSpc>
              <a:buFont typeface="Arial" charset="0"/>
              <a:buChar char="•"/>
            </a:pPr>
            <a:r>
              <a:rPr lang="ru-RU" i="1" dirty="0" smtClean="0"/>
              <a:t>Консорциумы </a:t>
            </a:r>
            <a:r>
              <a:rPr lang="ru-RU" i="1" dirty="0"/>
              <a:t>по </a:t>
            </a:r>
            <a:r>
              <a:rPr lang="ru-RU" i="1" dirty="0" smtClean="0"/>
              <a:t>проектам </a:t>
            </a:r>
            <a:r>
              <a:rPr lang="ru-RU" i="1" dirty="0"/>
              <a:t>«</a:t>
            </a:r>
            <a:r>
              <a:rPr lang="ru-RU" i="1" dirty="0" smtClean="0"/>
              <a:t>ЦМРТ», </a:t>
            </a:r>
            <a:r>
              <a:rPr lang="ru-RU" i="1" dirty="0" err="1" smtClean="0"/>
              <a:t>ОрВД</a:t>
            </a:r>
            <a:r>
              <a:rPr lang="ru-RU" i="1" dirty="0" smtClean="0"/>
              <a:t> БВС/БАС. Стадия: разработка</a:t>
            </a:r>
            <a:endParaRPr lang="ru-RU" i="1" dirty="0"/>
          </a:p>
          <a:p>
            <a:pPr marL="285750" indent="-285750" fontAlgn="t">
              <a:lnSpc>
                <a:spcPct val="150000"/>
              </a:lnSpc>
              <a:buFont typeface="Arial" charset="0"/>
              <a:buChar char="•"/>
            </a:pPr>
            <a:r>
              <a:rPr lang="ru-RU" i="1" dirty="0"/>
              <a:t>Т</a:t>
            </a:r>
            <a:r>
              <a:rPr lang="ru-RU" i="1" dirty="0" smtClean="0"/>
              <a:t>ехнические </a:t>
            </a:r>
            <a:r>
              <a:rPr lang="ru-RU" i="1" dirty="0"/>
              <a:t>требования к </a:t>
            </a:r>
            <a:r>
              <a:rPr lang="ru-RU" i="1" dirty="0" smtClean="0"/>
              <a:t>конкурсу на проект </a:t>
            </a:r>
            <a:r>
              <a:rPr lang="ru-RU" i="1" dirty="0"/>
              <a:t>«Полигон БАС</a:t>
            </a:r>
            <a:r>
              <a:rPr lang="ru-RU" i="1" dirty="0" smtClean="0"/>
              <a:t>» </a:t>
            </a:r>
          </a:p>
          <a:p>
            <a:pPr marL="285750" indent="-285750" fontAlgn="t">
              <a:lnSpc>
                <a:spcPct val="150000"/>
              </a:lnSpc>
              <a:buFont typeface="Arial" charset="0"/>
              <a:buChar char="•"/>
            </a:pPr>
            <a:r>
              <a:rPr lang="ru-RU" i="1" dirty="0" smtClean="0"/>
              <a:t>Инициирование технологических конкурсов НТИ (с </a:t>
            </a:r>
            <a:r>
              <a:rPr lang="ru-RU" i="1" dirty="0" err="1" smtClean="0"/>
              <a:t>Маринет</a:t>
            </a:r>
            <a:r>
              <a:rPr lang="ru-RU" i="1" dirty="0" smtClean="0"/>
              <a:t>, </a:t>
            </a:r>
            <a:r>
              <a:rPr lang="ru-RU" i="1" dirty="0" err="1" smtClean="0"/>
              <a:t>Автонет</a:t>
            </a:r>
            <a:r>
              <a:rPr lang="ru-RU" i="1" dirty="0" smtClean="0"/>
              <a:t>, </a:t>
            </a:r>
            <a:r>
              <a:rPr lang="ru-RU" i="1" dirty="0" err="1" smtClean="0"/>
              <a:t>Нейронет</a:t>
            </a:r>
            <a:r>
              <a:rPr lang="ru-RU" i="1" dirty="0" smtClean="0"/>
              <a:t>)</a:t>
            </a:r>
            <a:endParaRPr lang="ru-RU" dirty="0"/>
          </a:p>
          <a:p>
            <a:pPr fontAlgn="t">
              <a:lnSpc>
                <a:spcPct val="150000"/>
              </a:lnSpc>
            </a:pPr>
            <a:r>
              <a:rPr lang="ru-RU" b="1" dirty="0" smtClean="0"/>
              <a:t>Сообщество</a:t>
            </a:r>
            <a:endParaRPr lang="ru-RU" b="1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i="1" dirty="0"/>
              <a:t>В</a:t>
            </a:r>
            <a:r>
              <a:rPr lang="ru-RU" i="1" dirty="0" smtClean="0"/>
              <a:t>торая </a:t>
            </a:r>
            <a:r>
              <a:rPr lang="ru-RU" i="1" dirty="0"/>
              <a:t>отраслевая конференция «</a:t>
            </a:r>
            <a:r>
              <a:rPr lang="ru-RU" i="1" dirty="0" err="1"/>
              <a:t>Аэронет</a:t>
            </a:r>
            <a:r>
              <a:rPr lang="ru-RU" i="1" dirty="0"/>
              <a:t> 2017</a:t>
            </a:r>
            <a:r>
              <a:rPr lang="ru-RU" i="1" dirty="0" smtClean="0"/>
              <a:t>» с лётным днём в </a:t>
            </a:r>
            <a:r>
              <a:rPr lang="ru-RU" i="1" dirty="0" err="1" smtClean="0"/>
              <a:t>Алферьево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60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14"/>
          <p:cNvSpPr/>
          <p:nvPr/>
        </p:nvSpPr>
        <p:spPr>
          <a:xfrm>
            <a:off x="587126" y="1542338"/>
            <a:ext cx="1194823" cy="1511227"/>
          </a:xfrm>
          <a:custGeom>
            <a:avLst/>
            <a:gdLst>
              <a:gd name="connsiteX0" fmla="*/ 8467 w 2650067"/>
              <a:gd name="connsiteY0" fmla="*/ 0 h 3623733"/>
              <a:gd name="connsiteX1" fmla="*/ 2650067 w 2650067"/>
              <a:gd name="connsiteY1" fmla="*/ 770466 h 3623733"/>
              <a:gd name="connsiteX2" fmla="*/ 2650067 w 2650067"/>
              <a:gd name="connsiteY2" fmla="*/ 2844800 h 3623733"/>
              <a:gd name="connsiteX3" fmla="*/ 0 w 2650067"/>
              <a:gd name="connsiteY3" fmla="*/ 3623733 h 3623733"/>
              <a:gd name="connsiteX4" fmla="*/ 8467 w 2650067"/>
              <a:gd name="connsiteY4" fmla="*/ 0 h 3623733"/>
              <a:gd name="connsiteX0" fmla="*/ 0 w 2666167"/>
              <a:gd name="connsiteY0" fmla="*/ 0 h 3111523"/>
              <a:gd name="connsiteX1" fmla="*/ 2666167 w 2666167"/>
              <a:gd name="connsiteY1" fmla="*/ 258256 h 3111523"/>
              <a:gd name="connsiteX2" fmla="*/ 2666167 w 2666167"/>
              <a:gd name="connsiteY2" fmla="*/ 2332590 h 3111523"/>
              <a:gd name="connsiteX3" fmla="*/ 16100 w 2666167"/>
              <a:gd name="connsiteY3" fmla="*/ 3111523 h 3111523"/>
              <a:gd name="connsiteX4" fmla="*/ 0 w 2666167"/>
              <a:gd name="connsiteY4" fmla="*/ 0 h 3111523"/>
              <a:gd name="connsiteX0" fmla="*/ 8468 w 2674635"/>
              <a:gd name="connsiteY0" fmla="*/ 0 h 2568270"/>
              <a:gd name="connsiteX1" fmla="*/ 2674635 w 2674635"/>
              <a:gd name="connsiteY1" fmla="*/ 258256 h 2568270"/>
              <a:gd name="connsiteX2" fmla="*/ 2674635 w 2674635"/>
              <a:gd name="connsiteY2" fmla="*/ 2332590 h 2568270"/>
              <a:gd name="connsiteX3" fmla="*/ 0 w 2674635"/>
              <a:gd name="connsiteY3" fmla="*/ 2568270 h 2568270"/>
              <a:gd name="connsiteX4" fmla="*/ 8468 w 2674635"/>
              <a:gd name="connsiteY4" fmla="*/ 0 h 2568270"/>
              <a:gd name="connsiteX0" fmla="*/ 8468 w 2674635"/>
              <a:gd name="connsiteY0" fmla="*/ 0 h 2568270"/>
              <a:gd name="connsiteX1" fmla="*/ 2674635 w 2674635"/>
              <a:gd name="connsiteY1" fmla="*/ 258256 h 2568270"/>
              <a:gd name="connsiteX2" fmla="*/ 2625500 w 2674635"/>
              <a:gd name="connsiteY2" fmla="*/ 2371394 h 2568270"/>
              <a:gd name="connsiteX3" fmla="*/ 0 w 2674635"/>
              <a:gd name="connsiteY3" fmla="*/ 2568270 h 2568270"/>
              <a:gd name="connsiteX4" fmla="*/ 8468 w 2674635"/>
              <a:gd name="connsiteY4" fmla="*/ 0 h 2568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4635" h="2568270">
                <a:moveTo>
                  <a:pt x="8468" y="0"/>
                </a:moveTo>
                <a:lnTo>
                  <a:pt x="2674635" y="258256"/>
                </a:lnTo>
                <a:lnTo>
                  <a:pt x="2625500" y="2371394"/>
                </a:lnTo>
                <a:lnTo>
                  <a:pt x="0" y="2568270"/>
                </a:lnTo>
                <a:cubicBezTo>
                  <a:pt x="5645" y="1360359"/>
                  <a:pt x="11290" y="1207911"/>
                  <a:pt x="84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71994" bIns="71994" rtlCol="0" anchor="ctr"/>
          <a:lstStyle/>
          <a:p>
            <a:pPr algn="ctr"/>
            <a:endParaRPr lang="ru-RU" sz="1200" dirty="0" err="1">
              <a:solidFill>
                <a:srgbClr val="FFFFFF"/>
              </a:solidFill>
            </a:endParaRPr>
          </a:p>
        </p:txBody>
      </p:sp>
      <p:sp>
        <p:nvSpPr>
          <p:cNvPr id="37" name="Oval 28"/>
          <p:cNvSpPr>
            <a:spLocks noChangeArrowheads="1"/>
          </p:cNvSpPr>
          <p:nvPr/>
        </p:nvSpPr>
        <p:spPr bwMode="gray">
          <a:xfrm rot="16200000">
            <a:off x="1135328" y="2236758"/>
            <a:ext cx="1254269" cy="160896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32" tIns="45716" rIns="91432" bIns="45716" anchor="ctr"/>
          <a:lstStyle/>
          <a:p>
            <a:pPr eaLnBrk="0" hangingPunct="0">
              <a:spcBef>
                <a:spcPct val="50000"/>
              </a:spcBef>
            </a:pPr>
            <a:endParaRPr lang="en-US" sz="1400" i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1871136" y="1690071"/>
            <a:ext cx="5198302" cy="1200930"/>
          </a:xfrm>
          <a:custGeom>
            <a:avLst/>
            <a:gdLst>
              <a:gd name="connsiteX0" fmla="*/ 4885266 w 6129866"/>
              <a:gd name="connsiteY0" fmla="*/ 812800 h 2726266"/>
              <a:gd name="connsiteX1" fmla="*/ 0 w 6129866"/>
              <a:gd name="connsiteY1" fmla="*/ 0 h 2726266"/>
              <a:gd name="connsiteX2" fmla="*/ 0 w 6129866"/>
              <a:gd name="connsiteY2" fmla="*/ 2726266 h 2726266"/>
              <a:gd name="connsiteX3" fmla="*/ 4893733 w 6129866"/>
              <a:gd name="connsiteY3" fmla="*/ 1871133 h 2726266"/>
              <a:gd name="connsiteX4" fmla="*/ 5655733 w 6129866"/>
              <a:gd name="connsiteY4" fmla="*/ 1871133 h 2726266"/>
              <a:gd name="connsiteX5" fmla="*/ 5655733 w 6129866"/>
              <a:gd name="connsiteY5" fmla="*/ 2116666 h 2726266"/>
              <a:gd name="connsiteX6" fmla="*/ 6129866 w 6129866"/>
              <a:gd name="connsiteY6" fmla="*/ 1337733 h 2726266"/>
              <a:gd name="connsiteX7" fmla="*/ 5672666 w 6129866"/>
              <a:gd name="connsiteY7" fmla="*/ 558800 h 2726266"/>
              <a:gd name="connsiteX8" fmla="*/ 5672666 w 6129866"/>
              <a:gd name="connsiteY8" fmla="*/ 812800 h 2726266"/>
              <a:gd name="connsiteX9" fmla="*/ 4885266 w 6129866"/>
              <a:gd name="connsiteY9" fmla="*/ 812800 h 2726266"/>
              <a:gd name="connsiteX0" fmla="*/ 4895445 w 6140045"/>
              <a:gd name="connsiteY0" fmla="*/ 812800 h 2624005"/>
              <a:gd name="connsiteX1" fmla="*/ 10179 w 6140045"/>
              <a:gd name="connsiteY1" fmla="*/ 0 h 2624005"/>
              <a:gd name="connsiteX2" fmla="*/ 0 w 6140045"/>
              <a:gd name="connsiteY2" fmla="*/ 2624005 h 2624005"/>
              <a:gd name="connsiteX3" fmla="*/ 4903912 w 6140045"/>
              <a:gd name="connsiteY3" fmla="*/ 1871133 h 2624005"/>
              <a:gd name="connsiteX4" fmla="*/ 5665912 w 6140045"/>
              <a:gd name="connsiteY4" fmla="*/ 1871133 h 2624005"/>
              <a:gd name="connsiteX5" fmla="*/ 5665912 w 6140045"/>
              <a:gd name="connsiteY5" fmla="*/ 2116666 h 2624005"/>
              <a:gd name="connsiteX6" fmla="*/ 6140045 w 6140045"/>
              <a:gd name="connsiteY6" fmla="*/ 1337733 h 2624005"/>
              <a:gd name="connsiteX7" fmla="*/ 5682845 w 6140045"/>
              <a:gd name="connsiteY7" fmla="*/ 558800 h 2624005"/>
              <a:gd name="connsiteX8" fmla="*/ 5682845 w 6140045"/>
              <a:gd name="connsiteY8" fmla="*/ 812800 h 2624005"/>
              <a:gd name="connsiteX9" fmla="*/ 4895445 w 6140045"/>
              <a:gd name="connsiteY9" fmla="*/ 812800 h 262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40045" h="2624005">
                <a:moveTo>
                  <a:pt x="4895445" y="812800"/>
                </a:moveTo>
                <a:lnTo>
                  <a:pt x="10179" y="0"/>
                </a:lnTo>
                <a:lnTo>
                  <a:pt x="0" y="2624005"/>
                </a:lnTo>
                <a:lnTo>
                  <a:pt x="4903912" y="1871133"/>
                </a:lnTo>
                <a:lnTo>
                  <a:pt x="5665912" y="1871133"/>
                </a:lnTo>
                <a:lnTo>
                  <a:pt x="5665912" y="2116666"/>
                </a:lnTo>
                <a:lnTo>
                  <a:pt x="6140045" y="1337733"/>
                </a:lnTo>
                <a:lnTo>
                  <a:pt x="5682845" y="558800"/>
                </a:lnTo>
                <a:lnTo>
                  <a:pt x="5682845" y="812800"/>
                </a:lnTo>
                <a:lnTo>
                  <a:pt x="4895445" y="8128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  <a:alpha val="70000"/>
                </a:schemeClr>
              </a:gs>
              <a:gs pos="100000">
                <a:schemeClr val="bg1">
                  <a:lumMod val="95000"/>
                  <a:alpha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4" tIns="71994" rIns="35997" bIns="71994" rtlCol="0" anchor="ctr"/>
          <a:lstStyle/>
          <a:p>
            <a:pPr algn="ctr"/>
            <a:endParaRPr lang="ru-RU" sz="1000" b="1" dirty="0" err="1">
              <a:solidFill>
                <a:srgbClr val="FFFFFF"/>
              </a:solidFill>
            </a:endParaRPr>
          </a:p>
        </p:txBody>
      </p:sp>
      <p:sp>
        <p:nvSpPr>
          <p:cNvPr id="36" name="Freeform 27"/>
          <p:cNvSpPr>
            <a:spLocks/>
          </p:cNvSpPr>
          <p:nvPr/>
        </p:nvSpPr>
        <p:spPr bwMode="gray">
          <a:xfrm>
            <a:off x="1775963" y="1720577"/>
            <a:ext cx="324765" cy="1207846"/>
          </a:xfrm>
          <a:custGeom>
            <a:avLst/>
            <a:gdLst>
              <a:gd name="connsiteX0" fmla="*/ 0 w 9767"/>
              <a:gd name="connsiteY0" fmla="*/ 0 h 10000"/>
              <a:gd name="connsiteX1" fmla="*/ 8656 w 9767"/>
              <a:gd name="connsiteY1" fmla="*/ 2331 h 10000"/>
              <a:gd name="connsiteX2" fmla="*/ 9001 w 9767"/>
              <a:gd name="connsiteY2" fmla="*/ 6842 h 10000"/>
              <a:gd name="connsiteX3" fmla="*/ 19 w 9767"/>
              <a:gd name="connsiteY3" fmla="*/ 10000 h 10000"/>
              <a:gd name="connsiteX4" fmla="*/ 0 w 9767"/>
              <a:gd name="connsiteY4" fmla="*/ 0 h 10000"/>
              <a:gd name="connsiteX0" fmla="*/ 0 w 9865"/>
              <a:gd name="connsiteY0" fmla="*/ 0 h 10000"/>
              <a:gd name="connsiteX1" fmla="*/ 8862 w 9865"/>
              <a:gd name="connsiteY1" fmla="*/ 2331 h 10000"/>
              <a:gd name="connsiteX2" fmla="*/ 8863 w 9865"/>
              <a:gd name="connsiteY2" fmla="*/ 7504 h 10000"/>
              <a:gd name="connsiteX3" fmla="*/ 19 w 9865"/>
              <a:gd name="connsiteY3" fmla="*/ 10000 h 10000"/>
              <a:gd name="connsiteX4" fmla="*/ 0 w 9865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4305" y="1545"/>
                  <a:pt x="6970" y="2100"/>
                  <a:pt x="8983" y="2331"/>
                </a:cubicBezTo>
                <a:cubicBezTo>
                  <a:pt x="10000" y="3247"/>
                  <a:pt x="9779" y="6991"/>
                  <a:pt x="8984" y="7504"/>
                </a:cubicBezTo>
                <a:cubicBezTo>
                  <a:pt x="7594" y="7625"/>
                  <a:pt x="4316" y="8056"/>
                  <a:pt x="19" y="10000"/>
                </a:cubicBezTo>
                <a:cubicBezTo>
                  <a:pt x="906" y="9357"/>
                  <a:pt x="1607" y="251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4900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2" tIns="45716" rIns="91432" bIns="45716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400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+mj-lt"/>
              </a:rPr>
              <a:t>Общий статус по проектам НТИ на 08.12.2017</a:t>
            </a:r>
            <a:endParaRPr lang="ru-RU" sz="2400" b="1" dirty="0">
              <a:latin typeface="+mj-lt"/>
            </a:endParaRPr>
          </a:p>
        </p:txBody>
      </p:sp>
      <p:sp>
        <p:nvSpPr>
          <p:cNvPr id="6" name="AutoShape 2" descr="https://raid.nti2035.ru/Asyst/Reserved.ReportViewerWebControl.axd?Culture=1049&amp;CultureOverrides=True&amp;UICulture=1049&amp;UICultureOverrides=True&amp;ReportStack=1&amp;ControlID=c209b112cbfc4459903fa6b2e50cf801&amp;Mode=true&amp;OpType=ReportImage&amp;IterationId=559d5f1be293457685b2568f53c5792d&amp;StreamID=IMGCON_1_0"/>
          <p:cNvSpPr>
            <a:spLocks noChangeAspect="1" noChangeArrowheads="1"/>
          </p:cNvSpPr>
          <p:nvPr/>
        </p:nvSpPr>
        <p:spPr bwMode="auto">
          <a:xfrm>
            <a:off x="191477" y="-144463"/>
            <a:ext cx="375138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raid.nti2035.ru/Asyst/Reserved.ReportViewerWebControl.axd?Culture=1049&amp;CultureOverrides=True&amp;UICulture=1049&amp;UICultureOverrides=True&amp;ReportStack=1&amp;ControlID=c209b112cbfc4459903fa6b2e50cf801&amp;Mode=true&amp;OpType=ReportImage&amp;IterationId=559d5f1be293457685b2568f53c5792d&amp;StreamID=IMGCON_1_0"/>
          <p:cNvSpPr>
            <a:spLocks noChangeAspect="1" noChangeArrowheads="1"/>
          </p:cNvSpPr>
          <p:nvPr/>
        </p:nvSpPr>
        <p:spPr bwMode="auto">
          <a:xfrm>
            <a:off x="379046" y="7938"/>
            <a:ext cx="375138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raid.nti2035.ru/Asyst/Reserved.ReportViewerWebControl.axd?Culture=1049&amp;CultureOverrides=True&amp;UICulture=1049&amp;UICultureOverrides=True&amp;ReportStack=1&amp;ControlID=c209b112cbfc4459903fa6b2e50cf801&amp;Mode=true&amp;OpType=ReportImage&amp;IterationId=559d5f1be293457685b2568f53c5792d&amp;StreamID=IMGCON_1_0"/>
          <p:cNvSpPr>
            <a:spLocks noChangeAspect="1" noChangeArrowheads="1"/>
          </p:cNvSpPr>
          <p:nvPr/>
        </p:nvSpPr>
        <p:spPr bwMode="auto">
          <a:xfrm>
            <a:off x="566616" y="160338"/>
            <a:ext cx="375138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Заголовок 1"/>
          <p:cNvSpPr txBox="1">
            <a:spLocks noChangeAspect="1"/>
          </p:cNvSpPr>
          <p:nvPr/>
        </p:nvSpPr>
        <p:spPr bwMode="auto">
          <a:xfrm rot="16200000">
            <a:off x="1181683" y="2101835"/>
            <a:ext cx="1223764" cy="43076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33061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r" eaLnBrk="0" fontAlgn="base" hangingPunct="0">
              <a:spcBef>
                <a:spcPct val="0"/>
              </a:spcBef>
              <a:spcAft>
                <a:spcPts val="579"/>
              </a:spcAft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b="1" dirty="0" smtClean="0">
                <a:solidFill>
                  <a:srgbClr val="0C0C0C"/>
                </a:solidFill>
                <a:latin typeface="Calibri Light" panose="020F0302020204030204"/>
              </a:rPr>
              <a:t>Проектный комитет</a:t>
            </a:r>
            <a:endParaRPr lang="ru-RU" b="1" dirty="0">
              <a:solidFill>
                <a:srgbClr val="0C0C0C"/>
              </a:solidFill>
              <a:latin typeface="Calibri Light" panose="020F0302020204030204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3811904" y="1873143"/>
            <a:ext cx="369039" cy="827192"/>
            <a:chOff x="3312329" y="2047633"/>
            <a:chExt cx="523071" cy="2974368"/>
          </a:xfrm>
        </p:grpSpPr>
        <p:sp>
          <p:nvSpPr>
            <p:cNvPr id="23" name="Oval 28"/>
            <p:cNvSpPr>
              <a:spLocks noChangeArrowheads="1"/>
            </p:cNvSpPr>
            <p:nvPr/>
          </p:nvSpPr>
          <p:spPr bwMode="gray">
            <a:xfrm rot="16200000">
              <a:off x="1983477" y="3390277"/>
              <a:ext cx="2960576" cy="302871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</a:pPr>
              <a:endParaRPr lang="en-US" sz="1400" i="1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gray">
            <a:xfrm>
              <a:off x="3478975" y="2047633"/>
              <a:ext cx="356425" cy="2937358"/>
            </a:xfrm>
            <a:custGeom>
              <a:avLst/>
              <a:gdLst>
                <a:gd name="connsiteX0" fmla="*/ 0 w 9767"/>
                <a:gd name="connsiteY0" fmla="*/ 0 h 10000"/>
                <a:gd name="connsiteX1" fmla="*/ 8656 w 9767"/>
                <a:gd name="connsiteY1" fmla="*/ 2331 h 10000"/>
                <a:gd name="connsiteX2" fmla="*/ 9001 w 9767"/>
                <a:gd name="connsiteY2" fmla="*/ 6842 h 10000"/>
                <a:gd name="connsiteX3" fmla="*/ 19 w 9767"/>
                <a:gd name="connsiteY3" fmla="*/ 10000 h 10000"/>
                <a:gd name="connsiteX4" fmla="*/ 0 w 9767"/>
                <a:gd name="connsiteY4" fmla="*/ 0 h 10000"/>
                <a:gd name="connsiteX0" fmla="*/ 0 w 9865"/>
                <a:gd name="connsiteY0" fmla="*/ 0 h 10000"/>
                <a:gd name="connsiteX1" fmla="*/ 8862 w 9865"/>
                <a:gd name="connsiteY1" fmla="*/ 2331 h 10000"/>
                <a:gd name="connsiteX2" fmla="*/ 8863 w 9865"/>
                <a:gd name="connsiteY2" fmla="*/ 7504 h 10000"/>
                <a:gd name="connsiteX3" fmla="*/ 19 w 9865"/>
                <a:gd name="connsiteY3" fmla="*/ 10000 h 10000"/>
                <a:gd name="connsiteX4" fmla="*/ 0 w 9865"/>
                <a:gd name="connsiteY4" fmla="*/ 0 h 10000"/>
                <a:gd name="connsiteX0" fmla="*/ 0 w 10000"/>
                <a:gd name="connsiteY0" fmla="*/ 0 h 10000"/>
                <a:gd name="connsiteX1" fmla="*/ 8983 w 10000"/>
                <a:gd name="connsiteY1" fmla="*/ 2331 h 10000"/>
                <a:gd name="connsiteX2" fmla="*/ 8984 w 10000"/>
                <a:gd name="connsiteY2" fmla="*/ 7504 h 10000"/>
                <a:gd name="connsiteX3" fmla="*/ 1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8983 w 10000"/>
                <a:gd name="connsiteY1" fmla="*/ 2331 h 10000"/>
                <a:gd name="connsiteX2" fmla="*/ 8984 w 10000"/>
                <a:gd name="connsiteY2" fmla="*/ 7504 h 10000"/>
                <a:gd name="connsiteX3" fmla="*/ 1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8983 w 10000"/>
                <a:gd name="connsiteY1" fmla="*/ 2331 h 10000"/>
                <a:gd name="connsiteX2" fmla="*/ 8984 w 10000"/>
                <a:gd name="connsiteY2" fmla="*/ 7504 h 10000"/>
                <a:gd name="connsiteX3" fmla="*/ 1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8983 w 10000"/>
                <a:gd name="connsiteY1" fmla="*/ 2331 h 10000"/>
                <a:gd name="connsiteX2" fmla="*/ 8984 w 10000"/>
                <a:gd name="connsiteY2" fmla="*/ 7504 h 10000"/>
                <a:gd name="connsiteX3" fmla="*/ 1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4305" y="1545"/>
                    <a:pt x="6970" y="2100"/>
                    <a:pt x="8983" y="2331"/>
                  </a:cubicBezTo>
                  <a:cubicBezTo>
                    <a:pt x="10000" y="3247"/>
                    <a:pt x="9779" y="6991"/>
                    <a:pt x="8984" y="7504"/>
                  </a:cubicBezTo>
                  <a:cubicBezTo>
                    <a:pt x="7594" y="7625"/>
                    <a:pt x="4316" y="8056"/>
                    <a:pt x="19" y="10000"/>
                  </a:cubicBezTo>
                  <a:cubicBezTo>
                    <a:pt x="906" y="9357"/>
                    <a:pt x="1607" y="251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</a:pPr>
              <a:endParaRPr lang="en-US" sz="1400" i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5" name="Заголовок 1"/>
          <p:cNvSpPr txBox="1">
            <a:spLocks noChangeAspect="1"/>
          </p:cNvSpPr>
          <p:nvPr/>
        </p:nvSpPr>
        <p:spPr bwMode="auto">
          <a:xfrm rot="16200000">
            <a:off x="3576669" y="2091414"/>
            <a:ext cx="830226" cy="35975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33061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r" eaLnBrk="0" fontAlgn="base" hangingPunct="0">
              <a:spcBef>
                <a:spcPct val="0"/>
              </a:spcBef>
              <a:spcAft>
                <a:spcPts val="579"/>
              </a:spcAft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b="1" dirty="0" smtClean="0">
                <a:solidFill>
                  <a:srgbClr val="0C0C0C"/>
                </a:solidFill>
                <a:latin typeface="Calibri Light" panose="020F0302020204030204"/>
              </a:rPr>
              <a:t>Экспертный совет</a:t>
            </a:r>
            <a:endParaRPr lang="ru-RU" b="1" dirty="0">
              <a:solidFill>
                <a:srgbClr val="0C0C0C"/>
              </a:solidFill>
              <a:latin typeface="Calibri Light" panose="020F0302020204030204"/>
            </a:endParaRPr>
          </a:p>
        </p:txBody>
      </p:sp>
      <p:cxnSp>
        <p:nvCxnSpPr>
          <p:cNvPr id="26" name="Соединительная линия уступом 25"/>
          <p:cNvCxnSpPr>
            <a:stCxn id="71" idx="1"/>
            <a:endCxn id="93" idx="1"/>
          </p:cNvCxnSpPr>
          <p:nvPr/>
        </p:nvCxnSpPr>
        <p:spPr>
          <a:xfrm rot="5400000" flipH="1" flipV="1">
            <a:off x="6444627" y="-627698"/>
            <a:ext cx="137332" cy="4228478"/>
          </a:xfrm>
          <a:prstGeom prst="bentConnector4">
            <a:avLst>
              <a:gd name="adj1" fmla="val 99875"/>
              <a:gd name="adj2" fmla="val 49831"/>
            </a:avLst>
          </a:prstGeom>
          <a:ln w="31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8"/>
          <p:cNvSpPr>
            <a:spLocks noChangeArrowheads="1"/>
          </p:cNvSpPr>
          <p:nvPr/>
        </p:nvSpPr>
        <p:spPr bwMode="gray">
          <a:xfrm rot="16200000">
            <a:off x="5244568" y="2182244"/>
            <a:ext cx="574188" cy="227684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400" i="1" kern="0" smtClean="0">
              <a:solidFill>
                <a:srgbClr val="000000"/>
              </a:solidFill>
              <a:latin typeface="Tahoma"/>
              <a:cs typeface="Arial" pitchFamily="34" charset="0"/>
            </a:endParaRPr>
          </a:p>
        </p:txBody>
      </p:sp>
      <p:sp>
        <p:nvSpPr>
          <p:cNvPr id="32" name="Freeform 27"/>
          <p:cNvSpPr>
            <a:spLocks/>
          </p:cNvSpPr>
          <p:nvPr/>
        </p:nvSpPr>
        <p:spPr bwMode="gray">
          <a:xfrm>
            <a:off x="5531662" y="2008993"/>
            <a:ext cx="331401" cy="574188"/>
          </a:xfrm>
          <a:custGeom>
            <a:avLst/>
            <a:gdLst>
              <a:gd name="connsiteX0" fmla="*/ 0 w 9767"/>
              <a:gd name="connsiteY0" fmla="*/ 0 h 10000"/>
              <a:gd name="connsiteX1" fmla="*/ 8656 w 9767"/>
              <a:gd name="connsiteY1" fmla="*/ 2331 h 10000"/>
              <a:gd name="connsiteX2" fmla="*/ 9001 w 9767"/>
              <a:gd name="connsiteY2" fmla="*/ 6842 h 10000"/>
              <a:gd name="connsiteX3" fmla="*/ 19 w 9767"/>
              <a:gd name="connsiteY3" fmla="*/ 10000 h 10000"/>
              <a:gd name="connsiteX4" fmla="*/ 0 w 9767"/>
              <a:gd name="connsiteY4" fmla="*/ 0 h 10000"/>
              <a:gd name="connsiteX0" fmla="*/ 0 w 9865"/>
              <a:gd name="connsiteY0" fmla="*/ 0 h 10000"/>
              <a:gd name="connsiteX1" fmla="*/ 8862 w 9865"/>
              <a:gd name="connsiteY1" fmla="*/ 2331 h 10000"/>
              <a:gd name="connsiteX2" fmla="*/ 8863 w 9865"/>
              <a:gd name="connsiteY2" fmla="*/ 7504 h 10000"/>
              <a:gd name="connsiteX3" fmla="*/ 19 w 9865"/>
              <a:gd name="connsiteY3" fmla="*/ 10000 h 10000"/>
              <a:gd name="connsiteX4" fmla="*/ 0 w 9865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4305" y="1545"/>
                  <a:pt x="6970" y="2100"/>
                  <a:pt x="8983" y="2331"/>
                </a:cubicBezTo>
                <a:cubicBezTo>
                  <a:pt x="10000" y="3247"/>
                  <a:pt x="9779" y="6991"/>
                  <a:pt x="8984" y="7504"/>
                </a:cubicBezTo>
                <a:cubicBezTo>
                  <a:pt x="7594" y="7625"/>
                  <a:pt x="4316" y="8056"/>
                  <a:pt x="19" y="10000"/>
                </a:cubicBezTo>
                <a:cubicBezTo>
                  <a:pt x="906" y="9357"/>
                  <a:pt x="1607" y="251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5000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400" i="1" kern="0" dirty="0" smtClean="0">
              <a:solidFill>
                <a:srgbClr val="000000"/>
              </a:solidFill>
              <a:latin typeface="Tahoma"/>
              <a:cs typeface="Arial" pitchFamily="34" charset="0"/>
            </a:endParaRPr>
          </a:p>
        </p:txBody>
      </p:sp>
      <p:sp>
        <p:nvSpPr>
          <p:cNvPr id="33" name="Заголовок 1"/>
          <p:cNvSpPr txBox="1">
            <a:spLocks noChangeAspect="1"/>
          </p:cNvSpPr>
          <p:nvPr/>
        </p:nvSpPr>
        <p:spPr bwMode="auto">
          <a:xfrm rot="16200000">
            <a:off x="5195838" y="2125593"/>
            <a:ext cx="923456" cy="31185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33061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r" eaLnBrk="0" fontAlgn="base" hangingPunct="0">
              <a:spcBef>
                <a:spcPct val="0"/>
              </a:spcBef>
              <a:spcAft>
                <a:spcPts val="579"/>
              </a:spcAft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sz="1100" b="1" dirty="0" smtClean="0">
                <a:solidFill>
                  <a:srgbClr val="0C0C0C"/>
                </a:solidFill>
                <a:latin typeface="Calibri Light" panose="020F0302020204030204"/>
              </a:rPr>
              <a:t>МРГ</a:t>
            </a:r>
            <a:endParaRPr lang="ru-RU" sz="1100" b="1" dirty="0">
              <a:solidFill>
                <a:srgbClr val="0C0C0C"/>
              </a:solidFill>
              <a:latin typeface="Calibri Light" panose="020F030202020403020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69789" y="2209071"/>
            <a:ext cx="375999" cy="25390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050" dirty="0" smtClean="0">
                <a:solidFill>
                  <a:srgbClr val="000000"/>
                </a:solidFill>
                <a:latin typeface="Calibri Light" panose="020F0302020204030204"/>
                <a:cs typeface="Arial"/>
              </a:rPr>
              <a:t>27</a:t>
            </a:r>
            <a:endParaRPr lang="ru-RU" sz="1050" dirty="0">
              <a:solidFill>
                <a:srgbClr val="000000"/>
              </a:solidFill>
              <a:latin typeface="Calibri Light" panose="020F0302020204030204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60225" y="2193699"/>
            <a:ext cx="528995" cy="25390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050" dirty="0" smtClean="0">
                <a:solidFill>
                  <a:srgbClr val="000000"/>
                </a:solidFill>
                <a:latin typeface="Calibri Light" panose="020F0302020204030204"/>
                <a:cs typeface="Arial"/>
              </a:rPr>
              <a:t>27</a:t>
            </a:r>
            <a:endParaRPr lang="ru-RU" sz="1050" dirty="0">
              <a:solidFill>
                <a:srgbClr val="000000"/>
              </a:solidFill>
              <a:latin typeface="Calibri Light" panose="020F0302020204030204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90326" y="2222331"/>
            <a:ext cx="500367" cy="26160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050" dirty="0" smtClean="0">
                <a:solidFill>
                  <a:srgbClr val="000000"/>
                </a:solidFill>
                <a:latin typeface="Calibri Light" panose="020F0302020204030204"/>
                <a:cs typeface="Arial"/>
              </a:rPr>
              <a:t>85</a:t>
            </a:r>
            <a:endParaRPr lang="ru-RU" sz="1050" dirty="0">
              <a:solidFill>
                <a:srgbClr val="000000"/>
              </a:solidFill>
              <a:latin typeface="Calibri Light" panose="020F0302020204030204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78206" y="2222331"/>
            <a:ext cx="522712" cy="26160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050" dirty="0" smtClean="0">
                <a:solidFill>
                  <a:srgbClr val="000000"/>
                </a:solidFill>
                <a:latin typeface="Calibri Light" panose="020F0302020204030204"/>
                <a:cs typeface="Arial"/>
              </a:rPr>
              <a:t>248</a:t>
            </a:r>
            <a:endParaRPr lang="ru-RU" sz="1050" dirty="0">
              <a:solidFill>
                <a:srgbClr val="000000"/>
              </a:solidFill>
              <a:latin typeface="Calibri Light" panose="020F0302020204030204"/>
              <a:cs typeface="Arial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745201" y="1829268"/>
            <a:ext cx="0" cy="991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038431" y="2209071"/>
            <a:ext cx="522712" cy="26160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050" dirty="0" smtClean="0">
                <a:solidFill>
                  <a:srgbClr val="000000"/>
                </a:solidFill>
                <a:latin typeface="Calibri Light" panose="020F0302020204030204"/>
                <a:cs typeface="Arial"/>
              </a:rPr>
              <a:t>60</a:t>
            </a:r>
            <a:endParaRPr lang="ru-RU" sz="1050" dirty="0">
              <a:solidFill>
                <a:srgbClr val="000000"/>
              </a:solidFill>
              <a:latin typeface="Calibri Light" panose="020F0302020204030204"/>
              <a:cs typeface="Arial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347583" y="1071525"/>
            <a:ext cx="774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+mj-lt"/>
              </a:rPr>
              <a:t>о</a:t>
            </a:r>
            <a:r>
              <a:rPr lang="ru-RU" sz="800" dirty="0" smtClean="0">
                <a:latin typeface="+mj-lt"/>
              </a:rPr>
              <a:t>тсев в процессе проработки проекта</a:t>
            </a:r>
            <a:endParaRPr lang="ru-RU" sz="800" dirty="0">
              <a:latin typeface="+mj-lt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2811876" y="1829268"/>
            <a:ext cx="0" cy="991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526952" y="1542338"/>
            <a:ext cx="0" cy="1511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152540" y="1056373"/>
            <a:ext cx="85634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dirty="0" smtClean="0">
                <a:latin typeface="+mj-lt"/>
              </a:rPr>
              <a:t>отсев идей рабочими группами</a:t>
            </a:r>
            <a:endParaRPr lang="ru-RU" sz="700" dirty="0">
              <a:latin typeface="+mj-lt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593627" y="1542338"/>
            <a:ext cx="0" cy="1511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7182" y="2229951"/>
            <a:ext cx="539078" cy="25390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050" dirty="0" smtClean="0">
                <a:solidFill>
                  <a:srgbClr val="000000"/>
                </a:solidFill>
                <a:latin typeface="Calibri Light" panose="020F0302020204030204"/>
                <a:cs typeface="Arial"/>
              </a:rPr>
              <a:t>1031*</a:t>
            </a:r>
            <a:endParaRPr lang="ru-RU" sz="1050" dirty="0">
              <a:solidFill>
                <a:srgbClr val="000000"/>
              </a:solidFill>
              <a:latin typeface="Calibri Light" panose="020F0302020204030204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2937" y="3061590"/>
            <a:ext cx="4154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+mj-lt"/>
              </a:rPr>
              <a:t>*</a:t>
            </a:r>
            <a:r>
              <a:rPr lang="ru-RU" sz="800" dirty="0" smtClean="0">
                <a:latin typeface="+mj-lt"/>
              </a:rPr>
              <a:t>всего идей, направленных в рабочие группы НТИ с использованием инструментов сайта </a:t>
            </a:r>
            <a:r>
              <a:rPr lang="en-US" sz="800" dirty="0" smtClean="0">
                <a:latin typeface="+mj-lt"/>
              </a:rPr>
              <a:t>www.nti.one</a:t>
            </a:r>
            <a:r>
              <a:rPr lang="ru-RU" sz="800" dirty="0" smtClean="0">
                <a:latin typeface="+mj-lt"/>
              </a:rPr>
              <a:t> и ИС РЕИД</a:t>
            </a:r>
          </a:p>
        </p:txBody>
      </p:sp>
      <p:graphicFrame>
        <p:nvGraphicFramePr>
          <p:cNvPr id="52" name="Таблица 51"/>
          <p:cNvGraphicFramePr>
            <a:graphicFrameLocks noGrp="1"/>
          </p:cNvGraphicFramePr>
          <p:nvPr>
            <p:extLst/>
          </p:nvPr>
        </p:nvGraphicFramePr>
        <p:xfrm>
          <a:off x="8984171" y="933518"/>
          <a:ext cx="2913461" cy="199078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9825"/>
                <a:gridCol w="2164080"/>
                <a:gridCol w="529556"/>
              </a:tblGrid>
              <a:tr h="217347">
                <a:tc gridSpan="3">
                  <a:txBody>
                    <a:bodyPr/>
                    <a:lstStyle/>
                    <a:p>
                      <a:r>
                        <a:rPr lang="ru-RU" sz="900" b="0" dirty="0" smtClean="0">
                          <a:latin typeface="+mj-lt"/>
                        </a:rPr>
                        <a:t>Статус по рассмотрению проектов </a:t>
                      </a:r>
                      <a:r>
                        <a:rPr lang="ru-RU" sz="900" b="1" dirty="0" smtClean="0">
                          <a:latin typeface="+mj-lt"/>
                        </a:rPr>
                        <a:t>ВЭБ</a:t>
                      </a:r>
                      <a:r>
                        <a:rPr lang="ru-RU" sz="900" b="1" baseline="0" dirty="0" smtClean="0">
                          <a:latin typeface="+mj-lt"/>
                        </a:rPr>
                        <a:t> и ВЭБ-Инновации</a:t>
                      </a:r>
                      <a:endParaRPr lang="ru-RU" sz="900" b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7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7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91225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1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 err="1" smtClean="0">
                          <a:latin typeface="+mj-lt"/>
                        </a:rPr>
                        <a:t>Агрегатор</a:t>
                      </a:r>
                      <a:r>
                        <a:rPr lang="ru-RU" sz="700" dirty="0" smtClean="0">
                          <a:latin typeface="+mj-lt"/>
                        </a:rPr>
                        <a:t> управления накопителями коммерческого и муниципального электротранспорта</a:t>
                      </a:r>
                      <a:r>
                        <a:rPr lang="ru-RU" sz="700" baseline="0" dirty="0" smtClean="0">
                          <a:latin typeface="+mj-lt"/>
                        </a:rPr>
                        <a:t> (</a:t>
                      </a:r>
                      <a:r>
                        <a:rPr lang="ru-RU" sz="700" baseline="0" dirty="0" err="1" smtClean="0">
                          <a:latin typeface="+mj-lt"/>
                        </a:rPr>
                        <a:t>ЭнСолтех</a:t>
                      </a:r>
                      <a:r>
                        <a:rPr lang="ru-RU" sz="700" baseline="0" dirty="0" smtClean="0">
                          <a:latin typeface="+mj-lt"/>
                        </a:rPr>
                        <a:t>)</a:t>
                      </a:r>
                      <a:endParaRPr lang="ru-RU" sz="700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</a:tr>
              <a:tr h="289796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2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Завод по производству инновационных лекарственных препаратов в условиях полного цикла (ИИХР (группа компаний «</a:t>
                      </a:r>
                      <a:r>
                        <a:rPr lang="ru-RU" sz="7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ХимРар</a:t>
                      </a:r>
                      <a:r>
                        <a:rPr lang="ru-RU" sz="7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»)</a:t>
                      </a:r>
                      <a:endParaRPr lang="ru-RU" sz="7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</a:tr>
              <a:tr h="405829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3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Многоцелевая унифицированная малая спутниковая платформа (НПП Даурия)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</a:tr>
              <a:tr h="188368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4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Фитнес-браслет </a:t>
                      </a:r>
                      <a:r>
                        <a:rPr lang="en-US" sz="700" dirty="0" err="1" smtClean="0">
                          <a:latin typeface="+mj-lt"/>
                        </a:rPr>
                        <a:t>GoBe</a:t>
                      </a:r>
                      <a:r>
                        <a:rPr lang="en-US" sz="700" dirty="0" smtClean="0">
                          <a:latin typeface="+mj-lt"/>
                        </a:rPr>
                        <a:t> 2</a:t>
                      </a:r>
                      <a:r>
                        <a:rPr lang="ru-RU" sz="700" dirty="0" smtClean="0">
                          <a:latin typeface="+mj-lt"/>
                        </a:rPr>
                        <a:t> (</a:t>
                      </a:r>
                      <a:r>
                        <a:rPr lang="ru-RU" sz="700" dirty="0" err="1" smtClean="0">
                          <a:latin typeface="+mj-lt"/>
                        </a:rPr>
                        <a:t>Хилби</a:t>
                      </a:r>
                      <a:r>
                        <a:rPr lang="ru-RU" sz="700" dirty="0" smtClean="0">
                          <a:latin typeface="+mj-lt"/>
                        </a:rPr>
                        <a:t>)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5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 err="1" smtClean="0">
                          <a:latin typeface="+mj-lt"/>
                        </a:rPr>
                        <a:t>Экзоатлет</a:t>
                      </a:r>
                      <a:r>
                        <a:rPr lang="ru-RU" sz="700" baseline="0" dirty="0" smtClean="0">
                          <a:latin typeface="+mj-lt"/>
                        </a:rPr>
                        <a:t> (</a:t>
                      </a:r>
                      <a:r>
                        <a:rPr lang="ru-RU" sz="700" baseline="0" dirty="0" err="1" smtClean="0">
                          <a:latin typeface="+mj-lt"/>
                        </a:rPr>
                        <a:t>Экзоатлет</a:t>
                      </a:r>
                      <a:r>
                        <a:rPr lang="ru-RU" sz="700" baseline="0" dirty="0" smtClean="0">
                          <a:latin typeface="+mj-lt"/>
                        </a:rPr>
                        <a:t>)</a:t>
                      </a:r>
                      <a:endParaRPr lang="ru-RU" sz="700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7" name="Прямоугольник 56"/>
          <p:cNvSpPr/>
          <p:nvPr/>
        </p:nvSpPr>
        <p:spPr>
          <a:xfrm>
            <a:off x="9055930" y="5825687"/>
            <a:ext cx="98462" cy="90000"/>
          </a:xfrm>
          <a:prstGeom prst="rect">
            <a:avLst/>
          </a:prstGeom>
          <a:solidFill>
            <a:srgbClr val="FFC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8" name="Прямоугольник 57"/>
          <p:cNvSpPr/>
          <p:nvPr/>
        </p:nvSpPr>
        <p:spPr>
          <a:xfrm>
            <a:off x="9055930" y="5980944"/>
            <a:ext cx="98462" cy="90000"/>
          </a:xfrm>
          <a:prstGeom prst="rect">
            <a:avLst/>
          </a:prstGeom>
          <a:solidFill>
            <a:srgbClr val="B3C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0" name="Прямоугольник 59"/>
          <p:cNvSpPr/>
          <p:nvPr/>
        </p:nvSpPr>
        <p:spPr>
          <a:xfrm>
            <a:off x="9055930" y="6122756"/>
            <a:ext cx="98462" cy="9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61" name="TextBox 60"/>
          <p:cNvSpPr txBox="1"/>
          <p:nvPr/>
        </p:nvSpPr>
        <p:spPr>
          <a:xfrm>
            <a:off x="9188952" y="5762245"/>
            <a:ext cx="10486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+mj-lt"/>
              </a:rPr>
              <a:t>Подготовка проекта</a:t>
            </a:r>
            <a:endParaRPr lang="ru-RU" sz="800" dirty="0"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190391" y="5917502"/>
            <a:ext cx="27196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+mj-lt"/>
              </a:rPr>
              <a:t>Проект в разработке (одобрен Проектным комитетом)</a:t>
            </a:r>
            <a:endParaRPr lang="ru-RU" sz="800" dirty="0"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198859" y="6069416"/>
            <a:ext cx="17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+mj-lt"/>
              </a:rPr>
              <a:t>Готовится на МРГ</a:t>
            </a:r>
            <a:endParaRPr lang="ru-RU" sz="800" dirty="0">
              <a:latin typeface="+mj-lt"/>
            </a:endParaRPr>
          </a:p>
        </p:txBody>
      </p:sp>
      <p:sp>
        <p:nvSpPr>
          <p:cNvPr id="71" name="Левая фигурная скобка 70"/>
          <p:cNvSpPr/>
          <p:nvPr/>
        </p:nvSpPr>
        <p:spPr>
          <a:xfrm rot="5400000">
            <a:off x="4179241" y="294426"/>
            <a:ext cx="205482" cy="2727044"/>
          </a:xfrm>
          <a:prstGeom prst="leftBrace">
            <a:avLst>
              <a:gd name="adj1" fmla="val 71375"/>
              <a:gd name="adj2" fmla="val 45707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2" name="Таблица 81"/>
          <p:cNvGraphicFramePr>
            <a:graphicFrameLocks noGrp="1"/>
          </p:cNvGraphicFramePr>
          <p:nvPr>
            <p:extLst/>
          </p:nvPr>
        </p:nvGraphicFramePr>
        <p:xfrm>
          <a:off x="8988403" y="2976751"/>
          <a:ext cx="2913461" cy="2438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9825"/>
                <a:gridCol w="2164080"/>
                <a:gridCol w="529556"/>
              </a:tblGrid>
              <a:tr h="187852">
                <a:tc gridSpan="3">
                  <a:txBody>
                    <a:bodyPr/>
                    <a:lstStyle/>
                    <a:p>
                      <a:r>
                        <a:rPr lang="ru-RU" sz="900" b="0" dirty="0" smtClean="0">
                          <a:latin typeface="+mj-lt"/>
                        </a:rPr>
                        <a:t>Проекты</a:t>
                      </a:r>
                      <a:r>
                        <a:rPr lang="ru-RU" sz="900" b="0" baseline="0" dirty="0" smtClean="0">
                          <a:latin typeface="+mj-lt"/>
                        </a:rPr>
                        <a:t> на поддержке </a:t>
                      </a:r>
                      <a:r>
                        <a:rPr lang="ru-RU" sz="900" b="1" dirty="0" smtClean="0">
                          <a:latin typeface="+mj-lt"/>
                        </a:rPr>
                        <a:t>АСИ «Новые</a:t>
                      </a:r>
                      <a:r>
                        <a:rPr lang="ru-RU" sz="900" b="1" baseline="0" dirty="0" smtClean="0">
                          <a:latin typeface="+mj-lt"/>
                        </a:rPr>
                        <a:t> бизнесы»</a:t>
                      </a:r>
                      <a:endParaRPr lang="ru-RU" sz="900" b="1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7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700" b="1" kern="1200" dirty="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84487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1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dirty="0" smtClean="0">
                          <a:latin typeface="+mj-lt"/>
                        </a:rPr>
                        <a:t>БПЛА платформа высокой</a:t>
                      </a:r>
                      <a:r>
                        <a:rPr lang="ru-RU" sz="700" baseline="0" dirty="0" smtClean="0">
                          <a:latin typeface="+mj-lt"/>
                        </a:rPr>
                        <a:t> грузоподъемности (ООО ОКБ </a:t>
                      </a:r>
                      <a:r>
                        <a:rPr lang="ru-RU" sz="700" baseline="0" dirty="0" err="1" smtClean="0">
                          <a:latin typeface="+mj-lt"/>
                        </a:rPr>
                        <a:t>Авиарешения</a:t>
                      </a:r>
                      <a:r>
                        <a:rPr lang="ru-RU" sz="700" baseline="0" dirty="0" smtClean="0">
                          <a:latin typeface="+mj-lt"/>
                        </a:rPr>
                        <a:t>)</a:t>
                      </a:r>
                      <a:endParaRPr lang="ru-RU" sz="1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2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Интеллектуальный карьер (ВИСТ Групп)</a:t>
                      </a:r>
                      <a:endParaRPr lang="ru-RU" sz="7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84487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3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 err="1" smtClean="0">
                          <a:latin typeface="+mj-lt"/>
                        </a:rPr>
                        <a:t>Интеллект.система</a:t>
                      </a:r>
                      <a:r>
                        <a:rPr lang="ru-RU" sz="700" dirty="0" smtClean="0">
                          <a:latin typeface="+mj-lt"/>
                        </a:rPr>
                        <a:t> управления распределёнными энергоресурсами </a:t>
                      </a:r>
                      <a:r>
                        <a:rPr lang="en-US" sz="700" dirty="0" smtClean="0">
                          <a:latin typeface="+mj-lt"/>
                        </a:rPr>
                        <a:t>AMIGO</a:t>
                      </a:r>
                      <a:r>
                        <a:rPr lang="ru-RU" sz="700" dirty="0" smtClean="0">
                          <a:latin typeface="+mj-lt"/>
                        </a:rPr>
                        <a:t> (</a:t>
                      </a:r>
                      <a:r>
                        <a:rPr lang="ru-RU" sz="700" dirty="0" err="1" smtClean="0">
                          <a:latin typeface="+mj-lt"/>
                        </a:rPr>
                        <a:t>РТСофт</a:t>
                      </a:r>
                      <a:r>
                        <a:rPr lang="ru-RU" sz="700" dirty="0" smtClean="0"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kern="1200" dirty="0" smtClean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4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Досмотровые зоны (РАТЭК)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5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Нац.</a:t>
                      </a:r>
                      <a:r>
                        <a:rPr lang="ru-RU" sz="700" baseline="0" dirty="0" smtClean="0">
                          <a:latin typeface="+mj-lt"/>
                        </a:rPr>
                        <a:t> биометрическая платформа (</a:t>
                      </a:r>
                      <a:r>
                        <a:rPr lang="ru-RU" sz="700" dirty="0" smtClean="0">
                          <a:latin typeface="+mj-lt"/>
                        </a:rPr>
                        <a:t>ЦРТ)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6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Фитнес-браслет </a:t>
                      </a:r>
                      <a:r>
                        <a:rPr lang="en-US" sz="700" b="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GoBe</a:t>
                      </a:r>
                      <a:r>
                        <a:rPr lang="en-US" sz="7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2</a:t>
                      </a:r>
                      <a:r>
                        <a:rPr lang="ru-RU" sz="7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700" b="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Хилби</a:t>
                      </a:r>
                      <a:r>
                        <a:rPr lang="ru-RU" sz="7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ru-RU" sz="7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7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Цифровая модель</a:t>
                      </a:r>
                      <a:r>
                        <a:rPr lang="ru-RU" sz="700" baseline="0" dirty="0" smtClean="0">
                          <a:latin typeface="+mj-lt"/>
                        </a:rPr>
                        <a:t> типового региона (ООО </a:t>
                      </a:r>
                      <a:r>
                        <a:rPr lang="ru-RU" sz="700" baseline="0" dirty="0" err="1" smtClean="0">
                          <a:latin typeface="+mj-lt"/>
                        </a:rPr>
                        <a:t>Геоскан</a:t>
                      </a:r>
                      <a:r>
                        <a:rPr lang="ru-RU" sz="700" baseline="0" dirty="0" smtClean="0">
                          <a:latin typeface="+mj-lt"/>
                        </a:rPr>
                        <a:t>)</a:t>
                      </a:r>
                      <a:endParaRPr lang="ru-RU" sz="700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</a:tr>
              <a:tr h="284487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8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 err="1" smtClean="0">
                          <a:latin typeface="+mj-lt"/>
                        </a:rPr>
                        <a:t>Дистанц.мониторинг</a:t>
                      </a:r>
                      <a:r>
                        <a:rPr lang="ru-RU" sz="700" dirty="0" smtClean="0">
                          <a:latin typeface="+mj-lt"/>
                        </a:rPr>
                        <a:t> </a:t>
                      </a:r>
                      <a:r>
                        <a:rPr lang="ru-RU" sz="700" dirty="0" err="1" smtClean="0">
                          <a:latin typeface="+mj-lt"/>
                        </a:rPr>
                        <a:t>хронич.заболеваний</a:t>
                      </a:r>
                      <a:r>
                        <a:rPr lang="ru-RU" sz="700" dirty="0" smtClean="0">
                          <a:latin typeface="+mj-lt"/>
                        </a:rPr>
                        <a:t> (ООО «Дистанционная медицина»)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</a:tr>
              <a:tr h="284487"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9</a:t>
                      </a:r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latin typeface="+mj-lt"/>
                        </a:rPr>
                        <a:t>Роботизированные пассажирские перевозки</a:t>
                      </a:r>
                      <a:r>
                        <a:rPr lang="ru-RU" sz="700" baseline="0" dirty="0" smtClean="0">
                          <a:latin typeface="+mj-lt"/>
                        </a:rPr>
                        <a:t> (ООО </a:t>
                      </a:r>
                      <a:r>
                        <a:rPr lang="ru-RU" sz="700" baseline="0" dirty="0" err="1" smtClean="0">
                          <a:latin typeface="+mj-lt"/>
                        </a:rPr>
                        <a:t>Волгабас</a:t>
                      </a:r>
                      <a:r>
                        <a:rPr lang="ru-RU" sz="700" baseline="0" dirty="0" smtClean="0">
                          <a:latin typeface="+mj-lt"/>
                        </a:rPr>
                        <a:t>)</a:t>
                      </a:r>
                      <a:endParaRPr lang="ru-RU" sz="700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7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3" name="Прямоугольник 82"/>
          <p:cNvSpPr/>
          <p:nvPr/>
        </p:nvSpPr>
        <p:spPr>
          <a:xfrm>
            <a:off x="9055924" y="6277272"/>
            <a:ext cx="98462" cy="90000"/>
          </a:xfrm>
          <a:prstGeom prst="rect">
            <a:avLst/>
          </a:prstGeom>
          <a:solidFill>
            <a:srgbClr val="3D7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84" name="TextBox 83"/>
          <p:cNvSpPr txBox="1"/>
          <p:nvPr/>
        </p:nvSpPr>
        <p:spPr>
          <a:xfrm>
            <a:off x="9198853" y="6223932"/>
            <a:ext cx="17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+mj-lt"/>
              </a:rPr>
              <a:t>На реализации</a:t>
            </a:r>
            <a:endParaRPr lang="ru-RU" sz="800" dirty="0">
              <a:latin typeface="+mj-lt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11582968" y="4665543"/>
            <a:ext cx="90000" cy="90000"/>
          </a:xfrm>
          <a:prstGeom prst="rect">
            <a:avLst/>
          </a:prstGeom>
          <a:solidFill>
            <a:srgbClr val="3D7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87" name="Прямоугольник 86"/>
          <p:cNvSpPr/>
          <p:nvPr/>
        </p:nvSpPr>
        <p:spPr>
          <a:xfrm>
            <a:off x="11574506" y="4469185"/>
            <a:ext cx="98462" cy="9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88" name="Прямоугольник 87"/>
          <p:cNvSpPr/>
          <p:nvPr/>
        </p:nvSpPr>
        <p:spPr>
          <a:xfrm>
            <a:off x="11574506" y="3327171"/>
            <a:ext cx="98462" cy="90000"/>
          </a:xfrm>
          <a:prstGeom prst="rect">
            <a:avLst/>
          </a:prstGeom>
          <a:solidFill>
            <a:srgbClr val="FFC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90" name="Прямоугольник 89"/>
          <p:cNvSpPr/>
          <p:nvPr/>
        </p:nvSpPr>
        <p:spPr>
          <a:xfrm>
            <a:off x="11582968" y="4944948"/>
            <a:ext cx="90000" cy="90000"/>
          </a:xfrm>
          <a:prstGeom prst="rect">
            <a:avLst/>
          </a:prstGeom>
          <a:solidFill>
            <a:srgbClr val="3D7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91" name="Прямоугольник 90"/>
          <p:cNvSpPr/>
          <p:nvPr/>
        </p:nvSpPr>
        <p:spPr>
          <a:xfrm>
            <a:off x="11582968" y="5258227"/>
            <a:ext cx="90000" cy="90000"/>
          </a:xfrm>
          <a:prstGeom prst="rect">
            <a:avLst/>
          </a:prstGeom>
          <a:solidFill>
            <a:srgbClr val="3D7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93" name="Левая фигурная скобка 92"/>
          <p:cNvSpPr/>
          <p:nvPr/>
        </p:nvSpPr>
        <p:spPr>
          <a:xfrm>
            <a:off x="8627532" y="1202320"/>
            <a:ext cx="270933" cy="4314560"/>
          </a:xfrm>
          <a:prstGeom prst="leftBrace">
            <a:avLst>
              <a:gd name="adj1" fmla="val 16666"/>
              <a:gd name="adj2" fmla="val 499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11574506" y="2658765"/>
            <a:ext cx="98462" cy="9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02" name="Прямоугольник 101"/>
          <p:cNvSpPr/>
          <p:nvPr/>
        </p:nvSpPr>
        <p:spPr>
          <a:xfrm>
            <a:off x="11574506" y="2447310"/>
            <a:ext cx="98462" cy="9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04" name="Прямоугольник 103"/>
          <p:cNvSpPr/>
          <p:nvPr/>
        </p:nvSpPr>
        <p:spPr>
          <a:xfrm>
            <a:off x="11562307" y="1747003"/>
            <a:ext cx="98462" cy="90000"/>
          </a:xfrm>
          <a:prstGeom prst="rect">
            <a:avLst/>
          </a:prstGeom>
          <a:solidFill>
            <a:srgbClr val="B3C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05" name="Прямоугольник 104"/>
          <p:cNvSpPr/>
          <p:nvPr/>
        </p:nvSpPr>
        <p:spPr>
          <a:xfrm>
            <a:off x="11557167" y="1312622"/>
            <a:ext cx="98462" cy="90000"/>
          </a:xfrm>
          <a:prstGeom prst="rect">
            <a:avLst/>
          </a:prstGeom>
          <a:solidFill>
            <a:srgbClr val="FFC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07" name="AutoShape 9" descr="Картинки по запросу вэ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8" name="AutoShape 11" descr="Картинки по запросу вэ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46" y="955807"/>
            <a:ext cx="520437" cy="21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AutoShape 14" descr="Картинки по запросу вэб инноваци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665" y="995862"/>
            <a:ext cx="570547" cy="13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290" y="2944036"/>
            <a:ext cx="573405" cy="2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" name="Прямоугольник 118"/>
          <p:cNvSpPr/>
          <p:nvPr/>
        </p:nvSpPr>
        <p:spPr>
          <a:xfrm>
            <a:off x="11574506" y="3555771"/>
            <a:ext cx="98462" cy="90000"/>
          </a:xfrm>
          <a:prstGeom prst="rect">
            <a:avLst/>
          </a:prstGeom>
          <a:solidFill>
            <a:srgbClr val="FFC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20" name="Прямоугольник 119"/>
          <p:cNvSpPr/>
          <p:nvPr/>
        </p:nvSpPr>
        <p:spPr>
          <a:xfrm>
            <a:off x="11574506" y="3799611"/>
            <a:ext cx="98462" cy="90000"/>
          </a:xfrm>
          <a:prstGeom prst="rect">
            <a:avLst/>
          </a:prstGeom>
          <a:solidFill>
            <a:srgbClr val="FFC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21" name="Прямоугольник 120"/>
          <p:cNvSpPr/>
          <p:nvPr/>
        </p:nvSpPr>
        <p:spPr>
          <a:xfrm>
            <a:off x="11582968" y="4051071"/>
            <a:ext cx="98462" cy="90000"/>
          </a:xfrm>
          <a:prstGeom prst="rect">
            <a:avLst/>
          </a:prstGeom>
          <a:solidFill>
            <a:srgbClr val="FFC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22" name="Прямоугольник 121"/>
          <p:cNvSpPr/>
          <p:nvPr/>
        </p:nvSpPr>
        <p:spPr>
          <a:xfrm>
            <a:off x="11574506" y="4269459"/>
            <a:ext cx="98462" cy="90000"/>
          </a:xfrm>
          <a:prstGeom prst="rect">
            <a:avLst/>
          </a:prstGeom>
          <a:solidFill>
            <a:srgbClr val="FFC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0" name="TextBox 9"/>
          <p:cNvSpPr txBox="1"/>
          <p:nvPr/>
        </p:nvSpPr>
        <p:spPr>
          <a:xfrm>
            <a:off x="1082337" y="825002"/>
            <a:ext cx="6178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+mj-lt"/>
              </a:rPr>
              <a:t>«Воронка» проектов НТИ накопленным итогом за 2016-2017 гг.</a:t>
            </a:r>
            <a:endParaRPr lang="ru-RU" sz="1100" b="1" dirty="0">
              <a:latin typeface="+mj-lt"/>
            </a:endParaRPr>
          </a:p>
        </p:txBody>
      </p:sp>
      <p:cxnSp>
        <p:nvCxnSpPr>
          <p:cNvPr id="68" name="Соединительная линия уступом 67"/>
          <p:cNvCxnSpPr>
            <a:endCxn id="73" idx="1"/>
          </p:cNvCxnSpPr>
          <p:nvPr/>
        </p:nvCxnSpPr>
        <p:spPr>
          <a:xfrm rot="16200000" flipH="1">
            <a:off x="565297" y="3007321"/>
            <a:ext cx="1296590" cy="262513"/>
          </a:xfrm>
          <a:prstGeom prst="bentConnector5">
            <a:avLst>
              <a:gd name="adj1" fmla="val 17631"/>
              <a:gd name="adj2" fmla="val 322"/>
              <a:gd name="adj3" fmla="val 82369"/>
            </a:avLst>
          </a:prstGeom>
          <a:ln w="3175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Левая фигурная скобка 72"/>
          <p:cNvSpPr/>
          <p:nvPr/>
        </p:nvSpPr>
        <p:spPr>
          <a:xfrm rot="5400000">
            <a:off x="3232871" y="1693564"/>
            <a:ext cx="205482" cy="4392100"/>
          </a:xfrm>
          <a:prstGeom prst="leftBrace">
            <a:avLst>
              <a:gd name="adj1" fmla="val 71375"/>
              <a:gd name="adj2" fmla="val 95326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6" y="4038350"/>
            <a:ext cx="6017249" cy="261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9" name="Диаграмма 68"/>
          <p:cNvGraphicFramePr/>
          <p:nvPr>
            <p:extLst/>
          </p:nvPr>
        </p:nvGraphicFramePr>
        <p:xfrm>
          <a:off x="6381489" y="3936122"/>
          <a:ext cx="1914313" cy="2716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0" name="Прямоугольник 69"/>
          <p:cNvSpPr/>
          <p:nvPr/>
        </p:nvSpPr>
        <p:spPr>
          <a:xfrm>
            <a:off x="11573105" y="2157611"/>
            <a:ext cx="98462" cy="9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" name="Прямоугольник 1"/>
          <p:cNvSpPr/>
          <p:nvPr/>
        </p:nvSpPr>
        <p:spPr>
          <a:xfrm>
            <a:off x="6023465" y="2801795"/>
            <a:ext cx="2091945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900" dirty="0"/>
              <a:t>57 приоритетных проектов НТИ были представлены на президиуме Совета по модернизации 18 июля 2017 года в </a:t>
            </a:r>
            <a:r>
              <a:rPr lang="ru-RU" sz="900" dirty="0" err="1"/>
              <a:t>В.Новгороде</a:t>
            </a:r>
            <a:endParaRPr lang="ru-RU" sz="900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900" dirty="0"/>
              <a:t>По результатам работы со списком предлагается перейти к логике приоритетных компаний и продуктов НТИ, исключив попадание в список </a:t>
            </a:r>
            <a:r>
              <a:rPr lang="ru-RU" sz="900" dirty="0" smtClean="0"/>
              <a:t>политически </a:t>
            </a:r>
            <a:r>
              <a:rPr lang="ru-RU" sz="900" dirty="0"/>
              <a:t>правильно звучащих </a:t>
            </a:r>
            <a:r>
              <a:rPr lang="ru-RU" sz="900" dirty="0" err="1"/>
              <a:t>НИОКРов</a:t>
            </a:r>
            <a:r>
              <a:rPr lang="ru-RU" sz="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7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СТАТУС ПО ПРОЕКТАМ АЭРОНЕТ  </a:t>
            </a:r>
            <a:r>
              <a:rPr lang="ru-RU" dirty="0" smtClean="0"/>
              <a:t>на </a:t>
            </a:r>
            <a:r>
              <a:rPr lang="ru-RU" dirty="0" smtClean="0"/>
              <a:t>14 </a:t>
            </a:r>
            <a:r>
              <a:rPr lang="ru-RU" dirty="0" smtClean="0"/>
              <a:t>декабря 2017 </a:t>
            </a:r>
            <a:r>
              <a:rPr lang="ru-RU" dirty="0" smtClean="0"/>
              <a:t>года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C8B2-C7A6-0847-A9D3-11E90A4CEB8E}" type="datetime3">
              <a:rPr lang="ru-RU" smtClean="0"/>
              <a:pPr/>
              <a:t>18/12/17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60E9-E116-4F2D-91B7-27BAC0D3A97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9" name="Oval 28"/>
          <p:cNvSpPr>
            <a:spLocks noChangeArrowheads="1"/>
          </p:cNvSpPr>
          <p:nvPr/>
        </p:nvSpPr>
        <p:spPr bwMode="gray">
          <a:xfrm rot="16200000">
            <a:off x="3530971" y="2352731"/>
            <a:ext cx="2618678" cy="485435"/>
          </a:xfrm>
          <a:prstGeom prst="ellipse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sz="1400" i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Oval 28"/>
          <p:cNvSpPr>
            <a:spLocks noChangeArrowheads="1"/>
          </p:cNvSpPr>
          <p:nvPr/>
        </p:nvSpPr>
        <p:spPr bwMode="gray">
          <a:xfrm rot="16200000">
            <a:off x="752086" y="2372236"/>
            <a:ext cx="3361581" cy="539412"/>
          </a:xfrm>
          <a:prstGeom prst="ellipse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sz="1400" i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Oval 28"/>
          <p:cNvSpPr>
            <a:spLocks noChangeArrowheads="1"/>
          </p:cNvSpPr>
          <p:nvPr/>
        </p:nvSpPr>
        <p:spPr bwMode="gray">
          <a:xfrm rot="16200000">
            <a:off x="6409821" y="2419565"/>
            <a:ext cx="1920441" cy="444758"/>
          </a:xfrm>
          <a:prstGeom prst="ellipse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sz="1400" i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80607" y="1472867"/>
            <a:ext cx="9917592" cy="2283893"/>
          </a:xfrm>
          <a:custGeom>
            <a:avLst/>
            <a:gdLst>
              <a:gd name="connsiteX0" fmla="*/ 4885266 w 6129866"/>
              <a:gd name="connsiteY0" fmla="*/ 812800 h 2726266"/>
              <a:gd name="connsiteX1" fmla="*/ 0 w 6129866"/>
              <a:gd name="connsiteY1" fmla="*/ 0 h 2726266"/>
              <a:gd name="connsiteX2" fmla="*/ 0 w 6129866"/>
              <a:gd name="connsiteY2" fmla="*/ 2726266 h 2726266"/>
              <a:gd name="connsiteX3" fmla="*/ 4893733 w 6129866"/>
              <a:gd name="connsiteY3" fmla="*/ 1871133 h 2726266"/>
              <a:gd name="connsiteX4" fmla="*/ 5655733 w 6129866"/>
              <a:gd name="connsiteY4" fmla="*/ 1871133 h 2726266"/>
              <a:gd name="connsiteX5" fmla="*/ 5655733 w 6129866"/>
              <a:gd name="connsiteY5" fmla="*/ 2116666 h 2726266"/>
              <a:gd name="connsiteX6" fmla="*/ 6129866 w 6129866"/>
              <a:gd name="connsiteY6" fmla="*/ 1337733 h 2726266"/>
              <a:gd name="connsiteX7" fmla="*/ 5672666 w 6129866"/>
              <a:gd name="connsiteY7" fmla="*/ 558800 h 2726266"/>
              <a:gd name="connsiteX8" fmla="*/ 5672666 w 6129866"/>
              <a:gd name="connsiteY8" fmla="*/ 812800 h 2726266"/>
              <a:gd name="connsiteX9" fmla="*/ 4885266 w 6129866"/>
              <a:gd name="connsiteY9" fmla="*/ 812800 h 2726266"/>
              <a:gd name="connsiteX0" fmla="*/ 4895445 w 6140045"/>
              <a:gd name="connsiteY0" fmla="*/ 812800 h 2624005"/>
              <a:gd name="connsiteX1" fmla="*/ 10179 w 6140045"/>
              <a:gd name="connsiteY1" fmla="*/ 0 h 2624005"/>
              <a:gd name="connsiteX2" fmla="*/ 0 w 6140045"/>
              <a:gd name="connsiteY2" fmla="*/ 2624005 h 2624005"/>
              <a:gd name="connsiteX3" fmla="*/ 4903912 w 6140045"/>
              <a:gd name="connsiteY3" fmla="*/ 1871133 h 2624005"/>
              <a:gd name="connsiteX4" fmla="*/ 5665912 w 6140045"/>
              <a:gd name="connsiteY4" fmla="*/ 1871133 h 2624005"/>
              <a:gd name="connsiteX5" fmla="*/ 5665912 w 6140045"/>
              <a:gd name="connsiteY5" fmla="*/ 2116666 h 2624005"/>
              <a:gd name="connsiteX6" fmla="*/ 6140045 w 6140045"/>
              <a:gd name="connsiteY6" fmla="*/ 1337733 h 2624005"/>
              <a:gd name="connsiteX7" fmla="*/ 5682845 w 6140045"/>
              <a:gd name="connsiteY7" fmla="*/ 558800 h 2624005"/>
              <a:gd name="connsiteX8" fmla="*/ 5682845 w 6140045"/>
              <a:gd name="connsiteY8" fmla="*/ 812800 h 2624005"/>
              <a:gd name="connsiteX9" fmla="*/ 4895445 w 6140045"/>
              <a:gd name="connsiteY9" fmla="*/ 812800 h 262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40045" h="2624005">
                <a:moveTo>
                  <a:pt x="4895445" y="812800"/>
                </a:moveTo>
                <a:lnTo>
                  <a:pt x="10179" y="0"/>
                </a:lnTo>
                <a:lnTo>
                  <a:pt x="0" y="2624005"/>
                </a:lnTo>
                <a:lnTo>
                  <a:pt x="4903912" y="1871133"/>
                </a:lnTo>
                <a:lnTo>
                  <a:pt x="5665912" y="1871133"/>
                </a:lnTo>
                <a:lnTo>
                  <a:pt x="5665912" y="2116666"/>
                </a:lnTo>
                <a:lnTo>
                  <a:pt x="6140045" y="1337733"/>
                </a:lnTo>
                <a:lnTo>
                  <a:pt x="5682845" y="558800"/>
                </a:lnTo>
                <a:lnTo>
                  <a:pt x="5682845" y="812800"/>
                </a:lnTo>
                <a:lnTo>
                  <a:pt x="4895445" y="8128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  <a:alpha val="70000"/>
                </a:schemeClr>
              </a:gs>
              <a:gs pos="100000">
                <a:schemeClr val="bg1">
                  <a:lumMod val="95000"/>
                  <a:alpha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36000" bIns="72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b="1" dirty="0" err="1" smtClean="0">
              <a:solidFill>
                <a:schemeClr val="bg1"/>
              </a:solidFill>
            </a:endParaRPr>
          </a:p>
        </p:txBody>
      </p:sp>
      <p:sp>
        <p:nvSpPr>
          <p:cNvPr id="13" name="Freeform 27"/>
          <p:cNvSpPr>
            <a:spLocks/>
          </p:cNvSpPr>
          <p:nvPr/>
        </p:nvSpPr>
        <p:spPr bwMode="gray">
          <a:xfrm>
            <a:off x="4864692" y="1296378"/>
            <a:ext cx="807865" cy="2598140"/>
          </a:xfrm>
          <a:custGeom>
            <a:avLst/>
            <a:gdLst>
              <a:gd name="connsiteX0" fmla="*/ 0 w 9767"/>
              <a:gd name="connsiteY0" fmla="*/ 0 h 10000"/>
              <a:gd name="connsiteX1" fmla="*/ 8656 w 9767"/>
              <a:gd name="connsiteY1" fmla="*/ 2331 h 10000"/>
              <a:gd name="connsiteX2" fmla="*/ 9001 w 9767"/>
              <a:gd name="connsiteY2" fmla="*/ 6842 h 10000"/>
              <a:gd name="connsiteX3" fmla="*/ 19 w 9767"/>
              <a:gd name="connsiteY3" fmla="*/ 10000 h 10000"/>
              <a:gd name="connsiteX4" fmla="*/ 0 w 9767"/>
              <a:gd name="connsiteY4" fmla="*/ 0 h 10000"/>
              <a:gd name="connsiteX0" fmla="*/ 0 w 9865"/>
              <a:gd name="connsiteY0" fmla="*/ 0 h 10000"/>
              <a:gd name="connsiteX1" fmla="*/ 8862 w 9865"/>
              <a:gd name="connsiteY1" fmla="*/ 2331 h 10000"/>
              <a:gd name="connsiteX2" fmla="*/ 8863 w 9865"/>
              <a:gd name="connsiteY2" fmla="*/ 7504 h 10000"/>
              <a:gd name="connsiteX3" fmla="*/ 19 w 9865"/>
              <a:gd name="connsiteY3" fmla="*/ 10000 h 10000"/>
              <a:gd name="connsiteX4" fmla="*/ 0 w 9865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4305" y="1545"/>
                  <a:pt x="6970" y="2100"/>
                  <a:pt x="8983" y="2331"/>
                </a:cubicBezTo>
                <a:cubicBezTo>
                  <a:pt x="10000" y="3247"/>
                  <a:pt x="9779" y="6991"/>
                  <a:pt x="8984" y="7504"/>
                </a:cubicBezTo>
                <a:cubicBezTo>
                  <a:pt x="7594" y="7625"/>
                  <a:pt x="4316" y="8056"/>
                  <a:pt x="19" y="10000"/>
                </a:cubicBezTo>
                <a:cubicBezTo>
                  <a:pt x="906" y="9357"/>
                  <a:pt x="1607" y="251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sz="1400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Freeform 27"/>
          <p:cNvSpPr>
            <a:spLocks/>
          </p:cNvSpPr>
          <p:nvPr/>
        </p:nvSpPr>
        <p:spPr bwMode="gray">
          <a:xfrm>
            <a:off x="7377844" y="1689252"/>
            <a:ext cx="603783" cy="1905380"/>
          </a:xfrm>
          <a:custGeom>
            <a:avLst/>
            <a:gdLst>
              <a:gd name="connsiteX0" fmla="*/ 0 w 9767"/>
              <a:gd name="connsiteY0" fmla="*/ 0 h 10000"/>
              <a:gd name="connsiteX1" fmla="*/ 8656 w 9767"/>
              <a:gd name="connsiteY1" fmla="*/ 2331 h 10000"/>
              <a:gd name="connsiteX2" fmla="*/ 9001 w 9767"/>
              <a:gd name="connsiteY2" fmla="*/ 6842 h 10000"/>
              <a:gd name="connsiteX3" fmla="*/ 19 w 9767"/>
              <a:gd name="connsiteY3" fmla="*/ 10000 h 10000"/>
              <a:gd name="connsiteX4" fmla="*/ 0 w 9767"/>
              <a:gd name="connsiteY4" fmla="*/ 0 h 10000"/>
              <a:gd name="connsiteX0" fmla="*/ 0 w 9865"/>
              <a:gd name="connsiteY0" fmla="*/ 0 h 10000"/>
              <a:gd name="connsiteX1" fmla="*/ 8862 w 9865"/>
              <a:gd name="connsiteY1" fmla="*/ 2331 h 10000"/>
              <a:gd name="connsiteX2" fmla="*/ 8863 w 9865"/>
              <a:gd name="connsiteY2" fmla="*/ 7504 h 10000"/>
              <a:gd name="connsiteX3" fmla="*/ 19 w 9865"/>
              <a:gd name="connsiteY3" fmla="*/ 10000 h 10000"/>
              <a:gd name="connsiteX4" fmla="*/ 0 w 9865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4305" y="1545"/>
                  <a:pt x="6970" y="2100"/>
                  <a:pt x="8983" y="2331"/>
                </a:cubicBezTo>
                <a:cubicBezTo>
                  <a:pt x="10000" y="3247"/>
                  <a:pt x="9779" y="6991"/>
                  <a:pt x="8984" y="7504"/>
                </a:cubicBezTo>
                <a:cubicBezTo>
                  <a:pt x="7594" y="7625"/>
                  <a:pt x="4316" y="8056"/>
                  <a:pt x="19" y="10000"/>
                </a:cubicBezTo>
                <a:cubicBezTo>
                  <a:pt x="906" y="9357"/>
                  <a:pt x="1607" y="251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sz="1400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5" name="Freeform 27"/>
          <p:cNvSpPr>
            <a:spLocks/>
          </p:cNvSpPr>
          <p:nvPr/>
        </p:nvSpPr>
        <p:spPr bwMode="gray">
          <a:xfrm>
            <a:off x="2458926" y="974333"/>
            <a:ext cx="897693" cy="3335217"/>
          </a:xfrm>
          <a:custGeom>
            <a:avLst/>
            <a:gdLst>
              <a:gd name="connsiteX0" fmla="*/ 0 w 9767"/>
              <a:gd name="connsiteY0" fmla="*/ 0 h 10000"/>
              <a:gd name="connsiteX1" fmla="*/ 8656 w 9767"/>
              <a:gd name="connsiteY1" fmla="*/ 2331 h 10000"/>
              <a:gd name="connsiteX2" fmla="*/ 9001 w 9767"/>
              <a:gd name="connsiteY2" fmla="*/ 6842 h 10000"/>
              <a:gd name="connsiteX3" fmla="*/ 19 w 9767"/>
              <a:gd name="connsiteY3" fmla="*/ 10000 h 10000"/>
              <a:gd name="connsiteX4" fmla="*/ 0 w 9767"/>
              <a:gd name="connsiteY4" fmla="*/ 0 h 10000"/>
              <a:gd name="connsiteX0" fmla="*/ 0 w 9865"/>
              <a:gd name="connsiteY0" fmla="*/ 0 h 10000"/>
              <a:gd name="connsiteX1" fmla="*/ 8862 w 9865"/>
              <a:gd name="connsiteY1" fmla="*/ 2331 h 10000"/>
              <a:gd name="connsiteX2" fmla="*/ 8863 w 9865"/>
              <a:gd name="connsiteY2" fmla="*/ 7504 h 10000"/>
              <a:gd name="connsiteX3" fmla="*/ 19 w 9865"/>
              <a:gd name="connsiteY3" fmla="*/ 10000 h 10000"/>
              <a:gd name="connsiteX4" fmla="*/ 0 w 9865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4305" y="1545"/>
                  <a:pt x="6970" y="2100"/>
                  <a:pt x="8983" y="2331"/>
                </a:cubicBezTo>
                <a:cubicBezTo>
                  <a:pt x="10000" y="3247"/>
                  <a:pt x="9779" y="6991"/>
                  <a:pt x="8984" y="7504"/>
                </a:cubicBezTo>
                <a:cubicBezTo>
                  <a:pt x="7594" y="7625"/>
                  <a:pt x="4316" y="8056"/>
                  <a:pt x="19" y="10000"/>
                </a:cubicBezTo>
                <a:cubicBezTo>
                  <a:pt x="906" y="9357"/>
                  <a:pt x="1607" y="251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endParaRPr lang="en-US" sz="1400" i="1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4965" y="1972006"/>
            <a:ext cx="2065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solidFill>
                  <a:schemeClr val="tx2"/>
                </a:solidFill>
              </a:rPr>
              <a:t>ЦМТР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solidFill>
                  <a:schemeClr val="tx2"/>
                </a:solidFill>
              </a:rPr>
              <a:t>Конструктор </a:t>
            </a:r>
            <a:r>
              <a:rPr lang="ru-RU" sz="1200" b="1" dirty="0" smtClean="0">
                <a:solidFill>
                  <a:schemeClr val="tx2"/>
                </a:solidFill>
              </a:rPr>
              <a:t>БАС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tx2"/>
                </a:solidFill>
              </a:rPr>
              <a:t>ЦМРТ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tx2"/>
                </a:solidFill>
              </a:rPr>
              <a:t>Тяжелый БЛА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tx2"/>
                </a:solidFill>
              </a:rPr>
              <a:t>Летающий трактор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 err="1" smtClean="0">
                <a:solidFill>
                  <a:schemeClr val="tx2"/>
                </a:solidFill>
              </a:rPr>
              <a:t>Аэрокэб</a:t>
            </a:r>
            <a:endParaRPr lang="ru-RU" sz="1200" b="1" dirty="0" smtClean="0">
              <a:solidFill>
                <a:schemeClr val="tx2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tx2"/>
                </a:solidFill>
              </a:rPr>
              <a:t>Атом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5071" y="2479277"/>
            <a:ext cx="1381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1600" b="1" dirty="0" smtClean="0">
                <a:solidFill>
                  <a:schemeClr val="tx2"/>
                </a:solidFill>
              </a:rPr>
              <a:t>220 проектов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98609" y="1402759"/>
            <a:ext cx="1760544" cy="24622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spcAft>
                <a:spcPts val="0"/>
              </a:spcAft>
              <a:defRPr sz="1100" b="1">
                <a:solidFill>
                  <a:schemeClr val="tx2"/>
                </a:solidFill>
              </a:defRPr>
            </a:lvl1pPr>
          </a:lstStyle>
          <a:p>
            <a:pPr marL="228600" indent="-228600" algn="l">
              <a:buFont typeface="+mj-lt"/>
              <a:buAutoNum type="arabicPeriod"/>
            </a:pPr>
            <a:r>
              <a:rPr lang="ru-RU" dirty="0"/>
              <a:t>ЦМТР</a:t>
            </a:r>
          </a:p>
          <a:p>
            <a:pPr marL="228600" indent="-228600" algn="l">
              <a:buFont typeface="+mj-lt"/>
              <a:buAutoNum type="arabicPeriod"/>
            </a:pPr>
            <a:r>
              <a:rPr lang="ru-RU" dirty="0"/>
              <a:t>Конструктор БАС</a:t>
            </a:r>
          </a:p>
          <a:p>
            <a:pPr marL="228600" indent="-228600" algn="l">
              <a:buFont typeface="+mj-lt"/>
              <a:buAutoNum type="arabicPeriod"/>
            </a:pPr>
            <a:r>
              <a:rPr lang="ru-RU" dirty="0"/>
              <a:t>ЦМРТ</a:t>
            </a:r>
          </a:p>
          <a:p>
            <a:pPr marL="228600" indent="-228600" algn="l">
              <a:buFont typeface="+mj-lt"/>
              <a:buAutoNum type="arabicPeriod"/>
            </a:pPr>
            <a:r>
              <a:rPr lang="ru-RU" dirty="0" smtClean="0"/>
              <a:t>БВС БДПП (ОКБ Симонова)</a:t>
            </a:r>
            <a:endParaRPr lang="ru-RU" dirty="0"/>
          </a:p>
          <a:p>
            <a:pPr marL="228600" indent="-228600" algn="l">
              <a:buFont typeface="+mj-lt"/>
              <a:buAutoNum type="arabicPeriod"/>
            </a:pPr>
            <a:r>
              <a:rPr lang="ru-RU" dirty="0"/>
              <a:t>Летающий </a:t>
            </a:r>
            <a:r>
              <a:rPr lang="ru-RU" dirty="0" smtClean="0"/>
              <a:t>трактор</a:t>
            </a:r>
            <a:endParaRPr lang="ru-RU" dirty="0"/>
          </a:p>
          <a:p>
            <a:pPr marL="228600" indent="-228600" algn="l">
              <a:buFont typeface="+mj-lt"/>
              <a:buAutoNum type="arabicPeriod"/>
            </a:pPr>
            <a:r>
              <a:rPr lang="en-US" dirty="0" smtClean="0"/>
              <a:t>ASG</a:t>
            </a:r>
          </a:p>
          <a:p>
            <a:pPr marL="228600" indent="-228600" algn="l">
              <a:buFont typeface="+mj-lt"/>
              <a:buAutoNum type="arabicPeriod"/>
            </a:pPr>
            <a:r>
              <a:rPr lang="ru-RU" dirty="0" smtClean="0"/>
              <a:t>Проект 03Б</a:t>
            </a:r>
          </a:p>
          <a:p>
            <a:pPr marL="228600" indent="-228600" algn="l">
              <a:buFont typeface="+mj-lt"/>
              <a:buAutoNum type="arabicPeriod"/>
            </a:pPr>
            <a:r>
              <a:rPr lang="ru-RU" dirty="0" err="1" smtClean="0"/>
              <a:t>Аэрокэб</a:t>
            </a:r>
            <a:endParaRPr lang="ru-RU" dirty="0" smtClean="0"/>
          </a:p>
          <a:p>
            <a:pPr marL="228600" indent="-228600" algn="l">
              <a:buFont typeface="+mj-lt"/>
              <a:buAutoNum type="arabicPeriod"/>
            </a:pPr>
            <a:r>
              <a:rPr lang="ru-RU" dirty="0" smtClean="0"/>
              <a:t>СПП «ОКБ Маслова»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dirty="0" smtClean="0"/>
              <a:t>UTM-</a:t>
            </a:r>
            <a:r>
              <a:rPr lang="ru-RU" dirty="0" smtClean="0"/>
              <a:t>БАС</a:t>
            </a:r>
          </a:p>
          <a:p>
            <a:pPr marL="228600" indent="-228600" algn="l">
              <a:buFont typeface="+mj-lt"/>
              <a:buAutoNum type="arabicPeriod"/>
            </a:pPr>
            <a:r>
              <a:rPr lang="ru-RU" dirty="0" smtClean="0"/>
              <a:t>ЦМ Новгород</a:t>
            </a:r>
          </a:p>
          <a:p>
            <a:pPr marL="228600" indent="-228600" algn="l">
              <a:buFont typeface="+mj-lt"/>
              <a:buAutoNum type="arabicPeriod"/>
            </a:pPr>
            <a:r>
              <a:rPr lang="ru-RU" dirty="0" smtClean="0"/>
              <a:t>Т-БАС</a:t>
            </a:r>
          </a:p>
          <a:p>
            <a:pPr marL="228600" indent="-228600" algn="l">
              <a:buFont typeface="+mj-lt"/>
              <a:buAutoNum type="arabicPeriod"/>
            </a:pPr>
            <a:r>
              <a:rPr lang="ru-RU" dirty="0" smtClean="0"/>
              <a:t>Атом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0192124" y="1049317"/>
            <a:ext cx="1999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</a:rPr>
              <a:t>ЦМТР</a:t>
            </a:r>
          </a:p>
          <a:p>
            <a:pPr marL="228600" indent="-228600">
              <a:buAutoNum type="arabicPeriod"/>
            </a:pPr>
            <a:r>
              <a:rPr lang="ru-RU" sz="1400" b="1" dirty="0" smtClean="0">
                <a:solidFill>
                  <a:schemeClr val="tx2"/>
                </a:solidFill>
              </a:rPr>
              <a:t>Конструктор БАС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b="1" dirty="0">
                <a:solidFill>
                  <a:schemeClr val="tx2"/>
                </a:solidFill>
              </a:rPr>
              <a:t>ЦМРТ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b="1" dirty="0">
                <a:solidFill>
                  <a:schemeClr val="tx2"/>
                </a:solidFill>
              </a:rPr>
              <a:t>Тяжелый БЛА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400" b="1" dirty="0">
                <a:solidFill>
                  <a:schemeClr val="tx2"/>
                </a:solidFill>
              </a:rPr>
              <a:t>Летающий трактор</a:t>
            </a:r>
          </a:p>
          <a:p>
            <a:pPr marL="228600" indent="-228600">
              <a:buAutoNum type="arabicPeriod"/>
            </a:pP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0" name="Блок-схема: несколько документов 19"/>
          <p:cNvSpPr/>
          <p:nvPr/>
        </p:nvSpPr>
        <p:spPr>
          <a:xfrm>
            <a:off x="10581690" y="2203071"/>
            <a:ext cx="822933" cy="692062"/>
          </a:xfrm>
          <a:prstGeom prst="flowChartMultidocumen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ct val="50000"/>
              </a:spcAft>
              <a:tabLst>
                <a:tab pos="914400" algn="l"/>
              </a:tabLst>
              <a:defRPr/>
            </a:pPr>
            <a:endParaRPr lang="ru-RU" sz="1200" dirty="0">
              <a:solidFill>
                <a:schemeClr val="bg1"/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1881762" y="2385708"/>
            <a:ext cx="205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/>
              <a:t>эРГ</a:t>
            </a:r>
            <a:r>
              <a:rPr lang="ru-RU" sz="1200" b="1" dirty="0" smtClean="0"/>
              <a:t>  </a:t>
            </a:r>
            <a:r>
              <a:rPr lang="ru-RU" sz="1200" b="1" dirty="0" err="1" smtClean="0"/>
              <a:t>Аэронет</a:t>
            </a:r>
            <a:r>
              <a:rPr lang="ru-RU" sz="1200" b="1" dirty="0" smtClean="0"/>
              <a:t>  </a:t>
            </a:r>
          </a:p>
          <a:p>
            <a:pPr algn="ctr"/>
            <a:r>
              <a:rPr lang="ru-RU" sz="1200" b="1" dirty="0" smtClean="0"/>
              <a:t>(46 заседаний)</a:t>
            </a:r>
            <a:endParaRPr lang="ru-RU" sz="12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192642" y="2339066"/>
            <a:ext cx="205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/>
              <a:t>оРГ</a:t>
            </a:r>
            <a:r>
              <a:rPr lang="ru-RU" sz="1200" b="1" dirty="0" smtClean="0"/>
              <a:t>  </a:t>
            </a:r>
            <a:r>
              <a:rPr lang="ru-RU" sz="1200" b="1" dirty="0" err="1" smtClean="0"/>
              <a:t>Аэронет</a:t>
            </a:r>
            <a:endParaRPr lang="ru-RU" sz="1200" b="1" dirty="0" smtClean="0"/>
          </a:p>
          <a:p>
            <a:pPr algn="ctr"/>
            <a:r>
              <a:rPr lang="ru-RU" sz="1200" b="1" dirty="0" smtClean="0"/>
              <a:t>(11 заседаний)</a:t>
            </a:r>
            <a:endParaRPr lang="ru-RU" sz="1200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6978722" y="2494767"/>
            <a:ext cx="1593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ПО  НТИ</a:t>
            </a:r>
            <a:endParaRPr lang="ru-RU" sz="1200" b="1" dirty="0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gray">
          <a:xfrm rot="16200000">
            <a:off x="8935090" y="2474326"/>
            <a:ext cx="1556465" cy="301758"/>
          </a:xfrm>
          <a:prstGeom prst="ellipse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sz="1400" i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gray">
          <a:xfrm>
            <a:off x="9704793" y="1826190"/>
            <a:ext cx="487330" cy="1577249"/>
          </a:xfrm>
          <a:custGeom>
            <a:avLst/>
            <a:gdLst>
              <a:gd name="connsiteX0" fmla="*/ 0 w 9767"/>
              <a:gd name="connsiteY0" fmla="*/ 0 h 10000"/>
              <a:gd name="connsiteX1" fmla="*/ 8656 w 9767"/>
              <a:gd name="connsiteY1" fmla="*/ 2331 h 10000"/>
              <a:gd name="connsiteX2" fmla="*/ 9001 w 9767"/>
              <a:gd name="connsiteY2" fmla="*/ 6842 h 10000"/>
              <a:gd name="connsiteX3" fmla="*/ 19 w 9767"/>
              <a:gd name="connsiteY3" fmla="*/ 10000 h 10000"/>
              <a:gd name="connsiteX4" fmla="*/ 0 w 9767"/>
              <a:gd name="connsiteY4" fmla="*/ 0 h 10000"/>
              <a:gd name="connsiteX0" fmla="*/ 0 w 9865"/>
              <a:gd name="connsiteY0" fmla="*/ 0 h 10000"/>
              <a:gd name="connsiteX1" fmla="*/ 8862 w 9865"/>
              <a:gd name="connsiteY1" fmla="*/ 2331 h 10000"/>
              <a:gd name="connsiteX2" fmla="*/ 8863 w 9865"/>
              <a:gd name="connsiteY2" fmla="*/ 7504 h 10000"/>
              <a:gd name="connsiteX3" fmla="*/ 19 w 9865"/>
              <a:gd name="connsiteY3" fmla="*/ 10000 h 10000"/>
              <a:gd name="connsiteX4" fmla="*/ 0 w 9865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8983 w 10000"/>
              <a:gd name="connsiteY1" fmla="*/ 2331 h 10000"/>
              <a:gd name="connsiteX2" fmla="*/ 8984 w 10000"/>
              <a:gd name="connsiteY2" fmla="*/ 7504 h 10000"/>
              <a:gd name="connsiteX3" fmla="*/ 19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cubicBezTo>
                  <a:pt x="4305" y="1545"/>
                  <a:pt x="6970" y="2100"/>
                  <a:pt x="8983" y="2331"/>
                </a:cubicBezTo>
                <a:cubicBezTo>
                  <a:pt x="10000" y="3247"/>
                  <a:pt x="9779" y="6991"/>
                  <a:pt x="8984" y="7504"/>
                </a:cubicBezTo>
                <a:cubicBezTo>
                  <a:pt x="7594" y="7625"/>
                  <a:pt x="4316" y="8056"/>
                  <a:pt x="19" y="10000"/>
                </a:cubicBezTo>
                <a:cubicBezTo>
                  <a:pt x="906" y="9357"/>
                  <a:pt x="1607" y="2515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1"/>
            <a:tileRect/>
          </a:gra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sz="1400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9151900" y="2505033"/>
            <a:ext cx="1593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МРГ</a:t>
            </a:r>
            <a:endParaRPr lang="ru-RU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913780" y="2055840"/>
            <a:ext cx="17339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solidFill>
                  <a:schemeClr val="tx2"/>
                </a:solidFill>
              </a:rPr>
              <a:t>ЦМТР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solidFill>
                  <a:schemeClr val="tx2"/>
                </a:solidFill>
              </a:rPr>
              <a:t>Конструктор </a:t>
            </a:r>
            <a:r>
              <a:rPr lang="ru-RU" sz="1200" b="1" dirty="0" smtClean="0">
                <a:solidFill>
                  <a:schemeClr val="tx2"/>
                </a:solidFill>
              </a:rPr>
              <a:t>БАС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tx2"/>
                </a:solidFill>
              </a:rPr>
              <a:t>ЦМРТ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solidFill>
                  <a:schemeClr val="tx2"/>
                </a:solidFill>
              </a:rPr>
              <a:t>Тяжелый БЛА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>
                <a:solidFill>
                  <a:schemeClr val="tx2"/>
                </a:solidFill>
              </a:rPr>
              <a:t>Летающий трактор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b="1" dirty="0" smtClean="0">
                <a:solidFill>
                  <a:schemeClr val="tx2"/>
                </a:solidFill>
              </a:rPr>
              <a:t>Атом</a:t>
            </a:r>
            <a:endParaRPr lang="ru-RU" sz="1200" b="1" dirty="0">
              <a:solidFill>
                <a:schemeClr val="tx2"/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ru-RU" sz="1200" b="1" dirty="0" smtClean="0">
              <a:solidFill>
                <a:schemeClr val="tx2"/>
              </a:solidFill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80606" y="4943959"/>
            <a:ext cx="109508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434749" y="4362285"/>
            <a:ext cx="0" cy="18137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382979" y="3617879"/>
            <a:ext cx="0" cy="25581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80606" y="6157972"/>
            <a:ext cx="109637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17142" y="4616249"/>
            <a:ext cx="1713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Идея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4855651" y="4317844"/>
            <a:ext cx="0" cy="5816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858722" y="4610537"/>
            <a:ext cx="1713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Инициирование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214637" y="4616430"/>
            <a:ext cx="1713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Разработка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702285" y="4614574"/>
            <a:ext cx="1713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Отбор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95079" y="4612718"/>
            <a:ext cx="1713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Реализация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9728346" y="3584303"/>
            <a:ext cx="0" cy="25581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656375" y="5834722"/>
            <a:ext cx="1713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ПО  НТИ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88270" y="5839497"/>
            <a:ext cx="1713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РГ </a:t>
            </a:r>
            <a:r>
              <a:rPr lang="ru-RU" sz="1400" b="1" dirty="0" err="1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Аэронет</a:t>
            </a:r>
            <a:endParaRPr lang="ru-RU" sz="1400" b="1" dirty="0" smtClean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844517" y="5821020"/>
            <a:ext cx="1713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Команда проекта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0606" y="5831663"/>
            <a:ext cx="1713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Команда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6123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ТИ 2">
      <a:dk1>
        <a:srgbClr val="0C0C0C"/>
      </a:dk1>
      <a:lt1>
        <a:srgbClr val="FFFFFF"/>
      </a:lt1>
      <a:dk2>
        <a:srgbClr val="003462"/>
      </a:dk2>
      <a:lt2>
        <a:srgbClr val="FFFFFF"/>
      </a:lt2>
      <a:accent1>
        <a:srgbClr val="87A1B2"/>
      </a:accent1>
      <a:accent2>
        <a:srgbClr val="B3CFDE"/>
      </a:accent2>
      <a:accent3>
        <a:srgbClr val="C8B1AC"/>
      </a:accent3>
      <a:accent4>
        <a:srgbClr val="F7593B"/>
      </a:accent4>
      <a:accent5>
        <a:srgbClr val="FFC072"/>
      </a:accent5>
      <a:accent6>
        <a:srgbClr val="D9D9D9"/>
      </a:accent6>
      <a:hlink>
        <a:srgbClr val="8E708F"/>
      </a:hlink>
      <a:folHlink>
        <a:srgbClr val="68BBCB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8616</TotalTime>
  <Words>3610</Words>
  <Application>Microsoft Macintosh PowerPoint</Application>
  <PresentationFormat>Широкоэкранный</PresentationFormat>
  <Paragraphs>864</Paragraphs>
  <Slides>27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47" baseType="lpstr">
      <vt:lpstr>Calibri</vt:lpstr>
      <vt:lpstr>Calibri Light</vt:lpstr>
      <vt:lpstr>Candara</vt:lpstr>
      <vt:lpstr>Chevin Pro Light</vt:lpstr>
      <vt:lpstr>Chevin Pro Thin</vt:lpstr>
      <vt:lpstr>Elektra Light Pro</vt:lpstr>
      <vt:lpstr>Elektra Text Pro</vt:lpstr>
      <vt:lpstr>Mangal</vt:lpstr>
      <vt:lpstr>Microsoft YaHei</vt:lpstr>
      <vt:lpstr>ＭＳ Ｐゴシック</vt:lpstr>
      <vt:lpstr>PFCentroSansPro-Regular</vt:lpstr>
      <vt:lpstr>Tahoma</vt:lpstr>
      <vt:lpstr>Times New Roman</vt:lpstr>
      <vt:lpstr>Verdana</vt:lpstr>
      <vt:lpstr>Wingdings</vt:lpstr>
      <vt:lpstr>Arial</vt:lpstr>
      <vt:lpstr>Тема Office</vt:lpstr>
      <vt:lpstr>Clip</vt:lpstr>
      <vt:lpstr>CorelDRAW</vt:lpstr>
      <vt:lpstr>Image</vt:lpstr>
      <vt:lpstr>О ходе выполнения дорожной карты Аэронет  и приоритетных задачах отраслевого строительства  </vt:lpstr>
      <vt:lpstr>ЦЕЛИ И ЗАДАЧИ ДОРОЖНОЙ КАРТЫ. ВИДЕНИЕ БУДУЩЕГО – 2035 ГОД</vt:lpstr>
      <vt:lpstr>ЭТАПЫ РАЗВИТИЯ РЫНКА. «ВЗЛЕТНАЯ ДИСТАНЦИЯ»</vt:lpstr>
      <vt:lpstr>Презентация PowerPoint</vt:lpstr>
      <vt:lpstr>Статус реализации «дорожных карт» НТИ по итогам 2017 г.*</vt:lpstr>
      <vt:lpstr>ДК «Аэронет»</vt:lpstr>
      <vt:lpstr>Ключевые события Аэронет, 2017 </vt:lpstr>
      <vt:lpstr>Общий статус по проектам НТИ на 08.12.2017</vt:lpstr>
      <vt:lpstr>СТАТУС ПО ПРОЕКТАМ АЭРОНЕТ  на 14 декабря 2017 года</vt:lpstr>
      <vt:lpstr>Презентация PowerPoint</vt:lpstr>
      <vt:lpstr>Презентация PowerPoint</vt:lpstr>
      <vt:lpstr>Презентация PowerPoint</vt:lpstr>
      <vt:lpstr>   http://agronti.belapk.ru/ </vt:lpstr>
      <vt:lpstr>  http://agronti.belapk.ru/ </vt:lpstr>
      <vt:lpstr>Проект UTM-БАС – границы применения</vt:lpstr>
      <vt:lpstr>Архитектура системы, создаваемой в проекте  UTM-БАС</vt:lpstr>
      <vt:lpstr>ПОЛИГОН БАС: ПРЕДЛОЖЕНИЯ ПО ФУНКЦИЯМ БАЗОВОГО  ЛЁТНО-ИСПЫТАТЕЛЬНОГО ЦЕНТРА ОТРАСЛИ БАС</vt:lpstr>
      <vt:lpstr>ПОЛИГОН БАС. ОБЩИЕ ТРЕБОВАНИЯ. </vt:lpstr>
      <vt:lpstr>ПРОЕКТ Т-БАС (АВИАЦИОННАЯ БЕСПИЛОТНАЯ ТРАНСПОРТНАЯ СЕТЬ)  И ПРОГРАММА ДАЛЬНЕЙШЕГО РАЗВИТИЯ АВИАСЕТИ</vt:lpstr>
      <vt:lpstr>Цифровая платформа в проекте Т-БАС</vt:lpstr>
      <vt:lpstr>  ПРОРАБОТКА ПРОЕКТА «АНТИДРОН»</vt:lpstr>
      <vt:lpstr>Инфраструктурный центр  Аэронет может быть создан  на базе Ассоциации Аэронет </vt:lpstr>
      <vt:lpstr>Ключевые направления развития НТИ (по предложениям АО РВК)</vt:lpstr>
      <vt:lpstr>Предлагаемые изменения статуса «Дорожных карты» НТИ</vt:lpstr>
      <vt:lpstr>ДК в системе документов стратегического планирования РФ (предложения АО РВК)</vt:lpstr>
      <vt:lpstr>Take away! </vt:lpstr>
      <vt:lpstr>Спасибо за внимание!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Буассонад Георгий Владимирович</dc:creator>
  <cp:lastModifiedBy>пользователь Microsoft Office</cp:lastModifiedBy>
  <cp:revision>550</cp:revision>
  <dcterms:created xsi:type="dcterms:W3CDTF">2016-03-23T11:46:06Z</dcterms:created>
  <dcterms:modified xsi:type="dcterms:W3CDTF">2017-12-18T11:44:16Z</dcterms:modified>
</cp:coreProperties>
</file>